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51"/>
  </p:notesMasterIdLst>
  <p:handoutMasterIdLst>
    <p:handoutMasterId r:id="rId52"/>
  </p:handoutMasterIdLst>
  <p:sldIdLst>
    <p:sldId id="289" r:id="rId2"/>
    <p:sldId id="290" r:id="rId3"/>
    <p:sldId id="334" r:id="rId4"/>
    <p:sldId id="335" r:id="rId5"/>
    <p:sldId id="284" r:id="rId6"/>
    <p:sldId id="292" r:id="rId7"/>
    <p:sldId id="276" r:id="rId8"/>
    <p:sldId id="285" r:id="rId9"/>
    <p:sldId id="286" r:id="rId10"/>
    <p:sldId id="293" r:id="rId11"/>
    <p:sldId id="294" r:id="rId12"/>
    <p:sldId id="287" r:id="rId13"/>
    <p:sldId id="291" r:id="rId14"/>
    <p:sldId id="295" r:id="rId15"/>
    <p:sldId id="288" r:id="rId16"/>
    <p:sldId id="296" r:id="rId17"/>
    <p:sldId id="298" r:id="rId18"/>
    <p:sldId id="297" r:id="rId19"/>
    <p:sldId id="299" r:id="rId20"/>
    <p:sldId id="300" r:id="rId21"/>
    <p:sldId id="301" r:id="rId22"/>
    <p:sldId id="327" r:id="rId23"/>
    <p:sldId id="329" r:id="rId24"/>
    <p:sldId id="328" r:id="rId25"/>
    <p:sldId id="302" r:id="rId26"/>
    <p:sldId id="303" r:id="rId27"/>
    <p:sldId id="304" r:id="rId28"/>
    <p:sldId id="305" r:id="rId29"/>
    <p:sldId id="306" r:id="rId30"/>
    <p:sldId id="307" r:id="rId31"/>
    <p:sldId id="308" r:id="rId32"/>
    <p:sldId id="309" r:id="rId33"/>
    <p:sldId id="310" r:id="rId34"/>
    <p:sldId id="330" r:id="rId35"/>
    <p:sldId id="311" r:id="rId36"/>
    <p:sldId id="312" r:id="rId37"/>
    <p:sldId id="313" r:id="rId38"/>
    <p:sldId id="314" r:id="rId39"/>
    <p:sldId id="315" r:id="rId40"/>
    <p:sldId id="317" r:id="rId41"/>
    <p:sldId id="318" r:id="rId42"/>
    <p:sldId id="319" r:id="rId43"/>
    <p:sldId id="320" r:id="rId44"/>
    <p:sldId id="321" r:id="rId45"/>
    <p:sldId id="322" r:id="rId46"/>
    <p:sldId id="323" r:id="rId47"/>
    <p:sldId id="324" r:id="rId48"/>
    <p:sldId id="325" r:id="rId49"/>
    <p:sldId id="332" r:id="rId50"/>
  </p:sldIdLst>
  <p:sldSz cx="9144000" cy="6858000" type="screen4x3"/>
  <p:notesSz cx="6669088" cy="98726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00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97" autoAdjust="0"/>
  </p:normalViewPr>
  <p:slideViewPr>
    <p:cSldViewPr>
      <p:cViewPr varScale="1">
        <p:scale>
          <a:sx n="79" d="100"/>
          <a:sy n="79" d="100"/>
        </p:scale>
        <p:origin x="726" y="96"/>
      </p:cViewPr>
      <p:guideLst>
        <p:guide orient="horz" pos="2160"/>
        <p:guide pos="2880"/>
      </p:guideLst>
    </p:cSldViewPr>
  </p:slideViewPr>
  <p:outlineViewPr>
    <p:cViewPr>
      <p:scale>
        <a:sx n="33" d="100"/>
        <a:sy n="33" d="100"/>
      </p:scale>
      <p:origin x="0" y="612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1686" y="-90"/>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778251" y="2"/>
            <a:ext cx="2889250"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6974F3D-2A21-4FA3-A1B8-CEBA1F7F8255}" type="datetimeFigureOut">
              <a:rPr lang="en-GB"/>
              <a:pPr>
                <a:defRPr/>
              </a:pPr>
              <a:t>23/10/2015</a:t>
            </a:fld>
            <a:endParaRPr lang="en-GB"/>
          </a:p>
        </p:txBody>
      </p:sp>
      <p:sp>
        <p:nvSpPr>
          <p:cNvPr id="4" name="Footer Placeholder 3"/>
          <p:cNvSpPr>
            <a:spLocks noGrp="1"/>
          </p:cNvSpPr>
          <p:nvPr>
            <p:ph type="ftr" sz="quarter" idx="2"/>
          </p:nvPr>
        </p:nvSpPr>
        <p:spPr>
          <a:xfrm>
            <a:off x="1" y="9377363"/>
            <a:ext cx="2889250"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GB"/>
              <a:t>Bindmans LLP</a:t>
            </a:r>
          </a:p>
        </p:txBody>
      </p:sp>
      <p:sp>
        <p:nvSpPr>
          <p:cNvPr id="5" name="Slide Number Placeholder 4"/>
          <p:cNvSpPr>
            <a:spLocks noGrp="1"/>
          </p:cNvSpPr>
          <p:nvPr>
            <p:ph type="sldNum" sz="quarter" idx="3"/>
          </p:nvPr>
        </p:nvSpPr>
        <p:spPr>
          <a:xfrm>
            <a:off x="3778251" y="9377363"/>
            <a:ext cx="2889250"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1C29C7E-A714-4829-907A-AEB5414DC60B}" type="slidenum">
              <a:rPr lang="en-GB"/>
              <a:pPr>
                <a:defRPr/>
              </a:pPr>
              <a:t>‹#›</a:t>
            </a:fld>
            <a:endParaRPr lang="en-GB"/>
          </a:p>
        </p:txBody>
      </p:sp>
    </p:spTree>
    <p:extLst>
      <p:ext uri="{BB962C8B-B14F-4D97-AF65-F5344CB8AC3E}">
        <p14:creationId xmlns:p14="http://schemas.microsoft.com/office/powerpoint/2010/main" val="269034737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889250"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778251" y="2"/>
            <a:ext cx="2889250"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F415B4-E7D7-4543-87FD-E4511C3A27D1}" type="datetimeFigureOut">
              <a:rPr lang="en-US"/>
              <a:pPr>
                <a:defRPr/>
              </a:pPr>
              <a:t>10/23/2015</a:t>
            </a:fld>
            <a:endParaRPr lang="en-US"/>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6750" y="4689477"/>
            <a:ext cx="5335588" cy="44434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9377363"/>
            <a:ext cx="2889250"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Bindmans LLP</a:t>
            </a:r>
          </a:p>
        </p:txBody>
      </p:sp>
      <p:sp>
        <p:nvSpPr>
          <p:cNvPr id="7" name="Slide Number Placeholder 6"/>
          <p:cNvSpPr>
            <a:spLocks noGrp="1"/>
          </p:cNvSpPr>
          <p:nvPr>
            <p:ph type="sldNum" sz="quarter" idx="5"/>
          </p:nvPr>
        </p:nvSpPr>
        <p:spPr>
          <a:xfrm>
            <a:off x="3778251" y="9377363"/>
            <a:ext cx="2889250"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EADA343-7D07-4FD1-BC85-1928A5D71A35}" type="slidenum">
              <a:rPr lang="en-US"/>
              <a:pPr>
                <a:defRPr/>
              </a:pPr>
              <a:t>‹#›</a:t>
            </a:fld>
            <a:endParaRPr lang="en-US"/>
          </a:p>
        </p:txBody>
      </p:sp>
    </p:spTree>
    <p:extLst>
      <p:ext uri="{BB962C8B-B14F-4D97-AF65-F5344CB8AC3E}">
        <p14:creationId xmlns:p14="http://schemas.microsoft.com/office/powerpoint/2010/main" val="61777446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Footer Placeholder 3"/>
          <p:cNvSpPr>
            <a:spLocks noGrp="1"/>
          </p:cNvSpPr>
          <p:nvPr>
            <p:ph type="ftr" sz="quarter" idx="4"/>
          </p:nvPr>
        </p:nvSpPr>
        <p:spPr/>
        <p:txBody>
          <a:bodyPr/>
          <a:lstStyle/>
          <a:p>
            <a:pPr>
              <a:defRPr/>
            </a:pPr>
            <a:r>
              <a:rPr lang="en-US" smtClean="0"/>
              <a:t>Bindmans LLP</a:t>
            </a:r>
            <a:endParaRPr lang="en-US"/>
          </a:p>
        </p:txBody>
      </p:sp>
    </p:spTree>
    <p:extLst>
      <p:ext uri="{BB962C8B-B14F-4D97-AF65-F5344CB8AC3E}">
        <p14:creationId xmlns:p14="http://schemas.microsoft.com/office/powerpoint/2010/main" val="398944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 name="Footer Placeholder 3"/>
          <p:cNvSpPr>
            <a:spLocks noGrp="1"/>
          </p:cNvSpPr>
          <p:nvPr>
            <p:ph type="ftr" sz="quarter" idx="4"/>
          </p:nvPr>
        </p:nvSpPr>
        <p:spPr/>
        <p:txBody>
          <a:bodyPr/>
          <a:lstStyle/>
          <a:p>
            <a:pPr>
              <a:defRPr/>
            </a:pPr>
            <a:r>
              <a:rPr lang="en-US" smtClean="0"/>
              <a:t>Bindmans LLP</a:t>
            </a:r>
            <a:endParaRPr lang="en-US"/>
          </a:p>
        </p:txBody>
      </p:sp>
    </p:spTree>
    <p:extLst>
      <p:ext uri="{BB962C8B-B14F-4D97-AF65-F5344CB8AC3E}">
        <p14:creationId xmlns:p14="http://schemas.microsoft.com/office/powerpoint/2010/main" val="1156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r>
              <a:rPr lang="en-US" smtClean="0"/>
              <a:t>Bindmans LLP</a:t>
            </a:r>
            <a:endParaRPr lang="en-US"/>
          </a:p>
        </p:txBody>
      </p:sp>
      <p:sp>
        <p:nvSpPr>
          <p:cNvPr id="5" name="Slide Number Placeholder 4"/>
          <p:cNvSpPr>
            <a:spLocks noGrp="1"/>
          </p:cNvSpPr>
          <p:nvPr>
            <p:ph type="sldNum" sz="quarter" idx="11"/>
          </p:nvPr>
        </p:nvSpPr>
        <p:spPr/>
        <p:txBody>
          <a:bodyPr/>
          <a:lstStyle/>
          <a:p>
            <a:pPr>
              <a:defRPr/>
            </a:pPr>
            <a:fld id="{4EADA343-7D07-4FD1-BC85-1928A5D71A35}" type="slidenum">
              <a:rPr lang="en-US" smtClean="0"/>
              <a:pPr>
                <a:defRPr/>
              </a:pPr>
              <a:t>5</a:t>
            </a:fld>
            <a:endParaRPr lang="en-US"/>
          </a:p>
        </p:txBody>
      </p:sp>
    </p:spTree>
    <p:extLst>
      <p:ext uri="{BB962C8B-B14F-4D97-AF65-F5344CB8AC3E}">
        <p14:creationId xmlns:p14="http://schemas.microsoft.com/office/powerpoint/2010/main" val="312556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r>
              <a:rPr lang="en-US" smtClean="0"/>
              <a:t>Bindmans LLP</a:t>
            </a:r>
            <a:endParaRPr lang="en-US"/>
          </a:p>
        </p:txBody>
      </p:sp>
      <p:sp>
        <p:nvSpPr>
          <p:cNvPr id="5" name="Slide Number Placeholder 4"/>
          <p:cNvSpPr>
            <a:spLocks noGrp="1"/>
          </p:cNvSpPr>
          <p:nvPr>
            <p:ph type="sldNum" sz="quarter" idx="11"/>
          </p:nvPr>
        </p:nvSpPr>
        <p:spPr/>
        <p:txBody>
          <a:bodyPr/>
          <a:lstStyle/>
          <a:p>
            <a:pPr>
              <a:defRPr/>
            </a:pPr>
            <a:fld id="{4EADA343-7D07-4FD1-BC85-1928A5D71A35}" type="slidenum">
              <a:rPr lang="en-US" smtClean="0"/>
              <a:pPr>
                <a:defRPr/>
              </a:pPr>
              <a:t>6</a:t>
            </a:fld>
            <a:endParaRPr lang="en-US"/>
          </a:p>
        </p:txBody>
      </p:sp>
    </p:spTree>
    <p:extLst>
      <p:ext uri="{BB962C8B-B14F-4D97-AF65-F5344CB8AC3E}">
        <p14:creationId xmlns:p14="http://schemas.microsoft.com/office/powerpoint/2010/main" val="3125561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smtClean="0"/>
              <a:t>Bindmans LLP</a:t>
            </a:r>
            <a:endParaRPr lang="en-US"/>
          </a:p>
        </p:txBody>
      </p:sp>
      <p:sp>
        <p:nvSpPr>
          <p:cNvPr id="5" name="Slide Number Placeholder 4"/>
          <p:cNvSpPr>
            <a:spLocks noGrp="1"/>
          </p:cNvSpPr>
          <p:nvPr>
            <p:ph type="sldNum" sz="quarter" idx="11"/>
          </p:nvPr>
        </p:nvSpPr>
        <p:spPr/>
        <p:txBody>
          <a:bodyPr/>
          <a:lstStyle/>
          <a:p>
            <a:pPr>
              <a:defRPr/>
            </a:pPr>
            <a:fld id="{4EADA343-7D07-4FD1-BC85-1928A5D71A35}" type="slidenum">
              <a:rPr lang="en-US" smtClean="0"/>
              <a:pPr>
                <a:defRPr/>
              </a:pPr>
              <a:t>19</a:t>
            </a:fld>
            <a:endParaRPr lang="en-US"/>
          </a:p>
        </p:txBody>
      </p:sp>
    </p:spTree>
    <p:extLst>
      <p:ext uri="{BB962C8B-B14F-4D97-AF65-F5344CB8AC3E}">
        <p14:creationId xmlns:p14="http://schemas.microsoft.com/office/powerpoint/2010/main" val="595002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r>
              <a:rPr lang="en-US" smtClean="0"/>
              <a:t>Bindmans LLP</a:t>
            </a:r>
            <a:endParaRPr lang="en-US"/>
          </a:p>
        </p:txBody>
      </p:sp>
      <p:sp>
        <p:nvSpPr>
          <p:cNvPr id="5" name="Slide Number Placeholder 4"/>
          <p:cNvSpPr>
            <a:spLocks noGrp="1"/>
          </p:cNvSpPr>
          <p:nvPr>
            <p:ph type="sldNum" sz="quarter" idx="11"/>
          </p:nvPr>
        </p:nvSpPr>
        <p:spPr/>
        <p:txBody>
          <a:bodyPr/>
          <a:lstStyle/>
          <a:p>
            <a:pPr>
              <a:defRPr/>
            </a:pPr>
            <a:fld id="{4EADA343-7D07-4FD1-BC85-1928A5D71A35}" type="slidenum">
              <a:rPr lang="en-US" smtClean="0"/>
              <a:pPr>
                <a:defRPr/>
              </a:pPr>
              <a:t>20</a:t>
            </a:fld>
            <a:endParaRPr lang="en-US"/>
          </a:p>
        </p:txBody>
      </p:sp>
    </p:spTree>
    <p:extLst>
      <p:ext uri="{BB962C8B-B14F-4D97-AF65-F5344CB8AC3E}">
        <p14:creationId xmlns:p14="http://schemas.microsoft.com/office/powerpoint/2010/main" val="25908409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vmlDrawing" Target="../drawings/vmlDrawing1.vml"/><Relationship Id="rId1" Type="http://schemas.openxmlformats.org/officeDocument/2006/relationships/themeOverride" Target="../theme/themeOverride8.xml"/><Relationship Id="rId5" Type="http://schemas.openxmlformats.org/officeDocument/2006/relationships/image" Target="../media/image5.png"/><Relationship Id="rId4" Type="http://schemas.openxmlformats.org/officeDocument/2006/relationships/oleObject" Target="../embeddings/oleObject1.bin"/></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9.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0.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Oval 12"/>
          <p:cNvSpPr/>
          <p:nvPr userDrawn="1"/>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p:cNvPicPr>
            <a:picLocks noChangeAspect="1" noChangeArrowheads="1"/>
          </p:cNvPicPr>
          <p:nvPr userDrawn="1"/>
        </p:nvPicPr>
        <p:blipFill>
          <a:blip r:embed="rId2"/>
          <a:srcRect/>
          <a:stretch>
            <a:fillRect/>
          </a:stretch>
        </p:blipFill>
        <p:spPr bwMode="auto">
          <a:xfrm>
            <a:off x="4400550" y="2238375"/>
            <a:ext cx="323850" cy="363538"/>
          </a:xfrm>
          <a:prstGeom prst="rect">
            <a:avLst/>
          </a:prstGeom>
          <a:noFill/>
          <a:ln w="9525">
            <a:noFill/>
            <a:miter lim="800000"/>
            <a:headEnd/>
            <a:tailEnd/>
          </a:ln>
        </p:spPr>
      </p:pic>
      <p:sp>
        <p:nvSpPr>
          <p:cNvPr id="14" name="TextBox 19"/>
          <p:cNvSpPr txBox="1"/>
          <p:nvPr userDrawn="1"/>
        </p:nvSpPr>
        <p:spPr>
          <a:xfrm>
            <a:off x="842963" y="5819775"/>
            <a:ext cx="8135937" cy="461963"/>
          </a:xfrm>
          <a:prstGeom prst="rect">
            <a:avLst/>
          </a:prstGeom>
          <a:noFill/>
        </p:spPr>
        <p:txBody>
          <a:bodyPr>
            <a:spAutoFit/>
          </a:bodyPr>
          <a:lstStyle/>
          <a:p>
            <a:pPr fontAlgn="auto">
              <a:spcBef>
                <a:spcPts val="0"/>
              </a:spcBef>
              <a:spcAft>
                <a:spcPts val="0"/>
              </a:spcAft>
              <a:defRPr/>
            </a:pPr>
            <a:r>
              <a:rPr lang="en-GB" sz="1200" dirty="0">
                <a:latin typeface="+mn-lt"/>
                <a:cs typeface="+mn-cs"/>
              </a:rPr>
              <a:t>Bindmans LLP | www.bindmans.com | info@bindmans.com</a:t>
            </a:r>
          </a:p>
          <a:p>
            <a:pPr fontAlgn="auto">
              <a:spcBef>
                <a:spcPts val="0"/>
              </a:spcBef>
              <a:spcAft>
                <a:spcPts val="0"/>
              </a:spcAft>
              <a:defRPr/>
            </a:pPr>
            <a:r>
              <a:rPr lang="en-GB" sz="1200" dirty="0">
                <a:latin typeface="+mn-lt"/>
                <a:cs typeface="+mn-cs"/>
              </a:rPr>
              <a:t>236 </a:t>
            </a:r>
            <a:r>
              <a:rPr lang="en-GB" sz="1200" dirty="0" err="1">
                <a:latin typeface="+mn-lt"/>
                <a:cs typeface="+mn-cs"/>
              </a:rPr>
              <a:t>Gray’s</a:t>
            </a:r>
            <a:r>
              <a:rPr lang="en-GB" sz="1200" dirty="0">
                <a:latin typeface="+mn-lt"/>
                <a:cs typeface="+mn-cs"/>
              </a:rPr>
              <a:t> Inn Road, London, WC1X | </a:t>
            </a:r>
            <a:r>
              <a:rPr lang="en-GB" sz="1200" dirty="0" err="1">
                <a:latin typeface="+mn-lt"/>
                <a:cs typeface="+mn-cs"/>
              </a:rPr>
              <a:t>tel</a:t>
            </a:r>
            <a:r>
              <a:rPr lang="en-GB" sz="1200" dirty="0">
                <a:latin typeface="+mn-lt"/>
                <a:cs typeface="+mn-cs"/>
              </a:rPr>
              <a:t>: 020 7833 4433 | fax: 020 7833 9792</a:t>
            </a:r>
          </a:p>
        </p:txBody>
      </p:sp>
      <p:pic>
        <p:nvPicPr>
          <p:cNvPr id="15" name="Picture 2"/>
          <p:cNvPicPr>
            <a:picLocks noChangeAspect="1"/>
          </p:cNvPicPr>
          <p:nvPr userDrawn="1"/>
        </p:nvPicPr>
        <p:blipFill>
          <a:blip r:embed="rId3"/>
          <a:srcRect/>
          <a:stretch>
            <a:fillRect/>
          </a:stretch>
        </p:blipFill>
        <p:spPr bwMode="auto">
          <a:xfrm>
            <a:off x="319088" y="5805488"/>
            <a:ext cx="447675" cy="490537"/>
          </a:xfrm>
          <a:prstGeom prst="rect">
            <a:avLst/>
          </a:prstGeom>
          <a:noFill/>
          <a:ln w="9525">
            <a:noFill/>
            <a:miter lim="800000"/>
            <a:headEnd/>
            <a:tailEnd/>
          </a:ln>
        </p:spPr>
      </p:pic>
      <p:sp>
        <p:nvSpPr>
          <p:cNvPr id="9" name="Subtitle 8"/>
          <p:cNvSpPr>
            <a:spLocks noGrp="1"/>
          </p:cNvSpPr>
          <p:nvPr>
            <p:ph type="subTitle" idx="1"/>
          </p:nvPr>
        </p:nvSpPr>
        <p:spPr>
          <a:xfrm>
            <a:off x="1371600" y="2819400"/>
            <a:ext cx="6400800" cy="1752600"/>
          </a:xfrm>
        </p:spPr>
        <p:txBody>
          <a:bodyPr/>
          <a:lstStyle>
            <a:lvl1pPr marL="0" indent="0" algn="ctr">
              <a:buNone/>
              <a:defRPr sz="1600" b="0"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2"/>
                </a:solidFill>
              </a:defRPr>
            </a:lvl1pPr>
          </a:lstStyle>
          <a:p>
            <a:r>
              <a:rPr lang="en-US" dirty="0" smtClean="0"/>
              <a:t>Click to edit Master title style</a:t>
            </a:r>
            <a:endParaRPr lang="en-US" dirty="0"/>
          </a:p>
        </p:txBody>
      </p:sp>
      <p:sp>
        <p:nvSpPr>
          <p:cNvPr id="16" name="Date Placeholder 27"/>
          <p:cNvSpPr>
            <a:spLocks noGrp="1"/>
          </p:cNvSpPr>
          <p:nvPr>
            <p:ph type="dt" sz="half" idx="10"/>
          </p:nvPr>
        </p:nvSpPr>
        <p:spPr/>
        <p:txBody>
          <a:bodyPr/>
          <a:lstStyle>
            <a:lvl1pPr>
              <a:defRPr/>
            </a:lvl1pPr>
          </a:lstStyle>
          <a:p>
            <a:pPr>
              <a:defRPr/>
            </a:pPr>
            <a:fld id="{354638FE-7721-48BD-AC7D-F733AC12D773}" type="datetime1">
              <a:rPr lang="en-GB"/>
              <a:pPr>
                <a:defRPr/>
              </a:pPr>
              <a:t>23/10/2015</a:t>
            </a:fld>
            <a:endParaRPr lang="en-US" dirty="0"/>
          </a:p>
        </p:txBody>
      </p:sp>
      <p:sp>
        <p:nvSpPr>
          <p:cNvPr id="17" name="Footer Placeholder 16"/>
          <p:cNvSpPr>
            <a:spLocks noGrp="1"/>
          </p:cNvSpPr>
          <p:nvPr>
            <p:ph type="ftr" sz="quarter" idx="11"/>
          </p:nvPr>
        </p:nvSpPr>
        <p:spPr/>
        <p:txBody>
          <a:bodyPr/>
          <a:lstStyle>
            <a:lvl1pPr>
              <a:defRPr/>
            </a:lvl1pPr>
          </a:lstStyle>
          <a:p>
            <a:pPr>
              <a:defRPr/>
            </a:pPr>
            <a:r>
              <a:rPr lang="en-US"/>
              <a:t>Bindmans LLP | www.bindmans.com</a:t>
            </a:r>
            <a:endParaRPr lang="en-US" dirty="0"/>
          </a:p>
        </p:txBody>
      </p:sp>
    </p:spTree>
  </p:cSld>
  <p:clrMapOvr>
    <a:masterClrMapping/>
  </p:clrMapOvr>
  <p:transition spd="slow" advClick="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graphicFrame>
        <p:nvGraphicFramePr>
          <p:cNvPr id="3" name="Chart 6"/>
          <p:cNvGraphicFramePr>
            <a:graphicFrameLocks/>
          </p:cNvGraphicFramePr>
          <p:nvPr/>
        </p:nvGraphicFramePr>
        <p:xfrm>
          <a:off x="2144713" y="1865313"/>
          <a:ext cx="5094287" cy="3646487"/>
        </p:xfrm>
        <a:graphic>
          <a:graphicData uri="http://schemas.openxmlformats.org/presentationml/2006/ole">
            <mc:AlternateContent xmlns:mc="http://schemas.openxmlformats.org/markup-compatibility/2006">
              <mc:Choice xmlns:v="urn:schemas-microsoft-com:vml" Requires="v">
                <p:oleObj spid="_x0000_s93204" r:id="rId4" imgW="5090601" imgH="3645724" progId="Excel.Chart.8">
                  <p:embed/>
                </p:oleObj>
              </mc:Choice>
              <mc:Fallback>
                <p:oleObj r:id="rId4" imgW="5090601" imgH="3645724" progId="Excel.Chart.8">
                  <p:embed/>
                  <p:pic>
                    <p:nvPicPr>
                      <p:cNvPr id="0" name="Char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4713" y="1865313"/>
                        <a:ext cx="5094287" cy="3646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5" name="Rectangle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12"/>
          <p:cNvSpPr/>
          <p:nvPr/>
        </p:nvSpPr>
        <p:spPr>
          <a:xfrm>
            <a:off x="152400" y="874713"/>
            <a:ext cx="2743200" cy="5291137"/>
          </a:xfrm>
          <a:prstGeom prst="rect">
            <a:avLst/>
          </a:prstGeom>
          <a:solidFill>
            <a:schemeClr val="accent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8"/>
          <p:cNvSpPr>
            <a:spLocks noChangeShapeType="1"/>
          </p:cNvSpPr>
          <p:nvPr/>
        </p:nvSpPr>
        <p:spPr bwMode="auto">
          <a:xfrm>
            <a:off x="152400" y="6207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Rectangle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pic>
        <p:nvPicPr>
          <p:cNvPr id="14" name="Picture 2"/>
          <p:cNvPicPr>
            <a:picLocks noChangeAspect="1" noChangeArrowheads="1"/>
          </p:cNvPicPr>
          <p:nvPr userDrawn="1"/>
        </p:nvPicPr>
        <p:blipFill>
          <a:blip r:embed="rId3"/>
          <a:srcRect/>
          <a:stretch>
            <a:fillRect/>
          </a:stretch>
        </p:blipFill>
        <p:spPr bwMode="auto">
          <a:xfrm>
            <a:off x="1438275" y="473075"/>
            <a:ext cx="323850" cy="363538"/>
          </a:xfrm>
          <a:prstGeom prst="rect">
            <a:avLst/>
          </a:prstGeom>
          <a:noFill/>
          <a:ln w="9525">
            <a:noFill/>
            <a:miter lim="800000"/>
            <a:headEnd/>
            <a:tailEnd/>
          </a:ln>
        </p:spPr>
      </p:pic>
      <p:sp>
        <p:nvSpPr>
          <p:cNvPr id="2" name="Title 1"/>
          <p:cNvSpPr>
            <a:spLocks noGrp="1"/>
          </p:cNvSpPr>
          <p:nvPr>
            <p:ph type="title"/>
          </p:nvPr>
        </p:nvSpPr>
        <p:spPr>
          <a:xfrm>
            <a:off x="381000" y="914400"/>
            <a:ext cx="2362200" cy="990600"/>
          </a:xfrm>
        </p:spPr>
        <p:txBody>
          <a:bodyPr anchor="b">
            <a:noAutofit/>
          </a:bodyPr>
          <a:lstStyle>
            <a:lvl1pPr algn="l">
              <a:buNone/>
              <a:defRPr sz="2200" b="1" baseline="0">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81000" y="1981200"/>
            <a:ext cx="2362200" cy="4144963"/>
          </a:xfrm>
        </p:spPr>
        <p:txBody>
          <a:bodyPr/>
          <a:lstStyle>
            <a:lvl1pPr marL="0" marR="0" indent="0" algn="l" defTabSz="914400" rtl="0" eaLnBrk="1" fontAlgn="auto" latinLnBrk="0" hangingPunct="1">
              <a:lnSpc>
                <a:spcPct val="100000"/>
              </a:lnSpc>
              <a:spcBef>
                <a:spcPct val="20000"/>
              </a:spcBef>
              <a:spcAft>
                <a:spcPts val="1000"/>
              </a:spcAft>
              <a:buClr>
                <a:schemeClr val="accent2"/>
              </a:buClr>
              <a:buSzPct val="85000"/>
              <a:buFont typeface="Wingdings 2"/>
              <a:buNone/>
              <a:tabLst/>
              <a:defRPr lang="en-GB" sz="1800" b="0" i="0" u="none" strike="noStrike" smtClean="0">
                <a:effectLst/>
              </a:defRPr>
            </a:lvl1pPr>
            <a:lvl2pPr>
              <a:buNone/>
              <a:defRPr sz="1200"/>
            </a:lvl2pPr>
            <a:lvl3pPr>
              <a:buNone/>
              <a:defRPr sz="1000"/>
            </a:lvl3pPr>
            <a:lvl4pPr>
              <a:buNone/>
              <a:defRPr sz="900"/>
            </a:lvl4pPr>
            <a:lvl5pPr>
              <a:buNone/>
              <a:defRPr sz="900"/>
            </a:lvl5pPr>
          </a:lstStyle>
          <a:p>
            <a:pPr lvl="0"/>
            <a:r>
              <a:rPr lang="en-US" dirty="0" smtClean="0"/>
              <a:t>Click to edit Master text styles</a:t>
            </a:r>
          </a:p>
        </p:txBody>
      </p:sp>
      <p:sp>
        <p:nvSpPr>
          <p:cNvPr id="20" name="Content Placeholder 19"/>
          <p:cNvSpPr>
            <a:spLocks noGrp="1"/>
          </p:cNvSpPr>
          <p:nvPr>
            <p:ph sz="quarter" idx="1"/>
          </p:nvPr>
        </p:nvSpPr>
        <p:spPr>
          <a:xfrm>
            <a:off x="3124200" y="908720"/>
            <a:ext cx="5638800" cy="525658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Footer Placeholder 5"/>
          <p:cNvSpPr>
            <a:spLocks noGrp="1"/>
          </p:cNvSpPr>
          <p:nvPr>
            <p:ph type="ftr" sz="quarter" idx="10"/>
          </p:nvPr>
        </p:nvSpPr>
        <p:spPr>
          <a:xfrm>
            <a:off x="301625" y="6410325"/>
            <a:ext cx="3382963" cy="366713"/>
          </a:xfrm>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11"/>
          <p:cNvSpPr>
            <a:spLocks noChangeArrowheads="1"/>
          </p:cNvSpPr>
          <p:nvPr userDrawn="1"/>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userDrawn="1"/>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2"/>
          <p:cNvPicPr>
            <a:picLocks noChangeAspect="1" noChangeArrowheads="1"/>
          </p:cNvPicPr>
          <p:nvPr userDrawn="1"/>
        </p:nvPicPr>
        <p:blipFill>
          <a:blip r:embed="rId2"/>
          <a:srcRect/>
          <a:stretch>
            <a:fillRect/>
          </a:stretch>
        </p:blipFill>
        <p:spPr bwMode="auto">
          <a:xfrm>
            <a:off x="4400550" y="2238375"/>
            <a:ext cx="323850" cy="363538"/>
          </a:xfrm>
          <a:prstGeom prst="rect">
            <a:avLst/>
          </a:prstGeom>
          <a:noFill/>
          <a:ln w="9525">
            <a:noFill/>
            <a:miter lim="800000"/>
            <a:headEnd/>
            <a:tailEnd/>
          </a:ln>
        </p:spPr>
      </p:pic>
      <p:sp>
        <p:nvSpPr>
          <p:cNvPr id="9" name="Subtitle 8"/>
          <p:cNvSpPr>
            <a:spLocks noGrp="1"/>
          </p:cNvSpPr>
          <p:nvPr>
            <p:ph type="subTitle" idx="1"/>
          </p:nvPr>
        </p:nvSpPr>
        <p:spPr>
          <a:xfrm>
            <a:off x="1371600" y="2819400"/>
            <a:ext cx="6400800" cy="1752600"/>
          </a:xfrm>
        </p:spPr>
        <p:txBody>
          <a:bodyPr/>
          <a:lstStyle>
            <a:lvl1pPr marL="0" indent="0" algn="ctr">
              <a:buNone/>
              <a:defRPr sz="1600" b="0"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8" name="Title 7"/>
          <p:cNvSpPr>
            <a:spLocks noGrp="1"/>
          </p:cNvSpPr>
          <p:nvPr>
            <p:ph type="ctrTitle"/>
          </p:nvPr>
        </p:nvSpPr>
        <p:spPr>
          <a:xfrm>
            <a:off x="685800" y="381000"/>
            <a:ext cx="7772400" cy="1752600"/>
          </a:xfrm>
        </p:spPr>
        <p:txBody>
          <a:bodyPr anchor="b"/>
          <a:lstStyle>
            <a:lvl1pPr>
              <a:defRPr sz="4200" baseline="0">
                <a:solidFill>
                  <a:schemeClr val="accent2"/>
                </a:solidFill>
              </a:defRPr>
            </a:lvl1pPr>
          </a:lstStyle>
          <a:p>
            <a:r>
              <a:rPr lang="en-US" dirty="0" smtClean="0"/>
              <a:t>Click to edit Master title style</a:t>
            </a:r>
            <a:endParaRPr lang="en-US" dirty="0"/>
          </a:p>
        </p:txBody>
      </p:sp>
      <p:sp>
        <p:nvSpPr>
          <p:cNvPr id="15" name="Footer Placeholder 16"/>
          <p:cNvSpPr>
            <a:spLocks noGrp="1"/>
          </p:cNvSpPr>
          <p:nvPr>
            <p:ph type="ftr" sz="quarter" idx="10"/>
          </p:nvPr>
        </p:nvSpPr>
        <p:spPr/>
        <p:txBody>
          <a:bodyPr/>
          <a:lstStyle>
            <a:lvl1pPr>
              <a:defRPr/>
            </a:lvl1pPr>
          </a:lstStyle>
          <a:p>
            <a:pPr>
              <a:defRPr/>
            </a:pPr>
            <a:r>
              <a:rPr lang="en-US"/>
              <a:t>Bindmans LLP | www.bindmans.com</a:t>
            </a:r>
            <a:endParaRPr lang="en-US" dirty="0"/>
          </a:p>
        </p:txBody>
      </p:sp>
    </p:spTree>
  </p:cSld>
  <p:clrMapOvr>
    <a:masterClrMapping/>
  </p:clrMapOvr>
  <p:transition spd="slow" advClick="0">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4"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1"/>
          <p:cNvSpPr>
            <a:spLocks noChangeArrowheads="1"/>
          </p:cNvSpPr>
          <p:nvPr/>
        </p:nvSpPr>
        <p:spPr bwMode="auto">
          <a:xfrm>
            <a:off x="155575" y="142875"/>
            <a:ext cx="8832850" cy="2139950"/>
          </a:xfrm>
          <a:prstGeom prst="rect">
            <a:avLst/>
          </a:prstGeom>
          <a:solidFill>
            <a:schemeClr val="accent2"/>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7"/>
          <p:cNvSpPr>
            <a:spLocks noChangeShapeType="1"/>
          </p:cNvSpPr>
          <p:nvPr/>
        </p:nvSpPr>
        <p:spPr bwMode="auto">
          <a:xfrm>
            <a:off x="152400" y="2565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pic>
        <p:nvPicPr>
          <p:cNvPr id="13" name="Picture 2"/>
          <p:cNvPicPr>
            <a:picLocks noChangeAspect="1" noChangeArrowheads="1"/>
          </p:cNvPicPr>
          <p:nvPr userDrawn="1"/>
        </p:nvPicPr>
        <p:blipFill>
          <a:blip r:embed="rId3"/>
          <a:srcRect/>
          <a:stretch>
            <a:fillRect/>
          </a:stretch>
        </p:blipFill>
        <p:spPr bwMode="auto">
          <a:xfrm>
            <a:off x="4400550" y="2346325"/>
            <a:ext cx="323850" cy="361950"/>
          </a:xfrm>
          <a:prstGeom prst="rect">
            <a:avLst/>
          </a:prstGeom>
          <a:noFill/>
          <a:ln w="9525">
            <a:noFill/>
            <a:miter lim="800000"/>
            <a:headEnd/>
            <a:tailEnd/>
          </a:ln>
        </p:spPr>
      </p:pic>
      <p:sp>
        <p:nvSpPr>
          <p:cNvPr id="3" name="Text Placeholder 2"/>
          <p:cNvSpPr>
            <a:spLocks noGrp="1"/>
          </p:cNvSpPr>
          <p:nvPr>
            <p:ph type="body" idx="1"/>
          </p:nvPr>
        </p:nvSpPr>
        <p:spPr>
          <a:xfrm>
            <a:off x="1368426" y="2835895"/>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lang="en-US" dirty="0" smtClean="0"/>
              <a:t>Click to edit Master title style</a:t>
            </a:r>
            <a:endParaRPr lang="en-US" dirty="0"/>
          </a:p>
        </p:txBody>
      </p:sp>
      <p:sp>
        <p:nvSpPr>
          <p:cNvPr id="14" name="Footer Placeholder 4"/>
          <p:cNvSpPr>
            <a:spLocks noGrp="1"/>
          </p:cNvSpPr>
          <p:nvPr>
            <p:ph type="ftr" sz="quarter" idx="10"/>
          </p:nvPr>
        </p:nvSpPr>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1_Picture with Caption">
    <p:bg>
      <p:bgRef idx="1001">
        <a:schemeClr val="bg1"/>
      </p:bgRef>
    </p:bg>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6207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Rectangle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7"/>
          <p:cNvSpPr/>
          <p:nvPr/>
        </p:nvSpPr>
        <p:spPr>
          <a:xfrm>
            <a:off x="152400" y="874713"/>
            <a:ext cx="2743200" cy="5362575"/>
          </a:xfrm>
          <a:prstGeom prst="rect">
            <a:avLst/>
          </a:prstGeom>
          <a:solidFill>
            <a:schemeClr val="accent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Rectangle 21"/>
          <p:cNvSpPr>
            <a:spLocks noChangeArrowheads="1"/>
          </p:cNvSpPr>
          <p:nvPr userDrawn="1"/>
        </p:nvSpPr>
        <p:spPr bwMode="auto">
          <a:xfrm>
            <a:off x="152400" y="6432550"/>
            <a:ext cx="8839200" cy="3492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pic>
        <p:nvPicPr>
          <p:cNvPr id="14" name="Picture 2"/>
          <p:cNvPicPr>
            <a:picLocks noChangeAspect="1" noChangeArrowheads="1"/>
          </p:cNvPicPr>
          <p:nvPr userDrawn="1"/>
        </p:nvPicPr>
        <p:blipFill>
          <a:blip r:embed="rId3"/>
          <a:srcRect/>
          <a:stretch>
            <a:fillRect/>
          </a:stretch>
        </p:blipFill>
        <p:spPr bwMode="auto">
          <a:xfrm>
            <a:off x="1438275" y="473075"/>
            <a:ext cx="323850" cy="363538"/>
          </a:xfrm>
          <a:prstGeom prst="rect">
            <a:avLst/>
          </a:prstGeom>
          <a:noFill/>
          <a:ln w="9525">
            <a:noFill/>
            <a:miter lim="800000"/>
            <a:headEnd/>
            <a:tailEnd/>
          </a:ln>
        </p:spPr>
      </p:pic>
      <p:pic>
        <p:nvPicPr>
          <p:cNvPr id="15" name="Picture 24"/>
          <p:cNvPicPr>
            <a:picLocks noChangeAspect="1"/>
          </p:cNvPicPr>
          <p:nvPr userDrawn="1"/>
        </p:nvPicPr>
        <p:blipFill>
          <a:blip r:embed="rId4"/>
          <a:srcRect l="7236" t="9502" r="10918" b="13690"/>
          <a:stretch>
            <a:fillRect/>
          </a:stretch>
        </p:blipFill>
        <p:spPr bwMode="auto">
          <a:xfrm>
            <a:off x="3051175" y="674688"/>
            <a:ext cx="5768975" cy="3833812"/>
          </a:xfrm>
          <a:prstGeom prst="rect">
            <a:avLst/>
          </a:prstGeom>
          <a:noFill/>
          <a:ln w="9525">
            <a:noFill/>
            <a:miter lim="800000"/>
            <a:headEnd/>
            <a:tailEnd/>
          </a:ln>
        </p:spPr>
      </p:pic>
      <p:sp>
        <p:nvSpPr>
          <p:cNvPr id="2" name="Title 1"/>
          <p:cNvSpPr>
            <a:spLocks noGrp="1"/>
          </p:cNvSpPr>
          <p:nvPr>
            <p:ph type="title"/>
          </p:nvPr>
        </p:nvSpPr>
        <p:spPr>
          <a:xfrm>
            <a:off x="3000375" y="5029200"/>
            <a:ext cx="5867400" cy="1219200"/>
          </a:xfrm>
        </p:spPr>
        <p:txBody>
          <a:bodyPr anchor="t">
            <a:noAutofit/>
          </a:bodyPr>
          <a:lstStyle>
            <a:lvl1pPr algn="ctr">
              <a:buNone/>
              <a:defRPr sz="2400" b="0">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endParaRPr lang="en-US" noProof="0" dirty="0"/>
          </a:p>
        </p:txBody>
      </p:sp>
      <p:sp>
        <p:nvSpPr>
          <p:cNvPr id="4" name="Text Placeholder 3"/>
          <p:cNvSpPr>
            <a:spLocks noGrp="1"/>
          </p:cNvSpPr>
          <p:nvPr>
            <p:ph type="body" sz="half" idx="2"/>
          </p:nvPr>
        </p:nvSpPr>
        <p:spPr>
          <a:xfrm>
            <a:off x="381000" y="1123528"/>
            <a:ext cx="2438400" cy="5257800"/>
          </a:xfrm>
        </p:spPr>
        <p:txBody>
          <a:bodyPr/>
          <a:lstStyle>
            <a:lvl1pPr marL="0" marR="0" indent="0" algn="l" defTabSz="914400" rtl="0" eaLnBrk="1" fontAlgn="auto" latinLnBrk="0" hangingPunct="1">
              <a:lnSpc>
                <a:spcPct val="100000"/>
              </a:lnSpc>
              <a:spcBef>
                <a:spcPct val="20000"/>
              </a:spcBef>
              <a:spcAft>
                <a:spcPts val="1000"/>
              </a:spcAft>
              <a:buClr>
                <a:schemeClr val="accent2"/>
              </a:buClr>
              <a:buSzPct val="85000"/>
              <a:buFontTx/>
              <a:buNone/>
              <a:tabLst/>
              <a:defRPr sz="1400" b="1" baseline="0">
                <a:solidFill>
                  <a:srgbClr val="FFFFFF"/>
                </a:solidFill>
              </a:defRPr>
            </a:lvl1pPr>
            <a:lvl2pPr>
              <a:defRPr sz="1200"/>
            </a:lvl2pPr>
            <a:lvl3pPr>
              <a:defRPr sz="1000"/>
            </a:lvl3pPr>
            <a:lvl4pPr>
              <a:defRPr sz="900"/>
            </a:lvl4pPr>
            <a:lvl5pPr>
              <a:defRPr sz="9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6" name="Footer Placeholder 5"/>
          <p:cNvSpPr>
            <a:spLocks noGrp="1"/>
          </p:cNvSpPr>
          <p:nvPr>
            <p:ph type="ftr" sz="quarter" idx="10"/>
          </p:nvPr>
        </p:nvSpPr>
        <p:spPr>
          <a:xfrm>
            <a:off x="301625" y="6410325"/>
            <a:ext cx="3584575" cy="366713"/>
          </a:xfrm>
        </p:spPr>
        <p:txBody>
          <a:bodyPr/>
          <a:lstStyle>
            <a:lvl1pPr>
              <a:defRPr b="0"/>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bg>
      <p:bgRef idx="1001">
        <a:schemeClr val="bg1"/>
      </p:bgRef>
    </p:bg>
    <p:spTree>
      <p:nvGrpSpPr>
        <p:cNvPr id="1" name=""/>
        <p:cNvGrpSpPr/>
        <p:nvPr/>
      </p:nvGrpSpPr>
      <p:grpSpPr>
        <a:xfrm>
          <a:off x="0" y="0"/>
          <a:ext cx="0" cy="0"/>
          <a:chOff x="0" y="0"/>
          <a:chExt cx="0" cy="0"/>
        </a:xfrm>
      </p:grpSpPr>
      <p:sp>
        <p:nvSpPr>
          <p:cNvPr id="4"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1"/>
          <p:cNvSpPr>
            <a:spLocks noChangeArrowheads="1"/>
          </p:cNvSpPr>
          <p:nvPr/>
        </p:nvSpPr>
        <p:spPr bwMode="auto">
          <a:xfrm>
            <a:off x="155575" y="142875"/>
            <a:ext cx="8832850" cy="2139950"/>
          </a:xfrm>
          <a:prstGeom prst="rect">
            <a:avLst/>
          </a:prstGeom>
          <a:solidFill>
            <a:schemeClr val="accent2"/>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7"/>
          <p:cNvSpPr>
            <a:spLocks noChangeShapeType="1"/>
          </p:cNvSpPr>
          <p:nvPr/>
        </p:nvSpPr>
        <p:spPr bwMode="auto">
          <a:xfrm>
            <a:off x="152400" y="2565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pic>
        <p:nvPicPr>
          <p:cNvPr id="13" name="Picture 2"/>
          <p:cNvPicPr>
            <a:picLocks noChangeAspect="1" noChangeArrowheads="1"/>
          </p:cNvPicPr>
          <p:nvPr userDrawn="1"/>
        </p:nvPicPr>
        <p:blipFill>
          <a:blip r:embed="rId3"/>
          <a:srcRect/>
          <a:stretch>
            <a:fillRect/>
          </a:stretch>
        </p:blipFill>
        <p:spPr bwMode="auto">
          <a:xfrm>
            <a:off x="4400550" y="2346325"/>
            <a:ext cx="323850" cy="361950"/>
          </a:xfrm>
          <a:prstGeom prst="rect">
            <a:avLst/>
          </a:prstGeom>
          <a:noFill/>
          <a:ln w="9525">
            <a:noFill/>
            <a:miter lim="800000"/>
            <a:headEnd/>
            <a:tailEnd/>
          </a:ln>
        </p:spPr>
      </p:pic>
      <p:pic>
        <p:nvPicPr>
          <p:cNvPr id="14" name="Picture 21"/>
          <p:cNvPicPr>
            <a:picLocks noChangeAspect="1"/>
          </p:cNvPicPr>
          <p:nvPr userDrawn="1"/>
        </p:nvPicPr>
        <p:blipFill>
          <a:blip r:embed="rId4"/>
          <a:srcRect/>
          <a:stretch>
            <a:fillRect/>
          </a:stretch>
        </p:blipFill>
        <p:spPr bwMode="auto">
          <a:xfrm>
            <a:off x="319088" y="5805488"/>
            <a:ext cx="447675" cy="490537"/>
          </a:xfrm>
          <a:prstGeom prst="rect">
            <a:avLst/>
          </a:prstGeom>
          <a:noFill/>
          <a:ln w="9525">
            <a:noFill/>
            <a:miter lim="800000"/>
            <a:headEnd/>
            <a:tailEnd/>
          </a:ln>
        </p:spPr>
      </p:pic>
      <p:sp>
        <p:nvSpPr>
          <p:cNvPr id="15" name="TextBox 23"/>
          <p:cNvSpPr txBox="1"/>
          <p:nvPr userDrawn="1"/>
        </p:nvSpPr>
        <p:spPr>
          <a:xfrm>
            <a:off x="842963" y="5819775"/>
            <a:ext cx="8135937" cy="461963"/>
          </a:xfrm>
          <a:prstGeom prst="rect">
            <a:avLst/>
          </a:prstGeom>
          <a:noFill/>
        </p:spPr>
        <p:txBody>
          <a:bodyPr>
            <a:spAutoFit/>
          </a:bodyPr>
          <a:lstStyle/>
          <a:p>
            <a:pPr fontAlgn="auto">
              <a:spcBef>
                <a:spcPts val="0"/>
              </a:spcBef>
              <a:spcAft>
                <a:spcPts val="0"/>
              </a:spcAft>
              <a:defRPr/>
            </a:pPr>
            <a:r>
              <a:rPr lang="en-GB" sz="1200" dirty="0">
                <a:latin typeface="+mn-lt"/>
                <a:cs typeface="+mn-cs"/>
              </a:rPr>
              <a:t>Bindmans LLP | www.bindmans.com | info@bindmans.com</a:t>
            </a:r>
          </a:p>
          <a:p>
            <a:pPr fontAlgn="auto">
              <a:spcBef>
                <a:spcPts val="0"/>
              </a:spcBef>
              <a:spcAft>
                <a:spcPts val="0"/>
              </a:spcAft>
              <a:defRPr/>
            </a:pPr>
            <a:r>
              <a:rPr lang="en-GB" sz="1200" dirty="0">
                <a:latin typeface="+mn-lt"/>
                <a:cs typeface="+mn-cs"/>
              </a:rPr>
              <a:t>236 </a:t>
            </a:r>
            <a:r>
              <a:rPr lang="en-GB" sz="1200" dirty="0" err="1">
                <a:latin typeface="+mn-lt"/>
                <a:cs typeface="+mn-cs"/>
              </a:rPr>
              <a:t>Gray’s</a:t>
            </a:r>
            <a:r>
              <a:rPr lang="en-GB" sz="1200" dirty="0">
                <a:latin typeface="+mn-lt"/>
                <a:cs typeface="+mn-cs"/>
              </a:rPr>
              <a:t> Inn Road, London, WC1X | </a:t>
            </a:r>
            <a:r>
              <a:rPr lang="en-GB" sz="1200" dirty="0" err="1">
                <a:latin typeface="+mn-lt"/>
                <a:cs typeface="+mn-cs"/>
              </a:rPr>
              <a:t>tel</a:t>
            </a:r>
            <a:r>
              <a:rPr lang="en-GB" sz="1200" dirty="0">
                <a:latin typeface="+mn-lt"/>
                <a:cs typeface="+mn-cs"/>
              </a:rPr>
              <a:t>: 020 7833 4433 | fax: 020 7833 9792</a:t>
            </a:r>
          </a:p>
        </p:txBody>
      </p:sp>
      <p:sp>
        <p:nvSpPr>
          <p:cNvPr id="3" name="Text Placeholder 2"/>
          <p:cNvSpPr>
            <a:spLocks noGrp="1"/>
          </p:cNvSpPr>
          <p:nvPr>
            <p:ph type="body" idx="1"/>
          </p:nvPr>
        </p:nvSpPr>
        <p:spPr>
          <a:xfrm>
            <a:off x="1368426" y="2835895"/>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lang="en-US" dirty="0" smtClean="0"/>
              <a:t>Click to edit Master title style</a:t>
            </a:r>
            <a:endParaRPr lang="en-US" dirty="0"/>
          </a:p>
        </p:txBody>
      </p:sp>
      <p:sp>
        <p:nvSpPr>
          <p:cNvPr id="16" name="Footer Placeholder 4"/>
          <p:cNvSpPr>
            <a:spLocks noGrp="1"/>
          </p:cNvSpPr>
          <p:nvPr>
            <p:ph type="ftr" sz="quarter" idx="10"/>
          </p:nvPr>
        </p:nvSpPr>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1pPr>
              <a:defRPr baseline="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a:xfrm>
            <a:off x="304800" y="6410325"/>
            <a:ext cx="3581400" cy="331788"/>
          </a:xfrm>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Footer Placeholder 3"/>
          <p:cNvSpPr>
            <a:spLocks noGrp="1"/>
          </p:cNvSpPr>
          <p:nvPr>
            <p:ph type="ftr" sz="quarter" idx="10"/>
          </p:nvPr>
        </p:nvSpPr>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1"/>
      </p:bgRef>
    </p:bg>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6207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Rectangle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7"/>
          <p:cNvSpPr/>
          <p:nvPr/>
        </p:nvSpPr>
        <p:spPr>
          <a:xfrm>
            <a:off x="152400" y="908050"/>
            <a:ext cx="2743200" cy="5400675"/>
          </a:xfrm>
          <a:prstGeom prst="rect">
            <a:avLst/>
          </a:prstGeom>
          <a:solidFill>
            <a:schemeClr val="accent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Rectangle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pic>
        <p:nvPicPr>
          <p:cNvPr id="14" name="Picture 2"/>
          <p:cNvPicPr>
            <a:picLocks noChangeAspect="1" noChangeArrowheads="1"/>
          </p:cNvPicPr>
          <p:nvPr userDrawn="1"/>
        </p:nvPicPr>
        <p:blipFill>
          <a:blip r:embed="rId3"/>
          <a:srcRect/>
          <a:stretch>
            <a:fillRect/>
          </a:stretch>
        </p:blipFill>
        <p:spPr bwMode="auto">
          <a:xfrm>
            <a:off x="1438275" y="476250"/>
            <a:ext cx="323850" cy="363538"/>
          </a:xfrm>
          <a:prstGeom prst="rect">
            <a:avLst/>
          </a:prstGeom>
          <a:noFill/>
          <a:ln w="9525">
            <a:noFill/>
            <a:miter lim="800000"/>
            <a:headEnd/>
            <a:tailEnd/>
          </a:ln>
        </p:spPr>
      </p:pic>
      <p:sp>
        <p:nvSpPr>
          <p:cNvPr id="2" name="Title 1"/>
          <p:cNvSpPr>
            <a:spLocks noGrp="1"/>
          </p:cNvSpPr>
          <p:nvPr>
            <p:ph type="title"/>
          </p:nvPr>
        </p:nvSpPr>
        <p:spPr>
          <a:xfrm>
            <a:off x="2987824" y="5306144"/>
            <a:ext cx="5879951" cy="1003176"/>
          </a:xfrm>
        </p:spPr>
        <p:txBody>
          <a:bodyPr anchor="t">
            <a:noAutofit/>
          </a:bodyPr>
          <a:lstStyle>
            <a:lvl1pPr algn="l">
              <a:buNone/>
              <a:defRPr sz="2400" b="0">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3000375" y="889992"/>
            <a:ext cx="5867400" cy="4267200"/>
          </a:xfrm>
        </p:spPr>
        <p:txBody>
          <a:bodyPr>
            <a:normAutofit/>
          </a:bodyPr>
          <a:lstStyle>
            <a:lvl1pPr marL="0" indent="0">
              <a:buNone/>
              <a:defRPr sz="3200"/>
            </a:lvl1pPr>
          </a:lstStyle>
          <a:p>
            <a:pPr lvl="0"/>
            <a:endParaRPr lang="en-US" noProof="0" dirty="0"/>
          </a:p>
        </p:txBody>
      </p:sp>
      <p:sp>
        <p:nvSpPr>
          <p:cNvPr id="4" name="Text Placeholder 3"/>
          <p:cNvSpPr>
            <a:spLocks noGrp="1"/>
          </p:cNvSpPr>
          <p:nvPr>
            <p:ph type="body" sz="half" idx="2"/>
          </p:nvPr>
        </p:nvSpPr>
        <p:spPr>
          <a:xfrm>
            <a:off x="381000" y="1195536"/>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dirty="0" smtClean="0"/>
              <a:t>Click to edit Master text styles</a:t>
            </a:r>
          </a:p>
        </p:txBody>
      </p:sp>
      <p:sp>
        <p:nvSpPr>
          <p:cNvPr id="15" name="Footer Placeholder 5"/>
          <p:cNvSpPr>
            <a:spLocks noGrp="1"/>
          </p:cNvSpPr>
          <p:nvPr>
            <p:ph type="ftr" sz="quarter" idx="10"/>
          </p:nvPr>
        </p:nvSpPr>
        <p:spPr>
          <a:xfrm>
            <a:off x="301625" y="6410325"/>
            <a:ext cx="3584575" cy="366713"/>
          </a:xfrm>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bg>
      <p:bgRef idx="1001">
        <a:schemeClr val="bg1"/>
      </p:bgRef>
    </p:bg>
    <p:spTree>
      <p:nvGrpSpPr>
        <p:cNvPr id="1" name=""/>
        <p:cNvGrpSpPr/>
        <p:nvPr/>
      </p:nvGrpSpPr>
      <p:grpSpPr>
        <a:xfrm>
          <a:off x="0" y="0"/>
          <a:ext cx="0" cy="0"/>
          <a:chOff x="0" y="0"/>
          <a:chExt cx="0" cy="0"/>
        </a:xfrm>
      </p:grpSpPr>
      <p:sp>
        <p:nvSpPr>
          <p:cNvPr id="5" name="Rectangle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Rectangle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12"/>
          <p:cNvSpPr/>
          <p:nvPr/>
        </p:nvSpPr>
        <p:spPr>
          <a:xfrm>
            <a:off x="152400" y="946150"/>
            <a:ext cx="2743200" cy="5362575"/>
          </a:xfrm>
          <a:prstGeom prst="rect">
            <a:avLst/>
          </a:prstGeom>
          <a:solidFill>
            <a:schemeClr val="accent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8"/>
          <p:cNvSpPr>
            <a:spLocks noChangeShapeType="1"/>
          </p:cNvSpPr>
          <p:nvPr/>
        </p:nvSpPr>
        <p:spPr bwMode="auto">
          <a:xfrm>
            <a:off x="152400" y="6207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Rectangle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pic>
        <p:nvPicPr>
          <p:cNvPr id="14" name="Picture 2"/>
          <p:cNvPicPr>
            <a:picLocks noChangeAspect="1" noChangeArrowheads="1"/>
          </p:cNvPicPr>
          <p:nvPr userDrawn="1"/>
        </p:nvPicPr>
        <p:blipFill>
          <a:blip r:embed="rId3"/>
          <a:srcRect/>
          <a:stretch>
            <a:fillRect/>
          </a:stretch>
        </p:blipFill>
        <p:spPr bwMode="auto">
          <a:xfrm>
            <a:off x="1438275" y="473075"/>
            <a:ext cx="323850" cy="363538"/>
          </a:xfrm>
          <a:prstGeom prst="rect">
            <a:avLst/>
          </a:prstGeom>
          <a:noFill/>
          <a:ln w="9525">
            <a:noFill/>
            <a:miter lim="800000"/>
            <a:headEnd/>
            <a:tailEnd/>
          </a:ln>
        </p:spPr>
      </p:pic>
      <p:sp>
        <p:nvSpPr>
          <p:cNvPr id="2" name="Title 1"/>
          <p:cNvSpPr>
            <a:spLocks noGrp="1"/>
          </p:cNvSpPr>
          <p:nvPr>
            <p:ph type="title"/>
          </p:nvPr>
        </p:nvSpPr>
        <p:spPr>
          <a:xfrm>
            <a:off x="381000" y="1070248"/>
            <a:ext cx="2362200" cy="990600"/>
          </a:xfrm>
        </p:spPr>
        <p:txBody>
          <a:bodyPr anchor="b">
            <a:noAutofit/>
          </a:bodyPr>
          <a:lstStyle>
            <a:lvl1pPr algn="l">
              <a:buNone/>
              <a:defRPr sz="2200" b="1">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899120"/>
            <a:ext cx="5638800" cy="5410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Footer Placeholder 5"/>
          <p:cNvSpPr>
            <a:spLocks noGrp="1"/>
          </p:cNvSpPr>
          <p:nvPr>
            <p:ph type="ftr" sz="quarter" idx="10"/>
          </p:nvPr>
        </p:nvSpPr>
        <p:spPr>
          <a:xfrm>
            <a:off x="301625" y="6410325"/>
            <a:ext cx="3382963" cy="366713"/>
          </a:xfrm>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Date Placeholder 13"/>
          <p:cNvSpPr>
            <a:spLocks noGrp="1"/>
          </p:cNvSpPr>
          <p:nvPr>
            <p:ph type="dt" sz="half" idx="10"/>
          </p:nvPr>
        </p:nvSpPr>
        <p:spPr/>
        <p:txBody>
          <a:bodyPr/>
          <a:lstStyle>
            <a:lvl1pPr>
              <a:defRPr/>
            </a:lvl1pPr>
          </a:lstStyle>
          <a:p>
            <a:pPr>
              <a:defRPr/>
            </a:pPr>
            <a:fld id="{6C85A9E1-6A43-4472-A99A-1A230BA00D4E}" type="datetime1">
              <a:rPr lang="en-GB"/>
              <a:pPr>
                <a:defRPr/>
              </a:pPr>
              <a:t>23/10/2015</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Bindmans LLP | www.bindmans.com</a:t>
            </a:r>
            <a:endParaRPr lang="en-US" dirty="0"/>
          </a:p>
        </p:txBody>
      </p:sp>
    </p:spTree>
  </p:cSld>
  <p:clrMapOvr>
    <a:masterClrMapping/>
  </p:clrMapOvr>
  <p:transition spd="slow" advClick="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1752" y="228600"/>
            <a:ext cx="8534400" cy="758952"/>
          </a:xfrm>
        </p:spPr>
        <p:txBody>
          <a:bodyPr/>
          <a:lstStyle/>
          <a:p>
            <a:r>
              <a:rPr lang="en-US" dirty="0" smtClean="0"/>
              <a:t>Click to edit Master title style</a:t>
            </a:r>
            <a:endParaRPr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1"/>
      </p:bgRef>
    </p:bg>
    <p:spTree>
      <p:nvGrpSpPr>
        <p:cNvPr id="1" name=""/>
        <p:cNvGrpSpPr/>
        <p:nvPr/>
      </p:nvGrpSpPr>
      <p:grpSpPr>
        <a:xfrm>
          <a:off x="0" y="0"/>
          <a:ext cx="0" cy="0"/>
          <a:chOff x="0" y="0"/>
          <a:chExt cx="0" cy="0"/>
        </a:xfrm>
      </p:grpSpPr>
      <p:sp>
        <p:nvSpPr>
          <p:cNvPr id="7" name="Rectangle 26"/>
          <p:cNvSpPr/>
          <p:nvPr userDrawn="1"/>
        </p:nvSpPr>
        <p:spPr>
          <a:xfrm>
            <a:off x="4787900" y="1506538"/>
            <a:ext cx="4203700" cy="914400"/>
          </a:xfrm>
          <a:prstGeom prst="rect">
            <a:avLst/>
          </a:prstGeom>
          <a:solidFill>
            <a:schemeClr val="accent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0"/>
          <p:cNvSpPr/>
          <p:nvPr/>
        </p:nvSpPr>
        <p:spPr>
          <a:xfrm>
            <a:off x="152400" y="1506538"/>
            <a:ext cx="4203700" cy="914400"/>
          </a:xfrm>
          <a:prstGeom prst="rect">
            <a:avLst/>
          </a:prstGeom>
          <a:solidFill>
            <a:schemeClr val="accent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pic>
        <p:nvPicPr>
          <p:cNvPr id="16" name="Picture 2"/>
          <p:cNvPicPr>
            <a:picLocks noChangeAspect="1" noChangeArrowheads="1"/>
          </p:cNvPicPr>
          <p:nvPr userDrawn="1"/>
        </p:nvPicPr>
        <p:blipFill>
          <a:blip r:embed="rId3"/>
          <a:srcRect/>
          <a:stretch>
            <a:fillRect/>
          </a:stretch>
        </p:blipFill>
        <p:spPr bwMode="auto">
          <a:xfrm>
            <a:off x="4400550" y="1098550"/>
            <a:ext cx="323850" cy="363538"/>
          </a:xfrm>
          <a:prstGeom prst="rect">
            <a:avLst/>
          </a:prstGeom>
          <a:noFill/>
          <a:ln w="9525">
            <a:noFill/>
            <a:miter lim="800000"/>
            <a:headEnd/>
            <a:tailEnd/>
          </a:ln>
        </p:spPr>
      </p:pic>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6" name="Content Placeholder 25"/>
          <p:cNvSpPr>
            <a:spLocks noGrp="1"/>
          </p:cNvSpPr>
          <p:nvPr>
            <p:ph sz="quarter" idx="4"/>
          </p:nvPr>
        </p:nvSpPr>
        <p:spPr>
          <a:xfrm>
            <a:off x="4800600" y="2471383"/>
            <a:ext cx="4038600" cy="382219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itle 22"/>
          <p:cNvSpPr>
            <a:spLocks noGrp="1"/>
          </p:cNvSpPr>
          <p:nvPr>
            <p:ph type="title"/>
          </p:nvPr>
        </p:nvSpPr>
        <p:spPr/>
        <p:txBody>
          <a:bodyPr rtlCol="0" anchor="b"/>
          <a:lstStyle/>
          <a:p>
            <a:r>
              <a:rPr lang="en-US" dirty="0" smtClean="0"/>
              <a:t>Click to edit Master title style</a:t>
            </a:r>
            <a:endParaRPr lang="en-US" dirty="0"/>
          </a:p>
        </p:txBody>
      </p:sp>
      <p:sp>
        <p:nvSpPr>
          <p:cNvPr id="17" name="Footer Placeholder 7"/>
          <p:cNvSpPr>
            <a:spLocks noGrp="1"/>
          </p:cNvSpPr>
          <p:nvPr>
            <p:ph type="ftr" sz="quarter" idx="10"/>
          </p:nvPr>
        </p:nvSpPr>
        <p:spPr>
          <a:xfrm>
            <a:off x="304800" y="6410325"/>
            <a:ext cx="3581400" cy="365125"/>
          </a:xfrm>
        </p:spPr>
        <p:txBody>
          <a:bodyPr/>
          <a:lstStyle>
            <a:lvl1pPr>
              <a:defRPr/>
            </a:lvl1pPr>
          </a:lstStyle>
          <a:p>
            <a:pPr>
              <a:defRPr/>
            </a:pPr>
            <a:r>
              <a:rPr lang="en-US"/>
              <a:t>Bindmans LLP | www.bindmans.com</a:t>
            </a:r>
          </a:p>
        </p:txBody>
      </p:sp>
    </p:spTree>
  </p:cSld>
  <p:clrMapOvr>
    <a:overrideClrMapping bg1="lt1" tx1="dk1" bg2="lt2" tx2="dk2" accent1="accent1" accent2="accent2" accent3="accent3" accent4="accent4" accent5="accent5" accent6="accent6" hlink="hlink" folHlink="folHlink"/>
  </p:clrMapOvr>
  <p:transition spd="slow" advClick="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Rectangle 15"/>
          <p:cNvSpPr>
            <a:spLocks noChangeArrowheads="1"/>
          </p:cNvSpPr>
          <p:nvPr/>
        </p:nvSpPr>
        <p:spPr bwMode="white">
          <a:xfrm>
            <a:off x="0" y="115888"/>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Rectangle 17"/>
          <p:cNvSpPr>
            <a:spLocks noChangeArrowheads="1"/>
          </p:cNvSpPr>
          <p:nvPr/>
        </p:nvSpPr>
        <p:spPr bwMode="white">
          <a:xfrm>
            <a:off x="0" y="-1714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6547DB83-A193-4A97-A84F-02E2F4F4F770}" type="datetime1">
              <a:rPr lang="en-GB"/>
              <a:pPr>
                <a:defRPr/>
              </a:pPr>
              <a:t>23/10/2015</a:t>
            </a:fld>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r>
              <a:rPr lang="en-US"/>
              <a:t>Bindmans LLP | www.bindmans.com</a:t>
            </a:r>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userDrawn="1"/>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6"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7"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8" name="Picture 2"/>
          <p:cNvPicPr>
            <a:picLocks noChangeAspect="1" noChangeArrowheads="1"/>
          </p:cNvPicPr>
          <p:nvPr userDrawn="1"/>
        </p:nvPicPr>
        <p:blipFill>
          <a:blip r:embed="rId16"/>
          <a:srcRect/>
          <a:stretch>
            <a:fillRect/>
          </a:stretch>
        </p:blipFill>
        <p:spPr bwMode="auto">
          <a:xfrm>
            <a:off x="4410075" y="1095375"/>
            <a:ext cx="323850" cy="363538"/>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0" r:id="rId7"/>
    <p:sldLayoutId id="2147483717" r:id="rId8"/>
    <p:sldLayoutId id="2147483718" r:id="rId9"/>
    <p:sldLayoutId id="2147483719" r:id="rId10"/>
    <p:sldLayoutId id="2147483720" r:id="rId11"/>
    <p:sldLayoutId id="2147483721" r:id="rId12"/>
    <p:sldLayoutId id="2147483722" r:id="rId13"/>
    <p:sldLayoutId id="2147483723" r:id="rId14"/>
  </p:sldLayoutIdLst>
  <p:transition spd="slow" advClick="0">
    <p:wipe/>
  </p:transition>
  <p:timing>
    <p:tnLst>
      <p:par>
        <p:cTn id="1" dur="indefinite" restart="never" nodeType="tmRoot"/>
      </p:par>
    </p:tnLst>
  </p:timing>
  <p:hf sldNum="0" hdr="0" dt="0"/>
  <p:txStyles>
    <p:titleStyle>
      <a:lvl1pPr algn="ctr" rtl="0" eaLnBrk="0" fontAlgn="base" hangingPunct="0">
        <a:spcBef>
          <a:spcPct val="0"/>
        </a:spcBef>
        <a:spcAft>
          <a:spcPct val="0"/>
        </a:spcAft>
        <a:defRPr sz="3300" kern="1200">
          <a:solidFill>
            <a:srgbClr val="4B007B"/>
          </a:solidFill>
          <a:latin typeface="+mj-lt"/>
          <a:ea typeface="+mj-ea"/>
          <a:cs typeface="+mj-cs"/>
        </a:defRPr>
      </a:lvl1pPr>
      <a:lvl2pPr algn="ctr" rtl="0" eaLnBrk="0" fontAlgn="base" hangingPunct="0">
        <a:spcBef>
          <a:spcPct val="0"/>
        </a:spcBef>
        <a:spcAft>
          <a:spcPct val="0"/>
        </a:spcAft>
        <a:defRPr sz="3300">
          <a:solidFill>
            <a:srgbClr val="4B007B"/>
          </a:solidFill>
          <a:latin typeface="Trebuchet MS" pitchFamily="34" charset="0"/>
        </a:defRPr>
      </a:lvl2pPr>
      <a:lvl3pPr algn="ctr" rtl="0" eaLnBrk="0" fontAlgn="base" hangingPunct="0">
        <a:spcBef>
          <a:spcPct val="0"/>
        </a:spcBef>
        <a:spcAft>
          <a:spcPct val="0"/>
        </a:spcAft>
        <a:defRPr sz="3300">
          <a:solidFill>
            <a:srgbClr val="4B007B"/>
          </a:solidFill>
          <a:latin typeface="Trebuchet MS" pitchFamily="34" charset="0"/>
        </a:defRPr>
      </a:lvl3pPr>
      <a:lvl4pPr algn="ctr" rtl="0" eaLnBrk="0" fontAlgn="base" hangingPunct="0">
        <a:spcBef>
          <a:spcPct val="0"/>
        </a:spcBef>
        <a:spcAft>
          <a:spcPct val="0"/>
        </a:spcAft>
        <a:defRPr sz="3300">
          <a:solidFill>
            <a:srgbClr val="4B007B"/>
          </a:solidFill>
          <a:latin typeface="Trebuchet MS" pitchFamily="34" charset="0"/>
        </a:defRPr>
      </a:lvl4pPr>
      <a:lvl5pPr algn="ctr" rtl="0" eaLnBrk="0" fontAlgn="base" hangingPunct="0">
        <a:spcBef>
          <a:spcPct val="0"/>
        </a:spcBef>
        <a:spcAft>
          <a:spcPct val="0"/>
        </a:spcAft>
        <a:defRPr sz="3300">
          <a:solidFill>
            <a:srgbClr val="4B007B"/>
          </a:solidFill>
          <a:latin typeface="Trebuchet MS" pitchFamily="34" charset="0"/>
        </a:defRPr>
      </a:lvl5pPr>
      <a:lvl6pPr marL="457200" algn="ctr" rtl="0" fontAlgn="base">
        <a:spcBef>
          <a:spcPct val="0"/>
        </a:spcBef>
        <a:spcAft>
          <a:spcPct val="0"/>
        </a:spcAft>
        <a:defRPr sz="3300">
          <a:solidFill>
            <a:srgbClr val="4B007B"/>
          </a:solidFill>
          <a:latin typeface="Trebuchet MS" pitchFamily="34" charset="0"/>
        </a:defRPr>
      </a:lvl6pPr>
      <a:lvl7pPr marL="914400" algn="ctr" rtl="0" fontAlgn="base">
        <a:spcBef>
          <a:spcPct val="0"/>
        </a:spcBef>
        <a:spcAft>
          <a:spcPct val="0"/>
        </a:spcAft>
        <a:defRPr sz="3300">
          <a:solidFill>
            <a:srgbClr val="4B007B"/>
          </a:solidFill>
          <a:latin typeface="Trebuchet MS" pitchFamily="34" charset="0"/>
        </a:defRPr>
      </a:lvl7pPr>
      <a:lvl8pPr marL="1371600" algn="ctr" rtl="0" fontAlgn="base">
        <a:spcBef>
          <a:spcPct val="0"/>
        </a:spcBef>
        <a:spcAft>
          <a:spcPct val="0"/>
        </a:spcAft>
        <a:defRPr sz="3300">
          <a:solidFill>
            <a:srgbClr val="4B007B"/>
          </a:solidFill>
          <a:latin typeface="Trebuchet MS" pitchFamily="34" charset="0"/>
        </a:defRPr>
      </a:lvl8pPr>
      <a:lvl9pPr marL="1828800" algn="ctr" rtl="0" fontAlgn="base">
        <a:spcBef>
          <a:spcPct val="0"/>
        </a:spcBef>
        <a:spcAft>
          <a:spcPct val="0"/>
        </a:spcAft>
        <a:defRPr sz="3300">
          <a:solidFill>
            <a:srgbClr val="4B007B"/>
          </a:solidFill>
          <a:latin typeface="Trebuchet MS" pitchFamily="34" charset="0"/>
        </a:defRPr>
      </a:lvl9pPr>
    </p:titleStyle>
    <p:bodyStyle>
      <a:lvl1pPr marL="273050" indent="-273050" algn="l" rtl="0" eaLnBrk="0" fontAlgn="base" hangingPunct="0">
        <a:spcBef>
          <a:spcPct val="20000"/>
        </a:spcBef>
        <a:spcAft>
          <a:spcPct val="0"/>
        </a:spcAft>
        <a:buClr>
          <a:schemeClr val="accent2"/>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rgbClr val="FFFFFF"/>
          </a:solidFill>
          <a:latin typeface="+mn-lt"/>
          <a:ea typeface="+mn-ea"/>
          <a:cs typeface="+mn-cs"/>
        </a:defRPr>
      </a:lvl2pPr>
      <a:lvl3pPr marL="822325" indent="-228600" algn="l" rtl="0" eaLnBrk="0" fontAlgn="base" hangingPunct="0">
        <a:spcBef>
          <a:spcPct val="20000"/>
        </a:spcBef>
        <a:spcAft>
          <a:spcPct val="0"/>
        </a:spcAft>
        <a:buClr>
          <a:schemeClr val="accent2"/>
        </a:buClr>
        <a:buSzPct val="75000"/>
        <a:buFont typeface="Wingdings 2" pitchFamily="18" charset="2"/>
        <a:buChar char=""/>
        <a:defRPr sz="2000" kern="1200">
          <a:solidFill>
            <a:srgbClr val="FFFFFF"/>
          </a:solidFill>
          <a:latin typeface="+mn-lt"/>
          <a:ea typeface="+mn-ea"/>
          <a:cs typeface="+mn-cs"/>
        </a:defRPr>
      </a:lvl3pPr>
      <a:lvl4pPr marL="1096963" indent="-228600" algn="l" rtl="0" eaLnBrk="0" fontAlgn="base" hangingPunct="0">
        <a:spcBef>
          <a:spcPct val="20000"/>
        </a:spcBef>
        <a:spcAft>
          <a:spcPct val="0"/>
        </a:spcAft>
        <a:buClr>
          <a:schemeClr val="accent2"/>
        </a:buClr>
        <a:buSzPct val="70000"/>
        <a:buFont typeface="Wingdings" pitchFamily="2" charset="2"/>
        <a:buChar char=""/>
        <a:defRPr sz="2000" kern="1200">
          <a:solidFill>
            <a:srgbClr val="FFFFFF"/>
          </a:solidFill>
          <a:latin typeface="+mn-lt"/>
          <a:ea typeface="+mn-ea"/>
          <a:cs typeface="+mn-cs"/>
        </a:defRPr>
      </a:lvl4pPr>
      <a:lvl5pPr marL="1371600" indent="-228600" algn="l" rtl="0" eaLnBrk="0" fontAlgn="base" hangingPunct="0">
        <a:spcBef>
          <a:spcPct val="20000"/>
        </a:spcBef>
        <a:spcAft>
          <a:spcPct val="0"/>
        </a:spcAft>
        <a:buClr>
          <a:schemeClr val="accent2"/>
        </a:buClr>
        <a:buChar char="•"/>
        <a:defRPr kern="1200">
          <a:solidFill>
            <a:srgbClr val="FFFFFF"/>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png"/><Relationship Id="rId1" Type="http://schemas.openxmlformats.org/officeDocument/2006/relationships/slideLayout" Target="../slideLayouts/slideLayout3.xml"/><Relationship Id="rId5" Type="http://schemas.microsoft.com/office/2007/relationships/hdphoto" Target="../media/hdphoto3.wdp"/><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ilo.org/wcmsp5/groups/public/@ed_protect/@protrav/@safework/documents/normativeinstrument/wcms_107797.pdf"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s.qureshi@bindmans.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5" y="2835275"/>
            <a:ext cx="6480175" cy="2969989"/>
          </a:xfrm>
        </p:spPr>
        <p:txBody>
          <a:bodyPr>
            <a:normAutofit/>
          </a:bodyPr>
          <a:lstStyle/>
          <a:p>
            <a:pPr eaLnBrk="1" fontAlgn="auto" hangingPunct="1">
              <a:spcAft>
                <a:spcPts val="0"/>
              </a:spcAft>
              <a:buFont typeface="Wingdings 2"/>
              <a:buNone/>
              <a:defRPr/>
            </a:pPr>
            <a:r>
              <a:rPr lang="en-GB" dirty="0" smtClean="0"/>
              <a:t>Shah Qureshi </a:t>
            </a:r>
          </a:p>
          <a:p>
            <a:pPr eaLnBrk="1" fontAlgn="auto" hangingPunct="1">
              <a:spcAft>
                <a:spcPts val="0"/>
              </a:spcAft>
              <a:buFont typeface="Wingdings 2"/>
              <a:buNone/>
              <a:defRPr/>
            </a:pPr>
            <a:r>
              <a:rPr lang="en-GB" dirty="0" smtClean="0"/>
              <a:t>Peter Daly </a:t>
            </a:r>
          </a:p>
          <a:p>
            <a:pPr eaLnBrk="1" fontAlgn="auto" hangingPunct="1">
              <a:spcAft>
                <a:spcPts val="0"/>
              </a:spcAft>
              <a:buFont typeface="Wingdings 2"/>
              <a:buNone/>
              <a:defRPr/>
            </a:pPr>
            <a:r>
              <a:rPr lang="en-GB" dirty="0" err="1" smtClean="0"/>
              <a:t>bindmans</a:t>
            </a:r>
            <a:r>
              <a:rPr lang="en-GB" dirty="0" smtClean="0"/>
              <a:t> </a:t>
            </a:r>
            <a:r>
              <a:rPr lang="en-GB" dirty="0" err="1" smtClean="0"/>
              <a:t>llp</a:t>
            </a:r>
            <a:endParaRPr lang="en-GB" dirty="0" smtClean="0"/>
          </a:p>
          <a:p>
            <a:pPr eaLnBrk="1" fontAlgn="auto" hangingPunct="1">
              <a:spcAft>
                <a:spcPts val="0"/>
              </a:spcAft>
              <a:buFont typeface="Wingdings 2"/>
              <a:buNone/>
              <a:defRPr/>
            </a:pPr>
            <a:endParaRPr lang="en-GB" dirty="0" smtClean="0"/>
          </a:p>
          <a:p>
            <a:pPr eaLnBrk="1" fontAlgn="auto" hangingPunct="1">
              <a:spcAft>
                <a:spcPts val="0"/>
              </a:spcAft>
              <a:buFont typeface="Wingdings 2"/>
              <a:buNone/>
              <a:defRPr/>
            </a:pPr>
            <a:endParaRPr lang="en-GB" dirty="0"/>
          </a:p>
          <a:p>
            <a:pPr eaLnBrk="1" fontAlgn="auto" hangingPunct="1">
              <a:spcAft>
                <a:spcPts val="0"/>
              </a:spcAft>
              <a:buFont typeface="Wingdings 2"/>
              <a:buNone/>
              <a:defRPr/>
            </a:pPr>
            <a:r>
              <a:rPr lang="en-GB" dirty="0" smtClean="0"/>
              <a:t>the Institute of employment Rights</a:t>
            </a:r>
          </a:p>
          <a:p>
            <a:r>
              <a:rPr lang="en-GB" dirty="0"/>
              <a:t>Human Rights: possibilities and problems for labour </a:t>
            </a:r>
            <a:r>
              <a:rPr lang="en-GB" dirty="0" smtClean="0"/>
              <a:t>law</a:t>
            </a:r>
            <a:endParaRPr lang="en-GB" dirty="0"/>
          </a:p>
          <a:p>
            <a:endParaRPr lang="en-GB" dirty="0"/>
          </a:p>
          <a:p>
            <a:r>
              <a:rPr lang="en-GB" dirty="0" smtClean="0"/>
              <a:t>LIVERPOOL, 21 </a:t>
            </a:r>
            <a:r>
              <a:rPr lang="en-GB" dirty="0"/>
              <a:t>October 2015</a:t>
            </a:r>
          </a:p>
          <a:p>
            <a:pPr eaLnBrk="1" fontAlgn="auto" hangingPunct="1">
              <a:spcAft>
                <a:spcPts val="0"/>
              </a:spcAft>
              <a:buFont typeface="Wingdings 2"/>
              <a:buNone/>
              <a:defRPr/>
            </a:pPr>
            <a:endParaRPr lang="en-GB" dirty="0" smtClean="0"/>
          </a:p>
        </p:txBody>
      </p:sp>
      <p:sp>
        <p:nvSpPr>
          <p:cNvPr id="18434" name="Footer Placeholder 2"/>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59395" name="Title 4"/>
          <p:cNvSpPr>
            <a:spLocks noGrp="1"/>
          </p:cNvSpPr>
          <p:nvPr>
            <p:ph type="title"/>
          </p:nvPr>
        </p:nvSpPr>
        <p:spPr/>
        <p:txBody>
          <a:bodyPr/>
          <a:lstStyle/>
          <a:p>
            <a:pPr eaLnBrk="1" hangingPunct="1"/>
            <a:r>
              <a:rPr lang="en-GB" dirty="0" smtClean="0"/>
              <a:t>The Surveillance of Employees</a:t>
            </a:r>
            <a:br>
              <a:rPr lang="en-GB" dirty="0" smtClean="0"/>
            </a:br>
            <a:r>
              <a:rPr lang="en-GB" i="1" dirty="0" smtClean="0"/>
              <a:t>How Much Is Too Much?</a:t>
            </a:r>
          </a:p>
        </p:txBody>
      </p:sp>
    </p:spTree>
  </p:cSld>
  <p:clrMapOvr>
    <a:masterClrMapping/>
  </p:clrMapOvr>
  <p:transition spd="slow" advClick="0">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brightnessContrast bright="36000" contrast="-40000"/>
                    </a14:imgEffect>
                  </a14:imgLayer>
                </a14:imgProps>
              </a:ext>
              <a:ext uri="{28A0092B-C50C-407E-A947-70E740481C1C}">
                <a14:useLocalDpi xmlns:a14="http://schemas.microsoft.com/office/drawing/2010/main" val="0"/>
              </a:ext>
            </a:extLst>
          </a:blip>
          <a:stretch>
            <a:fillRect/>
          </a:stretch>
        </p:blipFill>
        <p:spPr>
          <a:xfrm>
            <a:off x="143509" y="1340768"/>
            <a:ext cx="4392488" cy="5156399"/>
          </a:xfrm>
          <a:prstGeom prst="rect">
            <a:avLst/>
          </a:prstGeom>
        </p:spPr>
      </p:pic>
      <p:sp>
        <p:nvSpPr>
          <p:cNvPr id="23554"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pic>
        <p:nvPicPr>
          <p:cNvPr id="3" name="Picture 2"/>
          <p:cNvPicPr>
            <a:picLocks noChangeAspect="1"/>
          </p:cNvPicPr>
          <p:nvPr/>
        </p:nvPicPr>
        <p:blipFill>
          <a:blip r:embed="rId4">
            <a:extLst>
              <a:ext uri="{BEBA8EAE-BF5A-486C-A8C5-ECC9F3942E4B}">
                <a14:imgProps xmlns:a14="http://schemas.microsoft.com/office/drawing/2010/main">
                  <a14:imgLayer r:embed="rId5">
                    <a14:imgEffect>
                      <a14:brightnessContrast bright="47000" contrast="11000"/>
                    </a14:imgEffect>
                  </a14:imgLayer>
                </a14:imgProps>
              </a:ext>
              <a:ext uri="{28A0092B-C50C-407E-A947-70E740481C1C}">
                <a14:useLocalDpi xmlns:a14="http://schemas.microsoft.com/office/drawing/2010/main" val="0"/>
              </a:ext>
            </a:extLst>
          </a:blip>
          <a:stretch>
            <a:fillRect/>
          </a:stretch>
        </p:blipFill>
        <p:spPr>
          <a:xfrm>
            <a:off x="4535997" y="1484784"/>
            <a:ext cx="4320480" cy="4320480"/>
          </a:xfrm>
          <a:prstGeom prst="rect">
            <a:avLst/>
          </a:prstGeom>
        </p:spPr>
      </p:pic>
      <p:sp>
        <p:nvSpPr>
          <p:cNvPr id="64515" name="Content Placeholder 4"/>
          <p:cNvSpPr>
            <a:spLocks noGrp="1"/>
          </p:cNvSpPr>
          <p:nvPr>
            <p:ph sz="quarter" idx="1"/>
          </p:nvPr>
        </p:nvSpPr>
        <p:spPr>
          <a:xfrm>
            <a:off x="301625" y="1527175"/>
            <a:ext cx="8504238" cy="4572000"/>
          </a:xfrm>
        </p:spPr>
        <p:txBody>
          <a:bodyPr/>
          <a:lstStyle/>
          <a:p>
            <a:pPr marL="274638" lvl="1" indent="0">
              <a:buNone/>
            </a:pPr>
            <a:r>
              <a:rPr lang="en-GB" sz="1800" b="1" i="1" dirty="0">
                <a:solidFill>
                  <a:schemeClr val="tx1"/>
                </a:solidFill>
              </a:rPr>
              <a:t>When you use our services or view content provided by Google, we automatically collect and store certain information in server logs. This </a:t>
            </a:r>
            <a:r>
              <a:rPr lang="en-GB" sz="1800" b="1" i="1" dirty="0" smtClean="0">
                <a:solidFill>
                  <a:schemeClr val="tx1"/>
                </a:solidFill>
              </a:rPr>
              <a:t>includes… </a:t>
            </a:r>
            <a:endParaRPr lang="en-GB" sz="1800" b="1" i="1" dirty="0">
              <a:solidFill>
                <a:schemeClr val="tx1"/>
              </a:solidFill>
            </a:endParaRPr>
          </a:p>
          <a:p>
            <a:pPr lvl="1"/>
            <a:r>
              <a:rPr lang="en-GB" sz="1800" b="1" i="1" dirty="0" smtClean="0">
                <a:solidFill>
                  <a:schemeClr val="bg2">
                    <a:lumMod val="75000"/>
                  </a:schemeClr>
                </a:solidFill>
              </a:rPr>
              <a:t>telephony </a:t>
            </a:r>
            <a:r>
              <a:rPr lang="en-GB" sz="1800" b="1" i="1" dirty="0">
                <a:solidFill>
                  <a:schemeClr val="bg2">
                    <a:lumMod val="75000"/>
                  </a:schemeClr>
                </a:solidFill>
              </a:rPr>
              <a:t>log information like your phone number, calling-party number, forwarding numbers, time and date of calls, duration of calls, SMS routing information and types of </a:t>
            </a:r>
            <a:r>
              <a:rPr lang="en-GB" sz="1800" b="1" i="1" dirty="0" smtClean="0">
                <a:solidFill>
                  <a:schemeClr val="bg2">
                    <a:lumMod val="75000"/>
                  </a:schemeClr>
                </a:solidFill>
              </a:rPr>
              <a:t>calls… </a:t>
            </a:r>
          </a:p>
          <a:p>
            <a:pPr marL="274638" lvl="1" indent="0">
              <a:buNone/>
            </a:pPr>
            <a:r>
              <a:rPr lang="en-GB" sz="1800" b="1" i="1" dirty="0" smtClean="0">
                <a:solidFill>
                  <a:schemeClr val="tx1"/>
                </a:solidFill>
              </a:rPr>
              <a:t>When </a:t>
            </a:r>
            <a:r>
              <a:rPr lang="en-GB" sz="1800" b="1" i="1" dirty="0">
                <a:solidFill>
                  <a:schemeClr val="tx1"/>
                </a:solidFill>
              </a:rPr>
              <a:t>you use Google services, we may </a:t>
            </a:r>
            <a:r>
              <a:rPr lang="en-GB" sz="1800" b="1" i="1" dirty="0">
                <a:solidFill>
                  <a:schemeClr val="bg2">
                    <a:lumMod val="75000"/>
                  </a:schemeClr>
                </a:solidFill>
              </a:rPr>
              <a:t>collect and process </a:t>
            </a:r>
            <a:r>
              <a:rPr lang="en-GB" sz="1800" b="1" i="1" dirty="0">
                <a:solidFill>
                  <a:schemeClr val="tx1"/>
                </a:solidFill>
              </a:rPr>
              <a:t>information about </a:t>
            </a:r>
            <a:r>
              <a:rPr lang="en-GB" sz="1800" b="1" i="1" dirty="0">
                <a:solidFill>
                  <a:schemeClr val="bg2">
                    <a:lumMod val="75000"/>
                  </a:schemeClr>
                </a:solidFill>
              </a:rPr>
              <a:t>your actual location</a:t>
            </a:r>
            <a:r>
              <a:rPr lang="en-GB" sz="1800" b="1" i="1" dirty="0">
                <a:solidFill>
                  <a:schemeClr val="tx1"/>
                </a:solidFill>
              </a:rPr>
              <a:t>. We use various technologies to determine location, including </a:t>
            </a:r>
            <a:r>
              <a:rPr lang="en-GB" sz="1800" b="1" i="1" dirty="0">
                <a:solidFill>
                  <a:schemeClr val="bg2">
                    <a:lumMod val="75000"/>
                  </a:schemeClr>
                </a:solidFill>
              </a:rPr>
              <a:t>IP address, GPS, and other </a:t>
            </a:r>
            <a:r>
              <a:rPr lang="en-GB" sz="1800" b="1" i="1" dirty="0" smtClean="0">
                <a:solidFill>
                  <a:schemeClr val="bg2">
                    <a:lumMod val="75000"/>
                  </a:schemeClr>
                </a:solidFill>
              </a:rPr>
              <a:t>sensors</a:t>
            </a:r>
            <a:r>
              <a:rPr lang="en-GB" sz="1800" b="1" i="1" dirty="0" smtClean="0">
                <a:solidFill>
                  <a:schemeClr val="tx1"/>
                </a:solidFill>
              </a:rPr>
              <a:t>…</a:t>
            </a:r>
          </a:p>
          <a:p>
            <a:pPr marL="274638" lvl="1" indent="0">
              <a:buNone/>
            </a:pPr>
            <a:r>
              <a:rPr lang="en-GB" sz="1800" b="1" i="1" dirty="0">
                <a:solidFill>
                  <a:schemeClr val="tx1"/>
                </a:solidFill>
              </a:rPr>
              <a:t>We may </a:t>
            </a:r>
            <a:r>
              <a:rPr lang="en-GB" sz="1800" b="1" i="1" dirty="0">
                <a:solidFill>
                  <a:schemeClr val="bg2">
                    <a:lumMod val="75000"/>
                  </a:schemeClr>
                </a:solidFill>
              </a:rPr>
              <a:t>combine personal information </a:t>
            </a:r>
            <a:r>
              <a:rPr lang="en-GB" sz="1800" b="1" i="1" dirty="0">
                <a:solidFill>
                  <a:schemeClr val="tx1"/>
                </a:solidFill>
              </a:rPr>
              <a:t>from one service with information, including </a:t>
            </a:r>
            <a:r>
              <a:rPr lang="en-GB" sz="1800" b="1" i="1" dirty="0">
                <a:solidFill>
                  <a:schemeClr val="bg2">
                    <a:lumMod val="75000"/>
                  </a:schemeClr>
                </a:solidFill>
              </a:rPr>
              <a:t>personal information, from other Google </a:t>
            </a:r>
            <a:r>
              <a:rPr lang="en-GB" sz="1800" b="1" i="1" dirty="0" smtClean="0">
                <a:solidFill>
                  <a:schemeClr val="bg2">
                    <a:lumMod val="75000"/>
                  </a:schemeClr>
                </a:solidFill>
              </a:rPr>
              <a:t>services</a:t>
            </a:r>
            <a:r>
              <a:rPr lang="en-GB" sz="1800" b="1" i="1" dirty="0" smtClean="0">
                <a:solidFill>
                  <a:schemeClr val="tx1"/>
                </a:solidFill>
              </a:rPr>
              <a:t>…</a:t>
            </a:r>
          </a:p>
          <a:p>
            <a:pPr marL="274638" lvl="1" indent="0">
              <a:buNone/>
            </a:pPr>
            <a:r>
              <a:rPr lang="en-GB" sz="1800" b="1" i="1" dirty="0">
                <a:solidFill>
                  <a:schemeClr val="tx1"/>
                </a:solidFill>
              </a:rPr>
              <a:t>We </a:t>
            </a:r>
            <a:r>
              <a:rPr lang="en-GB" sz="1800" b="1" i="1" dirty="0">
                <a:solidFill>
                  <a:schemeClr val="bg2">
                    <a:lumMod val="75000"/>
                  </a:schemeClr>
                </a:solidFill>
              </a:rPr>
              <a:t>provide personal information to our affiliates or other trusted businesses</a:t>
            </a:r>
            <a:r>
              <a:rPr lang="en-GB" sz="1800" b="1" i="1" dirty="0">
                <a:solidFill>
                  <a:schemeClr val="tx1"/>
                </a:solidFill>
              </a:rPr>
              <a:t> or persons to </a:t>
            </a:r>
            <a:r>
              <a:rPr lang="en-GB" sz="1800" b="1" i="1" dirty="0">
                <a:solidFill>
                  <a:schemeClr val="bg2">
                    <a:lumMod val="75000"/>
                  </a:schemeClr>
                </a:solidFill>
              </a:rPr>
              <a:t>process it for </a:t>
            </a:r>
            <a:r>
              <a:rPr lang="en-GB" sz="1800" b="1" i="1" dirty="0">
                <a:solidFill>
                  <a:schemeClr val="tx1"/>
                </a:solidFill>
              </a:rPr>
              <a:t>us, based on our instructions and in </a:t>
            </a:r>
            <a:r>
              <a:rPr lang="en-GB" sz="1800" b="1" i="1" dirty="0">
                <a:solidFill>
                  <a:schemeClr val="bg2">
                    <a:lumMod val="75000"/>
                  </a:schemeClr>
                </a:solidFill>
              </a:rPr>
              <a:t>compliance with our Privacy Policy </a:t>
            </a:r>
            <a:r>
              <a:rPr lang="en-GB" sz="1800" b="1" i="1" dirty="0">
                <a:solidFill>
                  <a:schemeClr val="tx1"/>
                </a:solidFill>
              </a:rPr>
              <a:t>and any other appropriate confidentiality and security measures. </a:t>
            </a:r>
            <a:endParaRPr lang="en-GB" b="1" i="1" dirty="0" smtClean="0"/>
          </a:p>
          <a:p>
            <a:pPr marL="0" indent="0" algn="r" eaLnBrk="1" hangingPunct="1">
              <a:buNone/>
            </a:pPr>
            <a:r>
              <a:rPr lang="en-GB" sz="1500" dirty="0" smtClean="0"/>
              <a:t>Google Terms of Service</a:t>
            </a:r>
          </a:p>
        </p:txBody>
      </p:sp>
      <p:sp>
        <p:nvSpPr>
          <p:cNvPr id="64513" name="Title 1"/>
          <p:cNvSpPr>
            <a:spLocks noGrp="1"/>
          </p:cNvSpPr>
          <p:nvPr>
            <p:ph type="title"/>
          </p:nvPr>
        </p:nvSpPr>
        <p:spPr/>
        <p:txBody>
          <a:bodyPr/>
          <a:lstStyle/>
          <a:p>
            <a:pPr eaLnBrk="1" hangingPunct="1"/>
            <a:r>
              <a:rPr lang="en-GB" dirty="0" smtClean="0">
                <a:solidFill>
                  <a:srgbClr val="4B007B"/>
                </a:solidFill>
              </a:rPr>
              <a:t>Packaging Our Data</a:t>
            </a:r>
          </a:p>
        </p:txBody>
      </p:sp>
    </p:spTree>
    <p:extLst>
      <p:ext uri="{BB962C8B-B14F-4D97-AF65-F5344CB8AC3E}">
        <p14:creationId xmlns:p14="http://schemas.microsoft.com/office/powerpoint/2010/main" val="3187031023"/>
      </p:ext>
    </p:extLst>
  </p:cSld>
  <p:clrMapOvr>
    <a:masterClrMapping/>
  </p:clrMapOvr>
  <p:transition spd="slow" advClick="0">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1000" contrast="40000"/>
                    </a14:imgEffect>
                  </a14:imgLayer>
                </a14:imgProps>
              </a:ext>
              <a:ext uri="{28A0092B-C50C-407E-A947-70E740481C1C}">
                <a14:useLocalDpi xmlns:a14="http://schemas.microsoft.com/office/drawing/2010/main" val="0"/>
              </a:ext>
            </a:extLst>
          </a:blip>
          <a:srcRect t="-1" b="30647"/>
          <a:stretch/>
        </p:blipFill>
        <p:spPr>
          <a:xfrm>
            <a:off x="1931334" y="2996952"/>
            <a:ext cx="4874460" cy="3096000"/>
          </a:xfrm>
          <a:prstGeom prst="rect">
            <a:avLst/>
          </a:prstGeom>
        </p:spPr>
      </p:pic>
      <p:sp>
        <p:nvSpPr>
          <p:cNvPr id="64515" name="Content Placeholder 4"/>
          <p:cNvSpPr>
            <a:spLocks noGrp="1"/>
          </p:cNvSpPr>
          <p:nvPr>
            <p:ph sz="quarter" idx="1"/>
          </p:nvPr>
        </p:nvSpPr>
        <p:spPr>
          <a:xfrm>
            <a:off x="301625" y="1527175"/>
            <a:ext cx="8374831" cy="4572000"/>
          </a:xfrm>
        </p:spPr>
        <p:txBody>
          <a:bodyPr/>
          <a:lstStyle/>
          <a:p>
            <a:pPr marL="0" indent="0">
              <a:buNone/>
            </a:pPr>
            <a:r>
              <a:rPr lang="en-GB" b="1" dirty="0"/>
              <a:t>Gesture Controls and Facial Recognition</a:t>
            </a:r>
          </a:p>
          <a:p>
            <a:r>
              <a:rPr lang="en-GB" dirty="0" smtClean="0"/>
              <a:t>“</a:t>
            </a:r>
            <a:r>
              <a:rPr lang="en-GB" i="1" dirty="0" smtClean="0"/>
              <a:t>Your </a:t>
            </a:r>
            <a:r>
              <a:rPr lang="en-GB" i="1" dirty="0" err="1"/>
              <a:t>SmartTV</a:t>
            </a:r>
            <a:r>
              <a:rPr lang="en-GB" i="1" dirty="0"/>
              <a:t> is equipped with a camera that enables certain advanced features, including the ability to control and interact with your TV with gestures and to use facial recognition technology to authenticate your Samsung Account on your TV</a:t>
            </a:r>
            <a:r>
              <a:rPr lang="en-GB" dirty="0" smtClean="0"/>
              <a:t>.” </a:t>
            </a:r>
            <a:endParaRPr lang="en-GB" dirty="0"/>
          </a:p>
          <a:p>
            <a:pPr marL="0" indent="0" algn="r" eaLnBrk="1" hangingPunct="1">
              <a:buNone/>
            </a:pPr>
            <a:r>
              <a:rPr lang="en-GB" sz="1500" dirty="0" smtClean="0"/>
              <a:t>Samsung Terms </a:t>
            </a:r>
            <a:r>
              <a:rPr lang="en-GB" sz="1500" dirty="0"/>
              <a:t>of Service http://www.samsung.com/uk/info/privacy-SmartTV.html </a:t>
            </a:r>
            <a:endParaRPr lang="en-GB" sz="1500" dirty="0" smtClean="0"/>
          </a:p>
        </p:txBody>
      </p:sp>
      <p:sp>
        <p:nvSpPr>
          <p:cNvPr id="23554"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4513" name="Title 1"/>
          <p:cNvSpPr>
            <a:spLocks noGrp="1"/>
          </p:cNvSpPr>
          <p:nvPr>
            <p:ph type="title"/>
          </p:nvPr>
        </p:nvSpPr>
        <p:spPr/>
        <p:txBody>
          <a:bodyPr/>
          <a:lstStyle/>
          <a:p>
            <a:pPr eaLnBrk="1" hangingPunct="1"/>
            <a:r>
              <a:rPr lang="en-GB" dirty="0" smtClean="0">
                <a:solidFill>
                  <a:srgbClr val="4B007B"/>
                </a:solidFill>
              </a:rPr>
              <a:t>Packaging Our Data</a:t>
            </a:r>
          </a:p>
        </p:txBody>
      </p:sp>
    </p:spTree>
    <p:extLst>
      <p:ext uri="{BB962C8B-B14F-4D97-AF65-F5344CB8AC3E}">
        <p14:creationId xmlns:p14="http://schemas.microsoft.com/office/powerpoint/2010/main" val="127652826"/>
      </p:ext>
    </p:extLst>
  </p:cSld>
  <p:clrMapOvr>
    <a:masterClrMapping/>
  </p:clrMapOvr>
  <p:transition spd="slow" advClick="0">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eaLnBrk="1" hangingPunct="1"/>
            <a:r>
              <a:rPr lang="en-GB" dirty="0" smtClean="0">
                <a:solidFill>
                  <a:srgbClr val="4B007B"/>
                </a:solidFill>
              </a:rPr>
              <a:t>So is this “Surveillance”?</a:t>
            </a:r>
          </a:p>
        </p:txBody>
      </p:sp>
      <p:sp>
        <p:nvSpPr>
          <p:cNvPr id="24578"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5539" name="Content Placeholder 4"/>
          <p:cNvSpPr>
            <a:spLocks noGrp="1"/>
          </p:cNvSpPr>
          <p:nvPr>
            <p:ph sz="quarter" idx="1"/>
          </p:nvPr>
        </p:nvSpPr>
        <p:spPr>
          <a:xfrm>
            <a:off x="301625" y="1527175"/>
            <a:ext cx="8504238" cy="4572000"/>
          </a:xfrm>
        </p:spPr>
        <p:txBody>
          <a:bodyPr/>
          <a:lstStyle/>
          <a:p>
            <a:pPr eaLnBrk="1" hangingPunct="1"/>
            <a:r>
              <a:rPr lang="en-US" sz="2400" dirty="0" smtClean="0"/>
              <a:t>Ford: </a:t>
            </a:r>
            <a:r>
              <a:rPr lang="en-US" sz="2400" i="1" dirty="0" smtClean="0"/>
              <a:t>“Surveillance </a:t>
            </a:r>
            <a:r>
              <a:rPr lang="en-US" sz="2400" i="1" dirty="0"/>
              <a:t>is a wide term which covers many different techniques.  It literally means </a:t>
            </a:r>
            <a:r>
              <a:rPr lang="en-US" sz="2400" i="1" dirty="0">
                <a:solidFill>
                  <a:schemeClr val="bg2">
                    <a:lumMod val="60000"/>
                    <a:lumOff val="40000"/>
                  </a:schemeClr>
                </a:solidFill>
              </a:rPr>
              <a:t>watching over or overseeing</a:t>
            </a:r>
            <a:r>
              <a:rPr lang="en-US" sz="2400" i="1" dirty="0"/>
              <a:t>.  Its French derivation suggests a </a:t>
            </a:r>
            <a:r>
              <a:rPr lang="en-US" sz="2400" i="1" dirty="0">
                <a:solidFill>
                  <a:schemeClr val="bg2">
                    <a:lumMod val="60000"/>
                    <a:lumOff val="40000"/>
                  </a:schemeClr>
                </a:solidFill>
              </a:rPr>
              <a:t>persistent and close observation, often in secret</a:t>
            </a:r>
            <a:r>
              <a:rPr lang="en-US" sz="2400" i="1" dirty="0"/>
              <a:t>, with </a:t>
            </a:r>
            <a:r>
              <a:rPr lang="en-US" sz="2400" i="1" dirty="0">
                <a:solidFill>
                  <a:schemeClr val="bg2">
                    <a:lumMod val="60000"/>
                    <a:lumOff val="40000"/>
                  </a:schemeClr>
                </a:solidFill>
              </a:rPr>
              <a:t>some background purpose of control </a:t>
            </a:r>
            <a:r>
              <a:rPr lang="en-US" sz="2400" i="1" dirty="0"/>
              <a:t>over or checking on </a:t>
            </a:r>
            <a:r>
              <a:rPr lang="en-US" sz="2400" i="1" dirty="0" smtClean="0"/>
              <a:t>another…”</a:t>
            </a:r>
          </a:p>
          <a:p>
            <a:pPr eaLnBrk="1" hangingPunct="1"/>
            <a:r>
              <a:rPr lang="en-US" sz="2400" dirty="0" smtClean="0"/>
              <a:t>But now: </a:t>
            </a:r>
          </a:p>
          <a:p>
            <a:pPr lvl="1" eaLnBrk="1" hangingPunct="1"/>
            <a:r>
              <a:rPr lang="en-US" dirty="0" smtClean="0">
                <a:solidFill>
                  <a:schemeClr val="tx1"/>
                </a:solidFill>
              </a:rPr>
              <a:t>Don’t have to “watch” – the information in packaged; </a:t>
            </a:r>
          </a:p>
          <a:p>
            <a:pPr lvl="1" eaLnBrk="1" hangingPunct="1"/>
            <a:r>
              <a:rPr lang="en-US" dirty="0" smtClean="0">
                <a:solidFill>
                  <a:schemeClr val="tx1"/>
                </a:solidFill>
              </a:rPr>
              <a:t>The information is not provided in secret;</a:t>
            </a:r>
          </a:p>
          <a:p>
            <a:pPr lvl="1" eaLnBrk="1" hangingPunct="1"/>
            <a:r>
              <a:rPr lang="en-US" dirty="0" smtClean="0">
                <a:solidFill>
                  <a:schemeClr val="tx1"/>
                </a:solidFill>
              </a:rPr>
              <a:t>No background purpose: the collation of data is an end in itself</a:t>
            </a:r>
          </a:p>
          <a:p>
            <a:pPr eaLnBrk="1" hangingPunct="1"/>
            <a:r>
              <a:rPr lang="en-US" dirty="0" smtClean="0">
                <a:solidFill>
                  <a:schemeClr val="tx1"/>
                </a:solidFill>
              </a:rPr>
              <a:t>Surveillance?  Or Monitoring?  Is there a distinction?</a:t>
            </a:r>
            <a:endParaRPr lang="en-GB" dirty="0" smtClean="0">
              <a:solidFill>
                <a:schemeClr val="tx1"/>
              </a:solidFill>
            </a:endParaRPr>
          </a:p>
        </p:txBody>
      </p:sp>
    </p:spTree>
  </p:cSld>
  <p:clrMapOvr>
    <a:masterClrMapping/>
  </p:clrMapOvr>
  <p:transition spd="slow" advClick="0">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pPr eaLnBrk="1" hangingPunct="1"/>
            <a:r>
              <a:rPr lang="en-GB" dirty="0" smtClean="0">
                <a:solidFill>
                  <a:srgbClr val="4B007B"/>
                </a:solidFill>
              </a:rPr>
              <a:t>The Nine ILO Workplace Monitoring Purposes (1996)</a:t>
            </a:r>
          </a:p>
        </p:txBody>
      </p:sp>
      <p:sp>
        <p:nvSpPr>
          <p:cNvPr id="25602"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6563" name="Content Placeholder 4"/>
          <p:cNvSpPr>
            <a:spLocks noGrp="1"/>
          </p:cNvSpPr>
          <p:nvPr>
            <p:ph sz="quarter" idx="1"/>
          </p:nvPr>
        </p:nvSpPr>
        <p:spPr>
          <a:xfrm>
            <a:off x="301625" y="1527175"/>
            <a:ext cx="8504238" cy="4572000"/>
          </a:xfrm>
        </p:spPr>
        <p:txBody>
          <a:bodyPr/>
          <a:lstStyle/>
          <a:p>
            <a:r>
              <a:rPr lang="en-US" dirty="0"/>
              <a:t>T</a:t>
            </a:r>
            <a:r>
              <a:rPr lang="en-US" dirty="0" smtClean="0"/>
              <a:t>o</a:t>
            </a:r>
            <a:r>
              <a:rPr lang="en-US" b="1" dirty="0" smtClean="0"/>
              <a:t> </a:t>
            </a:r>
            <a:r>
              <a:rPr lang="en-US" b="1" dirty="0">
                <a:solidFill>
                  <a:srgbClr val="56008C"/>
                </a:solidFill>
              </a:rPr>
              <a:t>comply with law</a:t>
            </a:r>
            <a:r>
              <a:rPr lang="en-US" b="1" dirty="0"/>
              <a:t>; </a:t>
            </a:r>
            <a:endParaRPr lang="en-US" b="1" dirty="0" smtClean="0"/>
          </a:p>
          <a:p>
            <a:r>
              <a:rPr lang="en-US" dirty="0"/>
              <a:t>T</a:t>
            </a:r>
            <a:r>
              <a:rPr lang="en-US" dirty="0" smtClean="0"/>
              <a:t>o </a:t>
            </a:r>
            <a:r>
              <a:rPr lang="en-US" dirty="0"/>
              <a:t>assist in selection for</a:t>
            </a:r>
            <a:r>
              <a:rPr lang="en-GB" dirty="0"/>
              <a:t> </a:t>
            </a:r>
            <a:r>
              <a:rPr lang="en-US" b="1" dirty="0" smtClean="0">
                <a:solidFill>
                  <a:srgbClr val="56008C"/>
                </a:solidFill>
              </a:rPr>
              <a:t>employment</a:t>
            </a:r>
            <a:r>
              <a:rPr lang="en-US" b="1" dirty="0" smtClean="0"/>
              <a:t>, </a:t>
            </a:r>
            <a:r>
              <a:rPr lang="en-US" b="1" dirty="0" smtClean="0">
                <a:solidFill>
                  <a:srgbClr val="56008C"/>
                </a:solidFill>
              </a:rPr>
              <a:t>training </a:t>
            </a:r>
            <a:r>
              <a:rPr lang="en-US" dirty="0"/>
              <a:t>and</a:t>
            </a:r>
            <a:r>
              <a:rPr lang="en-US" b="1" dirty="0"/>
              <a:t> </a:t>
            </a:r>
            <a:r>
              <a:rPr lang="en-US" b="1" dirty="0" smtClean="0">
                <a:solidFill>
                  <a:srgbClr val="56008C"/>
                </a:solidFill>
              </a:rPr>
              <a:t>promotion </a:t>
            </a:r>
            <a:r>
              <a:rPr lang="en-US" b="1" dirty="0" smtClean="0"/>
              <a:t>(</a:t>
            </a:r>
            <a:r>
              <a:rPr lang="en-US" dirty="0" smtClean="0"/>
              <a:t>NB: Three separate purposes</a:t>
            </a:r>
            <a:r>
              <a:rPr lang="en-US" b="1" dirty="0" smtClean="0"/>
              <a:t>);  </a:t>
            </a:r>
            <a:endParaRPr lang="en-GB" b="1" dirty="0"/>
          </a:p>
          <a:p>
            <a:r>
              <a:rPr lang="en-US" dirty="0"/>
              <a:t>T</a:t>
            </a:r>
            <a:r>
              <a:rPr lang="en-US" dirty="0" smtClean="0"/>
              <a:t>o </a:t>
            </a:r>
            <a:r>
              <a:rPr lang="en-US" dirty="0"/>
              <a:t>ensure </a:t>
            </a:r>
            <a:r>
              <a:rPr lang="en-US" b="1" dirty="0">
                <a:solidFill>
                  <a:srgbClr val="56008C"/>
                </a:solidFill>
              </a:rPr>
              <a:t>personal safety</a:t>
            </a:r>
            <a:r>
              <a:rPr lang="en-US" b="1" dirty="0"/>
              <a:t>, </a:t>
            </a:r>
            <a:endParaRPr lang="en-GB" b="1" dirty="0"/>
          </a:p>
          <a:p>
            <a:r>
              <a:rPr lang="en-US" b="1" dirty="0" smtClean="0">
                <a:solidFill>
                  <a:srgbClr val="56008C"/>
                </a:solidFill>
              </a:rPr>
              <a:t>personal </a:t>
            </a:r>
            <a:r>
              <a:rPr lang="en-US" b="1" dirty="0">
                <a:solidFill>
                  <a:srgbClr val="56008C"/>
                </a:solidFill>
              </a:rPr>
              <a:t>security</a:t>
            </a:r>
            <a:r>
              <a:rPr lang="en-US" b="1" dirty="0"/>
              <a:t>, </a:t>
            </a:r>
            <a:endParaRPr lang="en-GB" b="1" dirty="0"/>
          </a:p>
          <a:p>
            <a:r>
              <a:rPr lang="en-US" b="1" dirty="0" smtClean="0">
                <a:solidFill>
                  <a:srgbClr val="56008C"/>
                </a:solidFill>
              </a:rPr>
              <a:t>quality </a:t>
            </a:r>
            <a:r>
              <a:rPr lang="en-US" b="1" dirty="0">
                <a:solidFill>
                  <a:srgbClr val="56008C"/>
                </a:solidFill>
              </a:rPr>
              <a:t>control</a:t>
            </a:r>
            <a:r>
              <a:rPr lang="en-US" b="1" dirty="0"/>
              <a:t>, </a:t>
            </a:r>
            <a:endParaRPr lang="en-GB" b="1" dirty="0"/>
          </a:p>
          <a:p>
            <a:r>
              <a:rPr lang="en-US" b="1" dirty="0" smtClean="0">
                <a:solidFill>
                  <a:srgbClr val="56008C"/>
                </a:solidFill>
              </a:rPr>
              <a:t>customer </a:t>
            </a:r>
            <a:r>
              <a:rPr lang="en-US" b="1" dirty="0">
                <a:solidFill>
                  <a:srgbClr val="56008C"/>
                </a:solidFill>
              </a:rPr>
              <a:t>service</a:t>
            </a:r>
            <a:r>
              <a:rPr lang="en-US" b="1" dirty="0"/>
              <a:t> </a:t>
            </a:r>
            <a:r>
              <a:rPr lang="en-US" dirty="0" smtClean="0"/>
              <a:t>and</a:t>
            </a:r>
          </a:p>
          <a:p>
            <a:r>
              <a:rPr lang="en-US" dirty="0" smtClean="0"/>
              <a:t>the</a:t>
            </a:r>
            <a:r>
              <a:rPr lang="en-US" b="1" dirty="0" smtClean="0"/>
              <a:t> </a:t>
            </a:r>
            <a:r>
              <a:rPr lang="en-US" b="1" dirty="0">
                <a:solidFill>
                  <a:srgbClr val="56008C"/>
                </a:solidFill>
              </a:rPr>
              <a:t>protection of </a:t>
            </a:r>
            <a:r>
              <a:rPr lang="en-US" b="1" dirty="0" smtClean="0">
                <a:solidFill>
                  <a:srgbClr val="56008C"/>
                </a:solidFill>
              </a:rPr>
              <a:t>property. </a:t>
            </a:r>
          </a:p>
          <a:p>
            <a:pPr marL="274638" lvl="1" indent="0" algn="r">
              <a:buNone/>
            </a:pPr>
            <a:r>
              <a:rPr lang="en-US" sz="1600" b="1" dirty="0" smtClean="0">
                <a:solidFill>
                  <a:schemeClr val="bg2">
                    <a:lumMod val="75000"/>
                  </a:schemeClr>
                </a:solidFill>
                <a:latin typeface="+mj-lt"/>
              </a:rPr>
              <a:t>ILO Code of Practice: The Protection of Workers’ Data (1996)</a:t>
            </a:r>
            <a:endParaRPr lang="en-US" sz="1600" b="1" dirty="0" smtClean="0">
              <a:solidFill>
                <a:schemeClr val="bg2">
                  <a:lumMod val="75000"/>
                </a:schemeClr>
              </a:solidFill>
              <a:latin typeface="+mj-lt"/>
              <a:hlinkClick r:id="rId2"/>
            </a:endParaRPr>
          </a:p>
          <a:p>
            <a:pPr marL="274638" lvl="1" indent="0" algn="r">
              <a:buNone/>
            </a:pPr>
            <a:r>
              <a:rPr lang="en-US" sz="1600" u="sng" dirty="0" smtClean="0">
                <a:latin typeface="+mj-lt"/>
                <a:hlinkClick r:id="rId2"/>
              </a:rPr>
              <a:t>http</a:t>
            </a:r>
            <a:r>
              <a:rPr lang="en-US" sz="1600" u="sng" dirty="0">
                <a:latin typeface="+mj-lt"/>
                <a:hlinkClick r:id="rId2"/>
              </a:rPr>
              <a:t>://www.ilo.org/wcmsp5/groups/public/@ed_protect/@protrav/@safework/documents/normativeinstrument/wcms_107797.pdf</a:t>
            </a:r>
            <a:r>
              <a:rPr lang="en-US" sz="1600" b="1" dirty="0">
                <a:latin typeface="+mj-lt"/>
              </a:rPr>
              <a:t> at page 13 of 38</a:t>
            </a:r>
            <a:r>
              <a:rPr lang="en-US" sz="1600" b="1" dirty="0" smtClean="0">
                <a:latin typeface="+mj-lt"/>
              </a:rPr>
              <a:t>)</a:t>
            </a:r>
            <a:endParaRPr lang="en-GB" sz="1600" dirty="0">
              <a:latin typeface="+mj-lt"/>
            </a:endParaRPr>
          </a:p>
        </p:txBody>
      </p:sp>
    </p:spTree>
  </p:cSld>
  <p:clrMapOvr>
    <a:masterClrMapping/>
  </p:clrMapOvr>
  <p:transition spd="slow" advClick="0">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Nine ILO Purposes</a:t>
            </a:r>
            <a:endParaRPr lang="en-GB" dirty="0"/>
          </a:p>
        </p:txBody>
      </p:sp>
      <p:sp>
        <p:nvSpPr>
          <p:cNvPr id="3" name="Content Placeholder 2"/>
          <p:cNvSpPr>
            <a:spLocks noGrp="1"/>
          </p:cNvSpPr>
          <p:nvPr>
            <p:ph sz="quarter" idx="1"/>
          </p:nvPr>
        </p:nvSpPr>
        <p:spPr/>
        <p:txBody>
          <a:bodyPr/>
          <a:lstStyle/>
          <a:p>
            <a:r>
              <a:rPr lang="en-GB" dirty="0" smtClean="0"/>
              <a:t>They are </a:t>
            </a:r>
            <a:r>
              <a:rPr lang="en-GB" b="1" dirty="0" smtClean="0"/>
              <a:t>NOT:</a:t>
            </a:r>
          </a:p>
          <a:p>
            <a:pPr lvl="1"/>
            <a:r>
              <a:rPr lang="en-GB" sz="2400" b="1" dirty="0" smtClean="0">
                <a:solidFill>
                  <a:schemeClr val="tx1"/>
                </a:solidFill>
              </a:rPr>
              <a:t>A reflection of the inherent need to check the performance of a worker.</a:t>
            </a:r>
          </a:p>
          <a:p>
            <a:pPr lvl="1"/>
            <a:r>
              <a:rPr lang="en-GB" sz="2400" b="1" dirty="0" smtClean="0">
                <a:solidFill>
                  <a:schemeClr val="tx1"/>
                </a:solidFill>
              </a:rPr>
              <a:t>Simply a by-product of an employee “integrated into an organisational structure”.</a:t>
            </a:r>
          </a:p>
          <a:p>
            <a:pPr lvl="1"/>
            <a:r>
              <a:rPr lang="en-GB" sz="2400" b="1" dirty="0">
                <a:solidFill>
                  <a:schemeClr val="tx1"/>
                </a:solidFill>
              </a:rPr>
              <a:t>Necessary for the employment relationship to </a:t>
            </a:r>
            <a:r>
              <a:rPr lang="en-GB" sz="2400" b="1" dirty="0" smtClean="0">
                <a:solidFill>
                  <a:schemeClr val="tx1"/>
                </a:solidFill>
              </a:rPr>
              <a:t>function.</a:t>
            </a:r>
          </a:p>
          <a:p>
            <a:r>
              <a:rPr lang="en-GB" dirty="0" smtClean="0"/>
              <a:t>They </a:t>
            </a:r>
            <a:r>
              <a:rPr lang="en-GB" b="1" dirty="0" smtClean="0"/>
              <a:t>ARE:</a:t>
            </a:r>
          </a:p>
          <a:p>
            <a:pPr lvl="1"/>
            <a:r>
              <a:rPr lang="en-GB" sz="2400" b="1" dirty="0" smtClean="0">
                <a:solidFill>
                  <a:srgbClr val="56008C"/>
                </a:solidFill>
              </a:rPr>
              <a:t>Reactive.</a:t>
            </a:r>
            <a:r>
              <a:rPr lang="en-GB" sz="2400" b="1" dirty="0" smtClean="0">
                <a:solidFill>
                  <a:schemeClr val="tx1"/>
                </a:solidFill>
              </a:rPr>
              <a:t>  A situation has arisen (or is foreseen) and needs to be assessed.</a:t>
            </a:r>
            <a:endParaRPr lang="en-GB" sz="2400" dirty="0">
              <a:solidFill>
                <a:srgbClr val="56008C"/>
              </a:solidFill>
            </a:endParaRPr>
          </a:p>
          <a:p>
            <a:pPr lvl="1"/>
            <a:endParaRPr lang="en-GB" dirty="0">
              <a:solidFill>
                <a:schemeClr val="tx1"/>
              </a:solidFill>
            </a:endParaRPr>
          </a:p>
        </p:txBody>
      </p:sp>
      <p:sp>
        <p:nvSpPr>
          <p:cNvPr id="4" name="Footer Placeholder 3"/>
          <p:cNvSpPr>
            <a:spLocks noGrp="1"/>
          </p:cNvSpPr>
          <p:nvPr>
            <p:ph type="ftr" sz="quarter" idx="10"/>
          </p:nvPr>
        </p:nvSpPr>
        <p:spPr/>
        <p:txBody>
          <a:bodyPr/>
          <a:lstStyle/>
          <a:p>
            <a:pPr>
              <a:defRPr/>
            </a:pPr>
            <a:r>
              <a:rPr lang="en-US" smtClean="0"/>
              <a:t>Bindmans LLP | www.bindmans.com</a:t>
            </a:r>
            <a:endParaRPr lang="en-US"/>
          </a:p>
        </p:txBody>
      </p:sp>
    </p:spTree>
    <p:extLst>
      <p:ext uri="{BB962C8B-B14F-4D97-AF65-F5344CB8AC3E}">
        <p14:creationId xmlns:p14="http://schemas.microsoft.com/office/powerpoint/2010/main" val="2425779257"/>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“New” Purpose of Monitoring</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Non-Reactive Monitoring</a:t>
            </a:r>
          </a:p>
          <a:p>
            <a:pPr eaLnBrk="1" hangingPunct="1"/>
            <a:r>
              <a:rPr lang="en-GB" dirty="0" smtClean="0"/>
              <a:t>“Nothing is wrong, but something might be better”</a:t>
            </a:r>
          </a:p>
          <a:p>
            <a:pPr eaLnBrk="1" hangingPunct="1"/>
            <a:r>
              <a:rPr lang="en-GB" dirty="0" smtClean="0"/>
              <a:t>Worker knowledge </a:t>
            </a:r>
            <a:r>
              <a:rPr lang="en-GB" dirty="0"/>
              <a:t>t</a:t>
            </a:r>
            <a:r>
              <a:rPr lang="en-GB" dirty="0" smtClean="0"/>
              <a:t>hrough numbers:  The era of the Quantified Worker.</a:t>
            </a:r>
          </a:p>
          <a:p>
            <a:pPr eaLnBrk="1" hangingPunct="1"/>
            <a:r>
              <a:rPr lang="en-GB" dirty="0" smtClean="0"/>
              <a:t>Close to ILO’s “Quality Control”.  But not the same.</a:t>
            </a:r>
          </a:p>
          <a:p>
            <a:pPr marL="0" indent="0" eaLnBrk="1" hangingPunct="1">
              <a:buNone/>
            </a:pPr>
            <a:endParaRPr lang="en-GB" b="1" dirty="0" smtClean="0">
              <a:solidFill>
                <a:srgbClr val="56008C"/>
              </a:solidFill>
            </a:endParaRPr>
          </a:p>
          <a:p>
            <a:pPr marL="0" indent="0" algn="ctr" eaLnBrk="1" hangingPunct="1">
              <a:buNone/>
            </a:pPr>
            <a:r>
              <a:rPr lang="en-GB" dirty="0" smtClean="0">
                <a:solidFill>
                  <a:srgbClr val="56008C"/>
                </a:solidFill>
              </a:rPr>
              <a:t>The </a:t>
            </a:r>
            <a:r>
              <a:rPr lang="en-GB" dirty="0">
                <a:solidFill>
                  <a:srgbClr val="56008C"/>
                </a:solidFill>
              </a:rPr>
              <a:t>collation of </a:t>
            </a:r>
            <a:r>
              <a:rPr lang="en-GB" b="1" u="sng" dirty="0" smtClean="0">
                <a:solidFill>
                  <a:srgbClr val="56008C"/>
                </a:solidFill>
              </a:rPr>
              <a:t>a</a:t>
            </a:r>
            <a:r>
              <a:rPr lang="en-GB" dirty="0" smtClean="0">
                <a:solidFill>
                  <a:srgbClr val="56008C"/>
                </a:solidFill>
              </a:rPr>
              <a:t> worker’s data without </a:t>
            </a:r>
            <a:r>
              <a:rPr lang="en-GB" dirty="0">
                <a:solidFill>
                  <a:srgbClr val="56008C"/>
                </a:solidFill>
              </a:rPr>
              <a:t>first identifying the specific purpose for which that data will be put to </a:t>
            </a:r>
            <a:r>
              <a:rPr lang="en-GB" dirty="0" smtClean="0">
                <a:solidFill>
                  <a:srgbClr val="56008C"/>
                </a:solidFill>
              </a:rPr>
              <a:t>use</a:t>
            </a:r>
            <a:r>
              <a:rPr lang="en-GB" dirty="0" smtClean="0"/>
              <a:t>.</a:t>
            </a:r>
          </a:p>
          <a:p>
            <a:pPr marL="0" indent="0" algn="ctr" eaLnBrk="1" hangingPunct="1">
              <a:buNone/>
            </a:pPr>
            <a:r>
              <a:rPr lang="en-GB" b="1" dirty="0" smtClean="0"/>
              <a:t>“The Quantified Worker”</a:t>
            </a:r>
            <a:endParaRPr lang="en-GB" dirty="0" smtClean="0"/>
          </a:p>
          <a:p>
            <a:pPr eaLnBrk="1" hangingPunct="1"/>
            <a:endParaRPr lang="en-GB" dirty="0" smtClean="0"/>
          </a:p>
        </p:txBody>
      </p:sp>
    </p:spTree>
  </p:cSld>
  <p:clrMapOvr>
    <a:masterClrMapping/>
  </p:clrMapOvr>
  <p:transition spd="slow" advClick="0">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“Good” Monitoring vs “Bad” Monitoring</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Is there a distinction? Is it helpful?</a:t>
            </a:r>
          </a:p>
          <a:p>
            <a:pPr eaLnBrk="1" hangingPunct="1"/>
            <a:r>
              <a:rPr lang="en-GB" dirty="0"/>
              <a:t>T</a:t>
            </a:r>
            <a:r>
              <a:rPr lang="en-GB" dirty="0" smtClean="0"/>
              <a:t>he </a:t>
            </a:r>
            <a:r>
              <a:rPr lang="en-GB" dirty="0"/>
              <a:t>Race Relations Act 1976 (Statutory Duties) Order 2001 </a:t>
            </a:r>
            <a:endParaRPr lang="en-GB" dirty="0" smtClean="0"/>
          </a:p>
          <a:p>
            <a:pPr eaLnBrk="1" hangingPunct="1"/>
            <a:r>
              <a:rPr lang="en-GB" dirty="0" smtClean="0"/>
              <a:t>The NHS Workforce Race Equality Scheme (WRES)</a:t>
            </a:r>
          </a:p>
          <a:p>
            <a:pPr marL="0" indent="0" eaLnBrk="1" hangingPunct="1">
              <a:buNone/>
            </a:pPr>
            <a:endParaRPr lang="en-GB" dirty="0" smtClean="0"/>
          </a:p>
          <a:p>
            <a:pPr eaLnBrk="1" hangingPunct="1"/>
            <a:endParaRPr lang="en-GB" dirty="0" smtClean="0"/>
          </a:p>
        </p:txBody>
      </p:sp>
    </p:spTree>
    <p:extLst>
      <p:ext uri="{BB962C8B-B14F-4D97-AF65-F5344CB8AC3E}">
        <p14:creationId xmlns:p14="http://schemas.microsoft.com/office/powerpoint/2010/main" val="3636859325"/>
      </p:ext>
    </p:extLst>
  </p:cSld>
  <p:clrMapOvr>
    <a:masterClrMapping/>
  </p:clrMapOvr>
  <p:transition spd="slow" advClick="0">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Non-Reactive Monitoring</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Examples</a:t>
            </a:r>
          </a:p>
          <a:p>
            <a:pPr eaLnBrk="1" hangingPunct="1"/>
            <a:r>
              <a:rPr lang="en-GB" b="1" dirty="0" smtClean="0"/>
              <a:t>Steelcase</a:t>
            </a:r>
            <a:r>
              <a:rPr lang="en-GB" dirty="0" smtClean="0"/>
              <a:t>: the movement of chairs</a:t>
            </a:r>
          </a:p>
          <a:p>
            <a:pPr eaLnBrk="1" hangingPunct="1"/>
            <a:r>
              <a:rPr lang="en-GB" b="1" dirty="0" err="1" smtClean="0"/>
              <a:t>Sociometric</a:t>
            </a:r>
            <a:r>
              <a:rPr lang="en-GB" b="1" dirty="0" smtClean="0"/>
              <a:t> Solutions</a:t>
            </a:r>
            <a:r>
              <a:rPr lang="en-GB" dirty="0" smtClean="0"/>
              <a:t>: Facial recognition in name badges</a:t>
            </a:r>
          </a:p>
          <a:p>
            <a:pPr eaLnBrk="1" hangingPunct="1"/>
            <a:r>
              <a:rPr lang="en-GB" dirty="0" smtClean="0"/>
              <a:t>Movement tracking by Amazon and Tesco (Non-Reactive?)</a:t>
            </a:r>
          </a:p>
          <a:p>
            <a:pPr eaLnBrk="1" hangingPunct="1"/>
            <a:endParaRPr lang="en-GB" dirty="0" smtClean="0"/>
          </a:p>
          <a:p>
            <a:pPr eaLnBrk="1" hangingPunct="1"/>
            <a:endParaRPr lang="en-GB" dirty="0" smtClean="0"/>
          </a:p>
          <a:p>
            <a:pPr marL="0" indent="0" eaLnBrk="1" hangingPunct="1">
              <a:buNone/>
            </a:pPr>
            <a:endParaRPr lang="en-GB" dirty="0" smtClean="0"/>
          </a:p>
          <a:p>
            <a:pPr eaLnBrk="1" hangingPunct="1"/>
            <a:endParaRPr lang="en-GB" dirty="0" smtClean="0"/>
          </a:p>
        </p:txBody>
      </p:sp>
    </p:spTree>
    <p:extLst>
      <p:ext uri="{BB962C8B-B14F-4D97-AF65-F5344CB8AC3E}">
        <p14:creationId xmlns:p14="http://schemas.microsoft.com/office/powerpoint/2010/main" val="1765454379"/>
      </p:ext>
    </p:extLst>
  </p:cSld>
  <p:clrMapOvr>
    <a:masterClrMapping/>
  </p:clrMapOvr>
  <p:transition spd="slow" advClick="0">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Hidden Complications of the Quantified Worker</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The Hypothetical Amazon Example</a:t>
            </a:r>
          </a:p>
          <a:p>
            <a:pPr eaLnBrk="1" hangingPunct="1"/>
            <a:r>
              <a:rPr lang="en-GB" dirty="0" smtClean="0"/>
              <a:t>Access to Medical Records Act 1988</a:t>
            </a:r>
          </a:p>
          <a:p>
            <a:pPr eaLnBrk="1" hangingPunct="1"/>
            <a:r>
              <a:rPr lang="en-GB" dirty="0" smtClean="0"/>
              <a:t>Pre-notification of disability?</a:t>
            </a:r>
          </a:p>
          <a:p>
            <a:pPr eaLnBrk="1" hangingPunct="1"/>
            <a:r>
              <a:rPr lang="en-GB" dirty="0" smtClean="0"/>
              <a:t>The mutual duty of trust and confidence?</a:t>
            </a:r>
          </a:p>
          <a:p>
            <a:pPr marL="0" indent="0" eaLnBrk="1" hangingPunct="1">
              <a:buNone/>
            </a:pPr>
            <a:r>
              <a:rPr lang="en-GB" dirty="0">
                <a:solidFill>
                  <a:srgbClr val="56008C"/>
                </a:solidFill>
              </a:rPr>
              <a:t>The Hypothetical </a:t>
            </a:r>
            <a:r>
              <a:rPr lang="en-GB" dirty="0" err="1" smtClean="0">
                <a:solidFill>
                  <a:srgbClr val="56008C"/>
                </a:solidFill>
              </a:rPr>
              <a:t>SocioMetric</a:t>
            </a:r>
            <a:r>
              <a:rPr lang="en-GB" dirty="0" smtClean="0">
                <a:solidFill>
                  <a:srgbClr val="56008C"/>
                </a:solidFill>
              </a:rPr>
              <a:t> Solutions Example</a:t>
            </a:r>
            <a:endParaRPr lang="en-GB" dirty="0" smtClean="0"/>
          </a:p>
          <a:p>
            <a:pPr eaLnBrk="1" hangingPunct="1"/>
            <a:r>
              <a:rPr lang="en-GB" dirty="0" smtClean="0"/>
              <a:t>Predicting discriminatory behaviour?</a:t>
            </a:r>
          </a:p>
          <a:p>
            <a:pPr marL="0" indent="0" eaLnBrk="1" hangingPunct="1">
              <a:buNone/>
            </a:pPr>
            <a:endParaRPr lang="en-GB" dirty="0" smtClean="0"/>
          </a:p>
          <a:p>
            <a:pPr eaLnBrk="1" hangingPunct="1"/>
            <a:endParaRPr lang="en-GB" dirty="0" smtClean="0"/>
          </a:p>
        </p:txBody>
      </p:sp>
    </p:spTree>
    <p:extLst>
      <p:ext uri="{BB962C8B-B14F-4D97-AF65-F5344CB8AC3E}">
        <p14:creationId xmlns:p14="http://schemas.microsoft.com/office/powerpoint/2010/main" val="4003371379"/>
      </p:ext>
    </p:extLst>
  </p:cSld>
  <p:clrMapOvr>
    <a:masterClrMapping/>
  </p:clrMapOvr>
  <p:transition spd="slow" advClick="0">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b="1" dirty="0" smtClean="0">
                <a:solidFill>
                  <a:srgbClr val="56008C"/>
                </a:solidFill>
              </a:rPr>
              <a:t>Article 8 ECHR</a:t>
            </a:r>
          </a:p>
          <a:p>
            <a:pPr marL="0" indent="0" fontAlgn="t">
              <a:buNone/>
            </a:pPr>
            <a:r>
              <a:rPr lang="en-GB" sz="2400" b="1" dirty="0"/>
              <a:t>Article 8 – Right to respect for private and family life</a:t>
            </a:r>
            <a:r>
              <a:rPr lang="en-GB" sz="2400" dirty="0"/>
              <a:t> </a:t>
            </a:r>
            <a:endParaRPr lang="en-GB" sz="2400" dirty="0" smtClean="0"/>
          </a:p>
          <a:p>
            <a:pPr marL="0" indent="0" fontAlgn="t">
              <a:buNone/>
            </a:pPr>
            <a:r>
              <a:rPr lang="en-GB" sz="2400" dirty="0" smtClean="0"/>
              <a:t>1</a:t>
            </a:r>
            <a:r>
              <a:rPr lang="en-GB" sz="2400" dirty="0"/>
              <a:t>. Everyone has the right to respect for his private and family life, his home and his correspondence.</a:t>
            </a:r>
          </a:p>
          <a:p>
            <a:pPr marL="0" indent="0" fontAlgn="t">
              <a:buNone/>
            </a:pPr>
            <a:r>
              <a:rPr lang="en-GB" sz="2400"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a:p>
            <a:pPr marL="0" indent="0" eaLnBrk="1" hangingPunct="1">
              <a:buNone/>
            </a:pPr>
            <a:endParaRPr lang="en-GB" sz="2400" dirty="0" smtClean="0">
              <a:solidFill>
                <a:srgbClr val="56008C"/>
              </a:solidFill>
            </a:endParaRPr>
          </a:p>
          <a:p>
            <a:pPr marL="0" indent="0" eaLnBrk="1" hangingPunct="1">
              <a:buNone/>
            </a:pPr>
            <a:endParaRPr lang="en-GB" dirty="0" smtClean="0"/>
          </a:p>
          <a:p>
            <a:pPr eaLnBrk="1" hangingPunct="1"/>
            <a:endParaRPr lang="en-GB" dirty="0" smtClean="0"/>
          </a:p>
        </p:txBody>
      </p:sp>
    </p:spTree>
    <p:extLst>
      <p:ext uri="{BB962C8B-B14F-4D97-AF65-F5344CB8AC3E}">
        <p14:creationId xmlns:p14="http://schemas.microsoft.com/office/powerpoint/2010/main" val="3241817069"/>
      </p:ext>
    </p:extLst>
  </p:cSld>
  <p:clrMapOvr>
    <a:masterClrMapping/>
  </p:clrMapOvr>
  <p:transition spd="slow" advClick="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381000" y="1069975"/>
            <a:ext cx="2362200" cy="990600"/>
          </a:xfrm>
        </p:spPr>
        <p:txBody>
          <a:bodyPr/>
          <a:lstStyle/>
          <a:p>
            <a:pPr eaLnBrk="1" hangingPunct="1"/>
            <a:r>
              <a:rPr lang="en-GB" dirty="0" smtClean="0"/>
              <a:t>The Surveillance of Employees</a:t>
            </a:r>
          </a:p>
        </p:txBody>
      </p:sp>
      <p:sp>
        <p:nvSpPr>
          <p:cNvPr id="61442" name="Text Placeholder 2"/>
          <p:cNvSpPr>
            <a:spLocks noGrp="1"/>
          </p:cNvSpPr>
          <p:nvPr>
            <p:ph type="body" idx="2"/>
          </p:nvPr>
        </p:nvSpPr>
        <p:spPr/>
        <p:txBody>
          <a:bodyPr/>
          <a:lstStyle/>
          <a:p>
            <a:pPr eaLnBrk="1" hangingPunct="1"/>
            <a:endParaRPr lang="en-GB" dirty="0" smtClean="0"/>
          </a:p>
          <a:p>
            <a:pPr eaLnBrk="1" hangingPunct="1"/>
            <a:r>
              <a:rPr lang="en-GB" dirty="0" smtClean="0"/>
              <a:t>Institute of Employment Rights</a:t>
            </a:r>
          </a:p>
          <a:p>
            <a:pPr eaLnBrk="1" hangingPunct="1"/>
            <a:r>
              <a:rPr lang="en-GB" dirty="0" smtClean="0"/>
              <a:t>21 October 2015</a:t>
            </a:r>
          </a:p>
        </p:txBody>
      </p:sp>
      <p:sp>
        <p:nvSpPr>
          <p:cNvPr id="61443" name="Content Placeholder 3"/>
          <p:cNvSpPr>
            <a:spLocks noGrp="1"/>
          </p:cNvSpPr>
          <p:nvPr>
            <p:ph sz="quarter" idx="1"/>
          </p:nvPr>
        </p:nvSpPr>
        <p:spPr>
          <a:xfrm>
            <a:off x="3124200" y="898525"/>
            <a:ext cx="5638800" cy="5410200"/>
          </a:xfrm>
        </p:spPr>
        <p:txBody>
          <a:bodyPr/>
          <a:lstStyle/>
          <a:p>
            <a:pPr eaLnBrk="1" hangingPunct="1"/>
            <a:r>
              <a:rPr lang="en-GB" sz="2400" dirty="0" smtClean="0"/>
              <a:t>Defining Surveillance</a:t>
            </a:r>
          </a:p>
          <a:p>
            <a:pPr eaLnBrk="1" hangingPunct="1"/>
            <a:r>
              <a:rPr lang="en-GB" sz="2400" dirty="0" smtClean="0"/>
              <a:t>The types of surveillance</a:t>
            </a:r>
          </a:p>
          <a:p>
            <a:pPr eaLnBrk="1" hangingPunct="1"/>
            <a:r>
              <a:rPr lang="en-GB" sz="2400" dirty="0" smtClean="0"/>
              <a:t>The pace of change</a:t>
            </a:r>
          </a:p>
          <a:p>
            <a:pPr eaLnBrk="1" hangingPunct="1"/>
            <a:r>
              <a:rPr lang="en-GB" sz="2400" dirty="0" smtClean="0"/>
              <a:t>Sources of Law</a:t>
            </a:r>
          </a:p>
          <a:p>
            <a:pPr eaLnBrk="1" hangingPunct="1"/>
            <a:r>
              <a:rPr lang="en-GB" sz="2400" dirty="0" smtClean="0"/>
              <a:t>The European angle</a:t>
            </a:r>
          </a:p>
          <a:p>
            <a:pPr eaLnBrk="1" hangingPunct="1"/>
            <a:r>
              <a:rPr lang="en-GB" sz="2400" dirty="0" smtClean="0"/>
              <a:t>The UK angle</a:t>
            </a:r>
          </a:p>
          <a:p>
            <a:pPr eaLnBrk="1" hangingPunct="1"/>
            <a:r>
              <a:rPr lang="en-GB" sz="2400" dirty="0" smtClean="0"/>
              <a:t>Lessons for employees</a:t>
            </a:r>
          </a:p>
        </p:txBody>
      </p:sp>
      <p:sp>
        <p:nvSpPr>
          <p:cNvPr id="20484" name="Footer Placeholder 4"/>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Tree>
  </p:cSld>
  <p:clrMapOvr>
    <a:masterClrMapping/>
  </p:clrMapOvr>
  <p:transition spd="slow" advClick="0">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8 ECHR in the Workplace</a:t>
            </a:r>
          </a:p>
          <a:p>
            <a:pPr fontAlgn="t"/>
            <a:r>
              <a:rPr lang="en-US" sz="2400" u="sng" dirty="0" err="1"/>
              <a:t>Slivenko</a:t>
            </a:r>
            <a:r>
              <a:rPr lang="en-US" sz="2400" u="sng" dirty="0"/>
              <a:t> v Latvia (</a:t>
            </a:r>
            <a:r>
              <a:rPr lang="en-GB" sz="2400" u="sng" dirty="0"/>
              <a:t>2004) </a:t>
            </a:r>
            <a:r>
              <a:rPr lang="en-GB" sz="2400" u="sng" dirty="0" smtClean="0"/>
              <a:t>39 </a:t>
            </a:r>
            <a:r>
              <a:rPr lang="en-GB" sz="2400" u="sng" dirty="0"/>
              <a:t>EHRR 24 </a:t>
            </a:r>
            <a:r>
              <a:rPr lang="en-GB" sz="2400" dirty="0" smtClean="0"/>
              <a:t>(para </a:t>
            </a:r>
            <a:r>
              <a:rPr lang="en-GB" sz="2400" dirty="0"/>
              <a:t>96</a:t>
            </a:r>
            <a:r>
              <a:rPr lang="en-GB" sz="2400" dirty="0" smtClean="0"/>
              <a:t>) </a:t>
            </a:r>
          </a:p>
          <a:p>
            <a:pPr marL="0" indent="0" fontAlgn="t">
              <a:buNone/>
            </a:pPr>
            <a:r>
              <a:rPr lang="en-GB" sz="2400" dirty="0" smtClean="0"/>
              <a:t>	Private </a:t>
            </a:r>
            <a:r>
              <a:rPr lang="en-GB" sz="2400" dirty="0"/>
              <a:t>life was defined </a:t>
            </a:r>
            <a:r>
              <a:rPr lang="en-GB" sz="2400" dirty="0" smtClean="0"/>
              <a:t>as: </a:t>
            </a:r>
          </a:p>
          <a:p>
            <a:pPr marL="0" indent="0" fontAlgn="t">
              <a:buNone/>
            </a:pPr>
            <a:r>
              <a:rPr lang="en-GB" sz="2400" dirty="0" smtClean="0"/>
              <a:t>“</a:t>
            </a:r>
            <a:r>
              <a:rPr lang="en-GB" sz="2400" i="1" dirty="0" smtClean="0"/>
              <a:t>the network of personal, social and economic relations that make up the private life of every human being</a:t>
            </a:r>
            <a:r>
              <a:rPr lang="en-GB" sz="2400" dirty="0" smtClean="0"/>
              <a:t>”</a:t>
            </a:r>
          </a:p>
          <a:p>
            <a:pPr marL="0" indent="0" fontAlgn="t">
              <a:buNone/>
            </a:pPr>
            <a:r>
              <a:rPr lang="en-US" sz="2400" u="sng" dirty="0" err="1" smtClean="0"/>
              <a:t>Niemietz</a:t>
            </a:r>
            <a:r>
              <a:rPr lang="en-US" sz="2400" u="sng" dirty="0" smtClean="0"/>
              <a:t> </a:t>
            </a:r>
            <a:r>
              <a:rPr lang="en-US" sz="2400" u="sng" dirty="0"/>
              <a:t>v Germany [1992]</a:t>
            </a:r>
            <a:r>
              <a:rPr lang="en-US" sz="2400" dirty="0"/>
              <a:t> ECHR 80</a:t>
            </a:r>
            <a:r>
              <a:rPr lang="en-GB" sz="2400" dirty="0"/>
              <a:t>, definition of the right to private life included the right to establish and develop relationships with other human beings, and have relationships of a professional </a:t>
            </a:r>
            <a:r>
              <a:rPr lang="en-GB" sz="2400" dirty="0">
                <a:solidFill>
                  <a:srgbClr val="56008C"/>
                </a:solidFill>
              </a:rPr>
              <a:t>or business </a:t>
            </a:r>
            <a:r>
              <a:rPr lang="en-GB" sz="2400" dirty="0"/>
              <a:t>nature</a:t>
            </a:r>
            <a:r>
              <a:rPr lang="en-GB" sz="2400" dirty="0" smtClean="0"/>
              <a:t>.</a:t>
            </a:r>
            <a:endParaRPr lang="en-GB" sz="2400" dirty="0"/>
          </a:p>
        </p:txBody>
      </p:sp>
    </p:spTree>
    <p:extLst>
      <p:ext uri="{BB962C8B-B14F-4D97-AF65-F5344CB8AC3E}">
        <p14:creationId xmlns:p14="http://schemas.microsoft.com/office/powerpoint/2010/main" val="3146999792"/>
      </p:ext>
    </p:extLst>
  </p:cSld>
  <p:clrMapOvr>
    <a:masterClrMapping/>
  </p:clrMapOvr>
  <p:transition spd="slow" advClick="0">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8 ECHR in the Workplace</a:t>
            </a:r>
          </a:p>
          <a:p>
            <a:pPr marL="0" indent="0" fontAlgn="t">
              <a:buNone/>
            </a:pPr>
            <a:endParaRPr lang="en-GB" sz="2400" dirty="0"/>
          </a:p>
          <a:p>
            <a:pPr fontAlgn="t"/>
            <a:r>
              <a:rPr lang="en-US" sz="2400" u="sng" dirty="0"/>
              <a:t>Halford v UK </a:t>
            </a:r>
            <a:r>
              <a:rPr lang="en-US" sz="2400" dirty="0"/>
              <a:t>[1997] 24 ECHR 32</a:t>
            </a:r>
            <a:r>
              <a:rPr lang="en-US" sz="2400" i="1" dirty="0"/>
              <a:t> </a:t>
            </a:r>
            <a:r>
              <a:rPr lang="en-GB" sz="2400" dirty="0"/>
              <a:t>breach of Article 8 when a police officer’s telephone calls were tapped by her employer, who had previously assured her that she would not be monitored.</a:t>
            </a:r>
          </a:p>
          <a:p>
            <a:pPr fontAlgn="t"/>
            <a:endParaRPr lang="en-GB" sz="2400" u="sng" dirty="0" smtClean="0"/>
          </a:p>
          <a:p>
            <a:pPr fontAlgn="t"/>
            <a:r>
              <a:rPr lang="en-GB" sz="2400" u="sng" dirty="0" smtClean="0"/>
              <a:t>Copland </a:t>
            </a:r>
            <a:r>
              <a:rPr lang="en-GB" sz="2400" u="sng" dirty="0"/>
              <a:t>v United Kingdom </a:t>
            </a:r>
            <a:r>
              <a:rPr lang="en-GB" sz="2400" dirty="0"/>
              <a:t>[2007] ECHR 253. </a:t>
            </a:r>
            <a:r>
              <a:rPr lang="en-GB" sz="2400" dirty="0" smtClean="0"/>
              <a:t>Monitoring of employee’s emails breached A.8 where </a:t>
            </a:r>
            <a:r>
              <a:rPr lang="en-GB" sz="2400" dirty="0"/>
              <a:t>there was no </a:t>
            </a:r>
            <a:r>
              <a:rPr lang="en-GB" sz="2400" dirty="0" smtClean="0"/>
              <a:t>IT </a:t>
            </a:r>
            <a:r>
              <a:rPr lang="en-GB" sz="2400" dirty="0"/>
              <a:t>policy </a:t>
            </a:r>
            <a:r>
              <a:rPr lang="en-GB" sz="2400" dirty="0" smtClean="0"/>
              <a:t>and </a:t>
            </a:r>
            <a:r>
              <a:rPr lang="en-GB" sz="2400" dirty="0"/>
              <a:t>the employee was not told that they might be monitored.</a:t>
            </a:r>
          </a:p>
          <a:p>
            <a:pPr marL="0" indent="0" fontAlgn="t">
              <a:buNone/>
            </a:pPr>
            <a:endParaRPr lang="en-GB" sz="2400" dirty="0" smtClean="0"/>
          </a:p>
        </p:txBody>
      </p:sp>
    </p:spTree>
    <p:extLst>
      <p:ext uri="{BB962C8B-B14F-4D97-AF65-F5344CB8AC3E}">
        <p14:creationId xmlns:p14="http://schemas.microsoft.com/office/powerpoint/2010/main" val="73616565"/>
      </p:ext>
    </p:extLst>
  </p:cSld>
  <p:clrMapOvr>
    <a:masterClrMapping/>
  </p:clrMapOvr>
  <p:transition spd="slow" advClick="0">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8 ECHR in the Workplace</a:t>
            </a:r>
          </a:p>
          <a:p>
            <a:pPr fontAlgn="t"/>
            <a:r>
              <a:rPr lang="en-GB" sz="2400" dirty="0" smtClean="0"/>
              <a:t>Public v Private employers</a:t>
            </a:r>
          </a:p>
          <a:p>
            <a:pPr fontAlgn="t"/>
            <a:r>
              <a:rPr lang="en-GB" sz="2400" u="sng" dirty="0" smtClean="0"/>
              <a:t>Swansea –v- Gayle</a:t>
            </a:r>
            <a:endParaRPr lang="en-GB" sz="2400" dirty="0" smtClean="0"/>
          </a:p>
        </p:txBody>
      </p:sp>
    </p:spTree>
    <p:extLst>
      <p:ext uri="{BB962C8B-B14F-4D97-AF65-F5344CB8AC3E}">
        <p14:creationId xmlns:p14="http://schemas.microsoft.com/office/powerpoint/2010/main" val="3153830388"/>
      </p:ext>
    </p:extLst>
  </p:cSld>
  <p:clrMapOvr>
    <a:masterClrMapping/>
  </p:clrMapOvr>
  <p:transition spd="slow" advClick="0">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marL="0" indent="0">
              <a:buNone/>
            </a:pPr>
            <a:r>
              <a:rPr lang="en-US" sz="2400" i="1" u="sng" dirty="0" smtClean="0"/>
              <a:t>City and County of Swansea –v- Gayle</a:t>
            </a:r>
            <a:r>
              <a:rPr lang="en-US" sz="2400" i="1" dirty="0" smtClean="0"/>
              <a:t> UKEAT/0501/12</a:t>
            </a:r>
          </a:p>
          <a:p>
            <a:r>
              <a:rPr lang="en-US" sz="2400" dirty="0" smtClean="0"/>
              <a:t>Filming of employee in public not a breach of private life</a:t>
            </a:r>
          </a:p>
          <a:p>
            <a:r>
              <a:rPr lang="en-US" sz="2400" dirty="0" smtClean="0"/>
              <a:t>Relevant if in “employer’s time”</a:t>
            </a:r>
          </a:p>
          <a:p>
            <a:r>
              <a:rPr lang="en-US" sz="2400" dirty="0" smtClean="0"/>
              <a:t>As C had committed fraud, no expectation of privacy</a:t>
            </a:r>
          </a:p>
          <a:p>
            <a:r>
              <a:rPr lang="en-US" sz="2400" dirty="0" smtClean="0"/>
              <a:t>Employment Practices Code a “helpful guide” but not binding</a:t>
            </a:r>
          </a:p>
          <a:p>
            <a:r>
              <a:rPr lang="en-US" sz="2400" dirty="0" smtClean="0"/>
              <a:t>Particularly relevant to public employers, but of interest to private – BUT fraud of public purse relevant here.</a:t>
            </a:r>
          </a:p>
          <a:p>
            <a:endParaRPr lang="en-GB" sz="2400" dirty="0"/>
          </a:p>
        </p:txBody>
      </p:sp>
    </p:spTree>
    <p:extLst>
      <p:ext uri="{BB962C8B-B14F-4D97-AF65-F5344CB8AC3E}">
        <p14:creationId xmlns:p14="http://schemas.microsoft.com/office/powerpoint/2010/main" val="3817731896"/>
      </p:ext>
    </p:extLst>
  </p:cSld>
  <p:clrMapOvr>
    <a:masterClrMapping/>
  </p:clrMapOvr>
  <p:transition spd="slow" advClick="0">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marL="0" indent="0">
              <a:buNone/>
            </a:pPr>
            <a:r>
              <a:rPr lang="en-US" sz="2400" i="1" dirty="0" smtClean="0"/>
              <a:t>City and County of Swansea –v- Gayle UKEAT/0501/12</a:t>
            </a:r>
          </a:p>
          <a:p>
            <a:r>
              <a:rPr lang="en-US" sz="2400" dirty="0" smtClean="0"/>
              <a:t>Filming of employee in public not a breach of private life</a:t>
            </a:r>
          </a:p>
          <a:p>
            <a:r>
              <a:rPr lang="en-US" sz="2400" dirty="0" smtClean="0"/>
              <a:t>Relevant if in “employer’s time”</a:t>
            </a:r>
          </a:p>
          <a:p>
            <a:r>
              <a:rPr lang="en-US" sz="2400" dirty="0" smtClean="0"/>
              <a:t>As C had committed fraud, no expectation of privacy</a:t>
            </a:r>
          </a:p>
          <a:p>
            <a:r>
              <a:rPr lang="en-US" sz="2400" dirty="0" smtClean="0"/>
              <a:t>EPC a “helpful guide” but not binding</a:t>
            </a:r>
          </a:p>
          <a:p>
            <a:r>
              <a:rPr lang="en-US" sz="2400" dirty="0" smtClean="0"/>
              <a:t>Mainly relevant to public employers, of interest to private employers. But fraud of public purse relevant here.</a:t>
            </a:r>
          </a:p>
          <a:p>
            <a:endParaRPr lang="en-GB" sz="2400" dirty="0"/>
          </a:p>
        </p:txBody>
      </p:sp>
    </p:spTree>
    <p:extLst>
      <p:ext uri="{BB962C8B-B14F-4D97-AF65-F5344CB8AC3E}">
        <p14:creationId xmlns:p14="http://schemas.microsoft.com/office/powerpoint/2010/main" val="3817731896"/>
      </p:ext>
    </p:extLst>
  </p:cSld>
  <p:clrMapOvr>
    <a:masterClrMapping/>
  </p:clrMapOvr>
  <p:transition spd="slow" advClick="0">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10 ECHR </a:t>
            </a:r>
          </a:p>
          <a:p>
            <a:r>
              <a:rPr lang="en-US" sz="2400" dirty="0"/>
              <a:t>1</a:t>
            </a:r>
            <a:r>
              <a:rPr lang="en-US" sz="2400" i="1" dirty="0"/>
              <a:t>.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a:t>
            </a:r>
            <a:r>
              <a:rPr lang="en-US" sz="2400" i="1" dirty="0" smtClean="0"/>
              <a:t>.</a:t>
            </a:r>
          </a:p>
          <a:p>
            <a:r>
              <a:rPr lang="en-US" sz="2400" i="1" dirty="0" smtClean="0"/>
              <a:t>2. [Qualifications]</a:t>
            </a:r>
            <a:endParaRPr lang="en-GB" sz="2400" dirty="0"/>
          </a:p>
        </p:txBody>
      </p:sp>
    </p:spTree>
    <p:extLst>
      <p:ext uri="{BB962C8B-B14F-4D97-AF65-F5344CB8AC3E}">
        <p14:creationId xmlns:p14="http://schemas.microsoft.com/office/powerpoint/2010/main" val="794705203"/>
      </p:ext>
    </p:extLst>
  </p:cSld>
  <p:clrMapOvr>
    <a:masterClrMapping/>
  </p:clrMapOvr>
  <p:transition spd="slow" advClick="0">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10 ECHR in the Workplace</a:t>
            </a:r>
          </a:p>
          <a:p>
            <a:pPr eaLnBrk="1" hangingPunct="1"/>
            <a:r>
              <a:rPr lang="en-GB" sz="2400" u="sng" dirty="0" err="1" smtClean="0"/>
              <a:t>Rubins</a:t>
            </a:r>
            <a:r>
              <a:rPr lang="en-GB" sz="2400" u="sng" dirty="0" smtClean="0"/>
              <a:t> v Latvia</a:t>
            </a:r>
            <a:r>
              <a:rPr lang="en-GB" sz="2400" i="1" dirty="0" smtClean="0"/>
              <a:t> </a:t>
            </a:r>
            <a:r>
              <a:rPr lang="en-US" sz="2400" dirty="0" smtClean="0"/>
              <a:t>[2015] ECHR 2, a University Professor’s dismissal was found to have breached Article 10 after he had provided emails </a:t>
            </a:r>
            <a:r>
              <a:rPr lang="en-US" sz="2400" dirty="0" err="1" smtClean="0"/>
              <a:t>criticising</a:t>
            </a:r>
            <a:r>
              <a:rPr lang="en-US" sz="2400" dirty="0" smtClean="0"/>
              <a:t> his employer University to the press</a:t>
            </a:r>
          </a:p>
        </p:txBody>
      </p:sp>
    </p:spTree>
    <p:extLst>
      <p:ext uri="{BB962C8B-B14F-4D97-AF65-F5344CB8AC3E}">
        <p14:creationId xmlns:p14="http://schemas.microsoft.com/office/powerpoint/2010/main" val="503070976"/>
      </p:ext>
    </p:extLst>
  </p:cSld>
  <p:clrMapOvr>
    <a:masterClrMapping/>
  </p:clrMapOvr>
  <p:transition spd="slow" advClick="0">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10 ECHR in the Workplace</a:t>
            </a:r>
            <a:endParaRPr lang="en-US" sz="2400" dirty="0" smtClean="0"/>
          </a:p>
          <a:p>
            <a:pPr eaLnBrk="1" hangingPunct="1"/>
            <a:r>
              <a:rPr lang="en-US" sz="2400" i="1" dirty="0"/>
              <a:t>Pay v the United Kingdom </a:t>
            </a:r>
            <a:r>
              <a:rPr lang="en-US" sz="2400" dirty="0"/>
              <a:t>[2008] ECHR 1007, a Probation Officer was dismissed because of his involvement with a </a:t>
            </a:r>
            <a:r>
              <a:rPr lang="en-US" sz="2400" dirty="0" err="1"/>
              <a:t>Sado</a:t>
            </a:r>
            <a:r>
              <a:rPr lang="en-US" sz="2400" dirty="0"/>
              <a:t>-Masochist association.  His employer had been anonymously directed towards the club’s website, where it found photographs of the Claimant.  The Claimant asserted that this dismissal breached various of his Convention rights, and was in particular his A.10 rights.  The </a:t>
            </a:r>
            <a:r>
              <a:rPr lang="en-US" sz="2400" dirty="0" err="1"/>
              <a:t>ECtHR</a:t>
            </a:r>
            <a:r>
              <a:rPr lang="en-US" sz="2400" dirty="0"/>
              <a:t> found that this was without basis, and that the employer Probation Authority was entitled to hold the view that these activities were incompatible with his role as a probation officer and therefore to dismiss.</a:t>
            </a:r>
            <a:endParaRPr lang="en-GB" sz="2400" dirty="0" smtClean="0"/>
          </a:p>
        </p:txBody>
      </p:sp>
    </p:spTree>
    <p:extLst>
      <p:ext uri="{BB962C8B-B14F-4D97-AF65-F5344CB8AC3E}">
        <p14:creationId xmlns:p14="http://schemas.microsoft.com/office/powerpoint/2010/main" val="3147596873"/>
      </p:ext>
    </p:extLst>
  </p:cSld>
  <p:clrMapOvr>
    <a:masterClrMapping/>
  </p:clrMapOvr>
  <p:transition spd="slow" advClick="0">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Article 10 ECHR in the Workplace</a:t>
            </a:r>
            <a:endParaRPr lang="en-US" sz="2400" dirty="0" smtClean="0"/>
          </a:p>
          <a:p>
            <a:pPr eaLnBrk="1" hangingPunct="1"/>
            <a:r>
              <a:rPr lang="en-US" sz="2400" dirty="0" smtClean="0"/>
              <a:t>Applies</a:t>
            </a:r>
          </a:p>
          <a:p>
            <a:pPr eaLnBrk="1" hangingPunct="1"/>
            <a:r>
              <a:rPr lang="en-US" sz="2400" dirty="0" smtClean="0"/>
              <a:t>Whistleblowing provisions more extensive</a:t>
            </a:r>
          </a:p>
          <a:p>
            <a:pPr eaLnBrk="1" hangingPunct="1"/>
            <a:r>
              <a:rPr lang="en-US" sz="2400" dirty="0" smtClean="0"/>
              <a:t>Limited application on monitoring thus far.</a:t>
            </a:r>
            <a:endParaRPr lang="en-GB" sz="2400" dirty="0" smtClean="0"/>
          </a:p>
        </p:txBody>
      </p:sp>
    </p:spTree>
    <p:extLst>
      <p:ext uri="{BB962C8B-B14F-4D97-AF65-F5344CB8AC3E}">
        <p14:creationId xmlns:p14="http://schemas.microsoft.com/office/powerpoint/2010/main" val="2949997648"/>
      </p:ext>
    </p:extLst>
  </p:cSld>
  <p:clrMapOvr>
    <a:masterClrMapping/>
  </p:clrMapOvr>
  <p:transition spd="slow" advClick="0">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eaLnBrk="1" hangingPunct="1"/>
            <a:r>
              <a:rPr lang="en-US" sz="2400" dirty="0" smtClean="0"/>
              <a:t>Section 1 – Definitions of Data, Sensitive Personal Data, Processing.</a:t>
            </a:r>
          </a:p>
          <a:p>
            <a:pPr eaLnBrk="1" hangingPunct="1"/>
            <a:r>
              <a:rPr lang="en-US" sz="2400" dirty="0" smtClean="0"/>
              <a:t>Information Commissioner’s Employment Practices Code:</a:t>
            </a:r>
          </a:p>
          <a:p>
            <a:pPr marL="0" indent="0">
              <a:buNone/>
            </a:pPr>
            <a:r>
              <a:rPr lang="en-US" sz="2400" i="1" dirty="0"/>
              <a:t>“activities that set out to collect information about workers by keeping them under some form of observation, normally with a view to checking their performance or conduct. This could be done either directly, indirectly, perhaps by examining their work output, or by electronic means.”</a:t>
            </a:r>
            <a:endParaRPr lang="en-GB" sz="2400" dirty="0"/>
          </a:p>
        </p:txBody>
      </p:sp>
    </p:spTree>
    <p:extLst>
      <p:ext uri="{BB962C8B-B14F-4D97-AF65-F5344CB8AC3E}">
        <p14:creationId xmlns:p14="http://schemas.microsoft.com/office/powerpoint/2010/main" val="3470092970"/>
      </p:ext>
    </p:extLst>
  </p:cSld>
  <p:clrMapOvr>
    <a:masterClrMapping/>
  </p:clrMapOvr>
  <p:transition spd="slow" advClick="0">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A Recent Case</a:t>
            </a:r>
            <a:endParaRPr lang="en-GB" dirty="0"/>
          </a:p>
        </p:txBody>
      </p:sp>
      <p:sp>
        <p:nvSpPr>
          <p:cNvPr id="3" name="Content Placeholder 2"/>
          <p:cNvSpPr>
            <a:spLocks noGrp="1"/>
          </p:cNvSpPr>
          <p:nvPr>
            <p:ph sz="quarter" idx="1"/>
          </p:nvPr>
        </p:nvSpPr>
        <p:spPr>
          <a:xfrm>
            <a:off x="301625" y="1527175"/>
            <a:ext cx="8504238" cy="4572000"/>
          </a:xfrm>
        </p:spPr>
        <p:txBody>
          <a:bodyPr/>
          <a:lstStyle/>
          <a:p>
            <a:pPr marL="0" indent="0">
              <a:buNone/>
              <a:defRPr/>
            </a:pPr>
            <a:r>
              <a:rPr lang="en-GB" u="sng" dirty="0" smtClean="0">
                <a:solidFill>
                  <a:schemeClr val="bg2">
                    <a:lumMod val="75000"/>
                  </a:schemeClr>
                </a:solidFill>
              </a:rPr>
              <a:t>BWB –v- Smith </a:t>
            </a:r>
            <a:r>
              <a:rPr lang="en-GB" dirty="0" smtClean="0">
                <a:solidFill>
                  <a:schemeClr val="bg2">
                    <a:lumMod val="75000"/>
                  </a:schemeClr>
                </a:solidFill>
              </a:rPr>
              <a:t>- </a:t>
            </a:r>
            <a:r>
              <a:rPr lang="en-GB" dirty="0">
                <a:solidFill>
                  <a:schemeClr val="bg2"/>
                </a:solidFill>
              </a:rPr>
              <a:t>UKEAT/0004/15</a:t>
            </a:r>
            <a:endParaRPr lang="en-GB" dirty="0" smtClean="0">
              <a:solidFill>
                <a:schemeClr val="bg2"/>
              </a:solidFill>
            </a:endParaRP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“chipper </a:t>
            </a:r>
            <a:r>
              <a:rPr lang="en-GB" sz="1800" dirty="0">
                <a:latin typeface="Tahoma" panose="020B0604030504040204" pitchFamily="34" charset="0"/>
                <a:ea typeface="Tahoma" panose="020B0604030504040204" pitchFamily="34" charset="0"/>
                <a:cs typeface="Tahoma" panose="020B0604030504040204" pitchFamily="34" charset="0"/>
              </a:rPr>
              <a:t>training today and supposed to go home after it w***** supervisor told the trainer to keep us as long as he could the f</a:t>
            </a:r>
            <a:r>
              <a:rPr lang="en-GB" sz="1800" dirty="0" smtClean="0">
                <a:latin typeface="Tahoma" panose="020B0604030504040204" pitchFamily="34" charset="0"/>
                <a:ea typeface="Tahoma" panose="020B0604030504040204" pitchFamily="34" charset="0"/>
                <a:cs typeface="Tahoma" panose="020B0604030504040204" pitchFamily="34" charset="0"/>
              </a:rPr>
              <a:t>****s </a:t>
            </a:r>
            <a:r>
              <a:rPr lang="en-GB" sz="1800" dirty="0">
                <a:latin typeface="Tahoma" panose="020B0604030504040204" pitchFamily="34" charset="0"/>
                <a:ea typeface="Tahoma" panose="020B0604030504040204" pitchFamily="34" charset="0"/>
                <a:cs typeface="Tahoma" panose="020B0604030504040204" pitchFamily="34" charset="0"/>
              </a:rPr>
              <a:t>don’t even pay u for this s</a:t>
            </a:r>
            <a:r>
              <a:rPr lang="en-GB" sz="1800" dirty="0" smtClean="0">
                <a:latin typeface="Tahoma" panose="020B0604030504040204" pitchFamily="34" charset="0"/>
                <a:ea typeface="Tahoma" panose="020B0604030504040204" pitchFamily="34" charset="0"/>
                <a:cs typeface="Tahoma" panose="020B0604030504040204" pitchFamily="34" charset="0"/>
              </a:rPr>
              <a:t>***”</a:t>
            </a:r>
            <a:endParaRPr lang="en-GB" sz="1800" dirty="0">
              <a:latin typeface="Tahoma" panose="020B0604030504040204" pitchFamily="34" charset="0"/>
              <a:ea typeface="Tahoma" panose="020B0604030504040204" pitchFamily="34" charset="0"/>
              <a:cs typeface="Tahoma" panose="020B0604030504040204" pitchFamily="34" charset="0"/>
            </a:endParaRP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“hard </a:t>
            </a:r>
            <a:r>
              <a:rPr lang="en-GB" sz="1800" dirty="0">
                <a:latin typeface="Tahoma" panose="020B0604030504040204" pitchFamily="34" charset="0"/>
                <a:ea typeface="Tahoma" panose="020B0604030504040204" pitchFamily="34" charset="0"/>
                <a:cs typeface="Tahoma" panose="020B0604030504040204" pitchFamily="34" charset="0"/>
              </a:rPr>
              <a:t>to sleep when the joys of another week at work are looming NOT"</a:t>
            </a: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"ha </a:t>
            </a:r>
            <a:r>
              <a:rPr lang="en-GB" sz="1800" dirty="0">
                <a:latin typeface="Tahoma" panose="020B0604030504040204" pitchFamily="34" charset="0"/>
                <a:ea typeface="Tahoma" panose="020B0604030504040204" pitchFamily="34" charset="0"/>
                <a:cs typeface="Tahoma" panose="020B0604030504040204" pitchFamily="34" charset="0"/>
              </a:rPr>
              <a:t>what joy, 2 sleeps </a:t>
            </a:r>
            <a:r>
              <a:rPr lang="en-GB" sz="1800" dirty="0" err="1">
                <a:latin typeface="Tahoma" panose="020B0604030504040204" pitchFamily="34" charset="0"/>
                <a:ea typeface="Tahoma" panose="020B0604030504040204" pitchFamily="34" charset="0"/>
                <a:cs typeface="Tahoma" panose="020B0604030504040204" pitchFamily="34" charset="0"/>
              </a:rPr>
              <a:t>til</a:t>
            </a:r>
            <a:r>
              <a:rPr lang="en-GB" sz="1800" dirty="0">
                <a:latin typeface="Tahoma" panose="020B0604030504040204" pitchFamily="34" charset="0"/>
                <a:ea typeface="Tahoma" panose="020B0604030504040204" pitchFamily="34" charset="0"/>
                <a:cs typeface="Tahoma" panose="020B0604030504040204" pitchFamily="34" charset="0"/>
              </a:rPr>
              <a:t> back to my beloved work NOT"</a:t>
            </a: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"good </a:t>
            </a:r>
            <a:r>
              <a:rPr lang="en-GB" sz="1800" dirty="0">
                <a:latin typeface="Tahoma" panose="020B0604030504040204" pitchFamily="34" charset="0"/>
                <a:ea typeface="Tahoma" panose="020B0604030504040204" pitchFamily="34" charset="0"/>
                <a:cs typeface="Tahoma" panose="020B0604030504040204" pitchFamily="34" charset="0"/>
              </a:rPr>
              <a:t>old </a:t>
            </a:r>
            <a:r>
              <a:rPr lang="en-GB" sz="1800" dirty="0" err="1">
                <a:latin typeface="Tahoma" panose="020B0604030504040204" pitchFamily="34" charset="0"/>
                <a:ea typeface="Tahoma" panose="020B0604030504040204" pitchFamily="34" charset="0"/>
                <a:cs typeface="Tahoma" panose="020B0604030504040204" pitchFamily="34" charset="0"/>
              </a:rPr>
              <a:t>bw</a:t>
            </a:r>
            <a:r>
              <a:rPr lang="en-GB" sz="1800" dirty="0">
                <a:latin typeface="Tahoma" panose="020B0604030504040204" pitchFamily="34" charset="0"/>
                <a:ea typeface="Tahoma" panose="020B0604030504040204" pitchFamily="34" charset="0"/>
                <a:cs typeface="Tahoma" panose="020B0604030504040204" pitchFamily="34" charset="0"/>
              </a:rPr>
              <a:t> cant wait to see all my friends again lol"</a:t>
            </a: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"going </a:t>
            </a:r>
            <a:r>
              <a:rPr lang="en-GB" sz="1800" dirty="0">
                <a:latin typeface="Tahoma" panose="020B0604030504040204" pitchFamily="34" charset="0"/>
                <a:ea typeface="Tahoma" panose="020B0604030504040204" pitchFamily="34" charset="0"/>
                <a:cs typeface="Tahoma" panose="020B0604030504040204" pitchFamily="34" charset="0"/>
              </a:rPr>
              <a:t>to be a long day I hate my work"</a:t>
            </a: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"that’s </a:t>
            </a:r>
            <a:r>
              <a:rPr lang="en-GB" sz="1800" dirty="0">
                <a:latin typeface="Tahoma" panose="020B0604030504040204" pitchFamily="34" charset="0"/>
                <a:ea typeface="Tahoma" panose="020B0604030504040204" pitchFamily="34" charset="0"/>
                <a:cs typeface="Tahoma" panose="020B0604030504040204" pitchFamily="34" charset="0"/>
              </a:rPr>
              <a:t>why I hate my work for those reasons its not the work it’s the people who ruin it nasty horrible human beings"</a:t>
            </a: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"why </a:t>
            </a:r>
            <a:r>
              <a:rPr lang="en-GB" sz="1800" dirty="0">
                <a:latin typeface="Tahoma" panose="020B0604030504040204" pitchFamily="34" charset="0"/>
                <a:ea typeface="Tahoma" panose="020B0604030504040204" pitchFamily="34" charset="0"/>
                <a:cs typeface="Tahoma" panose="020B0604030504040204" pitchFamily="34" charset="0"/>
              </a:rPr>
              <a:t>are gaffers such p</a:t>
            </a:r>
            <a:r>
              <a:rPr lang="en-GB" sz="1800" dirty="0" smtClean="0">
                <a:latin typeface="Tahoma" panose="020B0604030504040204" pitchFamily="34" charset="0"/>
                <a:ea typeface="Tahoma" panose="020B0604030504040204" pitchFamily="34" charset="0"/>
                <a:cs typeface="Tahoma" panose="020B0604030504040204" pitchFamily="34" charset="0"/>
              </a:rPr>
              <a:t>****s, </a:t>
            </a:r>
            <a:r>
              <a:rPr lang="en-GB" sz="1800" dirty="0">
                <a:latin typeface="Tahoma" panose="020B0604030504040204" pitchFamily="34" charset="0"/>
                <a:ea typeface="Tahoma" panose="020B0604030504040204" pitchFamily="34" charset="0"/>
                <a:cs typeface="Tahoma" panose="020B0604030504040204" pitchFamily="34" charset="0"/>
              </a:rPr>
              <a:t>is there some kind of book teaching them to be total w</a:t>
            </a:r>
            <a:r>
              <a:rPr lang="en-GB" sz="1800" dirty="0" smtClean="0">
                <a:latin typeface="Tahoma" panose="020B0604030504040204" pitchFamily="34" charset="0"/>
                <a:ea typeface="Tahoma" panose="020B0604030504040204" pitchFamily="34" charset="0"/>
                <a:cs typeface="Tahoma" panose="020B0604030504040204" pitchFamily="34" charset="0"/>
              </a:rPr>
              <a:t>*****s"</a:t>
            </a:r>
            <a:endParaRPr lang="en-GB" sz="1800" dirty="0">
              <a:latin typeface="Tahoma" panose="020B0604030504040204" pitchFamily="34" charset="0"/>
              <a:ea typeface="Tahoma" panose="020B0604030504040204" pitchFamily="34" charset="0"/>
              <a:cs typeface="Tahoma" panose="020B0604030504040204" pitchFamily="34" charset="0"/>
            </a:endParaRP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"on </a:t>
            </a:r>
            <a:r>
              <a:rPr lang="en-GB" sz="1800" dirty="0">
                <a:latin typeface="Tahoma" panose="020B0604030504040204" pitchFamily="34" charset="0"/>
                <a:ea typeface="Tahoma" panose="020B0604030504040204" pitchFamily="34" charset="0"/>
                <a:cs typeface="Tahoma" panose="020B0604030504040204" pitchFamily="34" charset="0"/>
              </a:rPr>
              <a:t>standby tonight so only going to get half p***** lol"</a:t>
            </a:r>
          </a:p>
          <a:p>
            <a:pPr marL="0" indent="0">
              <a:buFont typeface="Wingdings 2" pitchFamily="18" charset="2"/>
              <a:buNone/>
              <a:defRPr/>
            </a:pPr>
            <a:r>
              <a:rPr lang="en-GB" sz="1800" dirty="0" smtClean="0">
                <a:latin typeface="Tahoma" panose="020B0604030504040204" pitchFamily="34" charset="0"/>
                <a:ea typeface="Tahoma" panose="020B0604030504040204" pitchFamily="34" charset="0"/>
                <a:cs typeface="Tahoma" panose="020B0604030504040204" pitchFamily="34" charset="0"/>
              </a:rPr>
              <a:t>"</a:t>
            </a:r>
            <a:r>
              <a:rPr lang="en-GB" sz="1800" dirty="0" err="1" smtClean="0">
                <a:latin typeface="Tahoma" panose="020B0604030504040204" pitchFamily="34" charset="0"/>
                <a:ea typeface="Tahoma" panose="020B0604030504040204" pitchFamily="34" charset="0"/>
                <a:cs typeface="Tahoma" panose="020B0604030504040204" pitchFamily="34" charset="0"/>
              </a:rPr>
              <a:t>im</a:t>
            </a:r>
            <a:r>
              <a:rPr lang="en-GB" sz="1800" dirty="0" smtClean="0">
                <a:latin typeface="Tahoma" panose="020B0604030504040204" pitchFamily="34" charset="0"/>
                <a:ea typeface="Tahoma" panose="020B0604030504040204" pitchFamily="34" charset="0"/>
                <a:cs typeface="Tahoma" panose="020B0604030504040204" pitchFamily="34" charset="0"/>
              </a:rPr>
              <a:t> </a:t>
            </a:r>
            <a:r>
              <a:rPr lang="en-GB" sz="1800" dirty="0">
                <a:latin typeface="Tahoma" panose="020B0604030504040204" pitchFamily="34" charset="0"/>
                <a:ea typeface="Tahoma" panose="020B0604030504040204" pitchFamily="34" charset="0"/>
                <a:cs typeface="Tahoma" panose="020B0604030504040204" pitchFamily="34" charset="0"/>
              </a:rPr>
              <a:t>on vodka and apple juice first time </a:t>
            </a:r>
            <a:r>
              <a:rPr lang="en-GB" sz="1800" dirty="0" err="1">
                <a:latin typeface="Tahoma" panose="020B0604030504040204" pitchFamily="34" charset="0"/>
                <a:ea typeface="Tahoma" panose="020B0604030504040204" pitchFamily="34" charset="0"/>
                <a:cs typeface="Tahoma" panose="020B0604030504040204" pitchFamily="34" charset="0"/>
              </a:rPr>
              <a:t>ive</a:t>
            </a:r>
            <a:r>
              <a:rPr lang="en-GB" sz="1800" dirty="0">
                <a:latin typeface="Tahoma" panose="020B0604030504040204" pitchFamily="34" charset="0"/>
                <a:ea typeface="Tahoma" panose="020B0604030504040204" pitchFamily="34" charset="0"/>
                <a:cs typeface="Tahoma" panose="020B0604030504040204" pitchFamily="34" charset="0"/>
              </a:rPr>
              <a:t> tried it no to shabby"</a:t>
            </a:r>
          </a:p>
        </p:txBody>
      </p:sp>
      <p:sp>
        <p:nvSpPr>
          <p:cNvPr id="4" name="Footer Placeholder 3"/>
          <p:cNvSpPr>
            <a:spLocks noGrp="1"/>
          </p:cNvSpPr>
          <p:nvPr>
            <p:ph type="ftr" sz="quarter" idx="10"/>
          </p:nvPr>
        </p:nvSpPr>
        <p:spPr/>
        <p:txBody>
          <a:bodyPr/>
          <a:lstStyle/>
          <a:p>
            <a:pPr>
              <a:defRPr/>
            </a:pPr>
            <a:r>
              <a:rPr lang="en-US" smtClean="0"/>
              <a:t>Bindmans LLP | www.bindmans.com</a:t>
            </a:r>
            <a:endParaRPr lang="en-US"/>
          </a:p>
        </p:txBody>
      </p:sp>
      <p:sp>
        <p:nvSpPr>
          <p:cNvPr id="5" name="Rectangle 4"/>
          <p:cNvSpPr/>
          <p:nvPr/>
        </p:nvSpPr>
        <p:spPr>
          <a:xfrm>
            <a:off x="6372200" y="2060848"/>
            <a:ext cx="64807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148064" y="2348880"/>
            <a:ext cx="432048"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539552" y="2636912"/>
            <a:ext cx="64807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2771800" y="4869160"/>
            <a:ext cx="504056"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1043608" y="5157192"/>
            <a:ext cx="64807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5076056" y="5445224"/>
            <a:ext cx="648072" cy="21602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50503577"/>
      </p:ext>
    </p:extLst>
  </p:cSld>
  <p:clrMapOvr>
    <a:masterClrMapping/>
  </p:clrMapOvr>
  <p:transition spd="slow" advClick="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eaLnBrk="1" hangingPunct="1"/>
            <a:r>
              <a:rPr lang="en-US" sz="2400" dirty="0" smtClean="0"/>
              <a:t>Employment Practices Code (Continued):</a:t>
            </a:r>
          </a:p>
          <a:p>
            <a:pPr marL="0" indent="0">
              <a:buNone/>
            </a:pPr>
            <a:r>
              <a:rPr lang="en-US" sz="2400" i="1" dirty="0"/>
              <a:t>“The Data Protection Act does not prevent monitoring. Indeed in some cases monitoring might be necessary to satisfy its requirements. However, any adverse impact of monitoring on individuals must be justified by the benefits to the employer and others.”  </a:t>
            </a:r>
            <a:endParaRPr lang="en-US" sz="2400" i="1" dirty="0" smtClean="0"/>
          </a:p>
          <a:p>
            <a:endParaRPr lang="en-GB" sz="2400" dirty="0"/>
          </a:p>
        </p:txBody>
      </p:sp>
    </p:spTree>
    <p:extLst>
      <p:ext uri="{BB962C8B-B14F-4D97-AF65-F5344CB8AC3E}">
        <p14:creationId xmlns:p14="http://schemas.microsoft.com/office/powerpoint/2010/main" val="695936546"/>
      </p:ext>
    </p:extLst>
  </p:cSld>
  <p:clrMapOvr>
    <a:masterClrMapping/>
  </p:clrMapOvr>
  <p:transition spd="slow" advClick="0">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eaLnBrk="1" hangingPunct="1"/>
            <a:r>
              <a:rPr lang="en-US" sz="2400" dirty="0" smtClean="0"/>
              <a:t>Impact Assessments:</a:t>
            </a:r>
            <a:endParaRPr lang="en-GB" sz="2400" dirty="0"/>
          </a:p>
          <a:p>
            <a:r>
              <a:rPr lang="en-US" sz="2400" i="1" dirty="0" smtClean="0"/>
              <a:t>identifying </a:t>
            </a:r>
            <a:r>
              <a:rPr lang="en-US" sz="2400" i="1" dirty="0"/>
              <a:t>clearly the purpose(s) behind the monitoring arrangement and the benefits it is likely to deliver</a:t>
            </a:r>
            <a:endParaRPr lang="en-GB" sz="2400" dirty="0"/>
          </a:p>
          <a:p>
            <a:r>
              <a:rPr lang="en-US" sz="2400" i="1" dirty="0" smtClean="0"/>
              <a:t>identifying </a:t>
            </a:r>
            <a:r>
              <a:rPr lang="en-US" sz="2400" i="1" dirty="0"/>
              <a:t>any likely adverse impact of the monitoring arrangement</a:t>
            </a:r>
            <a:endParaRPr lang="en-GB" sz="2400" dirty="0"/>
          </a:p>
          <a:p>
            <a:r>
              <a:rPr lang="en-US" sz="2400" i="1" dirty="0" smtClean="0"/>
              <a:t>considering </a:t>
            </a:r>
            <a:r>
              <a:rPr lang="en-US" sz="2400" i="1" dirty="0"/>
              <a:t>alternatives to monitoring or different ways in which it might be carried out</a:t>
            </a:r>
            <a:endParaRPr lang="en-GB" sz="2400" dirty="0"/>
          </a:p>
          <a:p>
            <a:r>
              <a:rPr lang="en-US" sz="2400" i="1" dirty="0" smtClean="0"/>
              <a:t>taking </a:t>
            </a:r>
            <a:r>
              <a:rPr lang="en-US" sz="2400" i="1" dirty="0"/>
              <a:t>into account the obligations that arise from monitoring</a:t>
            </a:r>
            <a:endParaRPr lang="en-GB" sz="2400" dirty="0"/>
          </a:p>
          <a:p>
            <a:r>
              <a:rPr lang="en-US" sz="2400" i="1" dirty="0" smtClean="0"/>
              <a:t>judging </a:t>
            </a:r>
            <a:r>
              <a:rPr lang="en-US" sz="2400" i="1" dirty="0"/>
              <a:t>whether monitoring is justified.</a:t>
            </a:r>
            <a:endParaRPr lang="en-GB" sz="2400" dirty="0"/>
          </a:p>
          <a:p>
            <a:pPr eaLnBrk="1" hangingPunct="1"/>
            <a:endParaRPr lang="en-US" sz="2400" i="1" dirty="0" smtClean="0"/>
          </a:p>
          <a:p>
            <a:endParaRPr lang="en-GB" sz="2400" dirty="0"/>
          </a:p>
        </p:txBody>
      </p:sp>
    </p:spTree>
    <p:extLst>
      <p:ext uri="{BB962C8B-B14F-4D97-AF65-F5344CB8AC3E}">
        <p14:creationId xmlns:p14="http://schemas.microsoft.com/office/powerpoint/2010/main" val="18880703"/>
      </p:ext>
    </p:extLst>
  </p:cSld>
  <p:clrMapOvr>
    <a:masterClrMapping/>
  </p:clrMapOvr>
  <p:transition spd="slow" advClick="0">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marL="0" indent="0" eaLnBrk="1" hangingPunct="1">
              <a:buNone/>
            </a:pPr>
            <a:r>
              <a:rPr lang="en-US" sz="2400" dirty="0" smtClean="0"/>
              <a:t>Subject Access Requests (limitations):</a:t>
            </a:r>
            <a:endParaRPr lang="en-GB" sz="2400" dirty="0"/>
          </a:p>
          <a:p>
            <a:r>
              <a:rPr lang="en-GB" sz="2400" dirty="0" smtClean="0"/>
              <a:t>Self Policed</a:t>
            </a:r>
          </a:p>
          <a:p>
            <a:r>
              <a:rPr lang="en-GB" sz="2400" dirty="0" smtClean="0"/>
              <a:t>Limited to data which falls to be disclosed: is the Data Subject identifiable?</a:t>
            </a:r>
          </a:p>
          <a:p>
            <a:r>
              <a:rPr lang="en-GB" sz="2400" dirty="0" smtClean="0"/>
              <a:t>Statutory Exemptions (legal privilege)</a:t>
            </a:r>
          </a:p>
          <a:p>
            <a:r>
              <a:rPr lang="en-GB" sz="2400" dirty="0" smtClean="0"/>
              <a:t>Enforcement</a:t>
            </a:r>
            <a:endParaRPr lang="en-GB" sz="2400" dirty="0"/>
          </a:p>
          <a:p>
            <a:pPr eaLnBrk="1" hangingPunct="1"/>
            <a:endParaRPr lang="en-US" sz="2400" i="1" dirty="0" smtClean="0"/>
          </a:p>
          <a:p>
            <a:endParaRPr lang="en-GB" sz="2400" dirty="0"/>
          </a:p>
        </p:txBody>
      </p:sp>
    </p:spTree>
    <p:extLst>
      <p:ext uri="{BB962C8B-B14F-4D97-AF65-F5344CB8AC3E}">
        <p14:creationId xmlns:p14="http://schemas.microsoft.com/office/powerpoint/2010/main" val="3826771525"/>
      </p:ext>
    </p:extLst>
  </p:cSld>
  <p:clrMapOvr>
    <a:masterClrMapping/>
  </p:clrMapOvr>
  <p:transition spd="slow" advClick="0">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marL="0" indent="0" eaLnBrk="1" hangingPunct="1">
              <a:buNone/>
            </a:pPr>
            <a:r>
              <a:rPr lang="en-US" sz="2400" dirty="0" smtClean="0"/>
              <a:t>Subject Access Requests (limitations):</a:t>
            </a:r>
            <a:endParaRPr lang="en-GB" sz="2400" dirty="0"/>
          </a:p>
          <a:p>
            <a:r>
              <a:rPr lang="en-GB" sz="2400" dirty="0" smtClean="0"/>
              <a:t>Self Policed</a:t>
            </a:r>
          </a:p>
          <a:p>
            <a:r>
              <a:rPr lang="en-GB" sz="2400" dirty="0" smtClean="0"/>
              <a:t>Limited to data which falls to be disclosed: is the Data Subject identifiable?</a:t>
            </a:r>
          </a:p>
          <a:p>
            <a:r>
              <a:rPr lang="en-GB" sz="2400" dirty="0" smtClean="0"/>
              <a:t>Statutory Exemptions (legal privilege)</a:t>
            </a:r>
          </a:p>
          <a:p>
            <a:r>
              <a:rPr lang="en-GB" sz="2400" dirty="0" smtClean="0"/>
              <a:t>Enforcement</a:t>
            </a:r>
            <a:endParaRPr lang="en-GB" sz="2400" dirty="0"/>
          </a:p>
          <a:p>
            <a:pPr eaLnBrk="1" hangingPunct="1"/>
            <a:endParaRPr lang="en-US" sz="2400" i="1" dirty="0" smtClean="0"/>
          </a:p>
          <a:p>
            <a:endParaRPr lang="en-GB" sz="2400" dirty="0"/>
          </a:p>
        </p:txBody>
      </p:sp>
    </p:spTree>
    <p:extLst>
      <p:ext uri="{BB962C8B-B14F-4D97-AF65-F5344CB8AC3E}">
        <p14:creationId xmlns:p14="http://schemas.microsoft.com/office/powerpoint/2010/main" val="1385390369"/>
      </p:ext>
    </p:extLst>
  </p:cSld>
  <p:clrMapOvr>
    <a:masterClrMapping/>
  </p:clrMapOvr>
  <p:transition spd="slow" advClick="0">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Data Protection Act 1998</a:t>
            </a:r>
            <a:endParaRPr lang="en-US" sz="2400" dirty="0" smtClean="0"/>
          </a:p>
          <a:p>
            <a:pPr eaLnBrk="1" hangingPunct="1"/>
            <a:r>
              <a:rPr lang="en-US" sz="2400" dirty="0" smtClean="0"/>
              <a:t>Employment Practices Code (Continued):</a:t>
            </a:r>
          </a:p>
          <a:p>
            <a:pPr marL="0" indent="0">
              <a:buNone/>
            </a:pPr>
            <a:r>
              <a:rPr lang="en-US" sz="2400" i="1" dirty="0" smtClean="0"/>
              <a:t>City and County of Swansea –v- Gayle UKEAT/0501/12</a:t>
            </a:r>
          </a:p>
          <a:p>
            <a:r>
              <a:rPr lang="en-US" sz="2400" dirty="0" smtClean="0"/>
              <a:t>EPC a “helpful guide” but not binding</a:t>
            </a:r>
          </a:p>
          <a:p>
            <a:endParaRPr lang="en-GB" sz="2400" dirty="0"/>
          </a:p>
        </p:txBody>
      </p:sp>
    </p:spTree>
    <p:extLst>
      <p:ext uri="{BB962C8B-B14F-4D97-AF65-F5344CB8AC3E}">
        <p14:creationId xmlns:p14="http://schemas.microsoft.com/office/powerpoint/2010/main" val="3817731896"/>
      </p:ext>
    </p:extLst>
  </p:cSld>
  <p:clrMapOvr>
    <a:masterClrMapping/>
  </p:clrMapOvr>
  <p:transition spd="slow" advClick="0">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Regulation of Investigatory Powers Act 2000</a:t>
            </a:r>
            <a:endParaRPr lang="en-US" sz="2400" dirty="0" smtClean="0"/>
          </a:p>
          <a:p>
            <a:pPr marL="0" indent="0">
              <a:buNone/>
            </a:pPr>
            <a:r>
              <a:rPr lang="en-GB" sz="2400" i="1" dirty="0" smtClean="0"/>
              <a:t>s.1(2): It </a:t>
            </a:r>
            <a:r>
              <a:rPr lang="en-GB" sz="2400" i="1" dirty="0"/>
              <a:t>shall be an offence for a person—</a:t>
            </a:r>
          </a:p>
          <a:p>
            <a:pPr marL="0" indent="0">
              <a:buNone/>
            </a:pPr>
            <a:r>
              <a:rPr lang="en-GB" sz="2400" i="1" dirty="0"/>
              <a:t>(a)intentionally and without lawful authority, and</a:t>
            </a:r>
          </a:p>
          <a:p>
            <a:pPr marL="0" indent="0">
              <a:buNone/>
            </a:pPr>
            <a:r>
              <a:rPr lang="en-GB" sz="2400" i="1" dirty="0"/>
              <a:t>(b)otherwise than in circumstances in which his conduct is excluded by subsection (6) from criminal liability under this </a:t>
            </a:r>
            <a:r>
              <a:rPr lang="en-GB" sz="2400" i="1" dirty="0" smtClean="0"/>
              <a:t>subsection,</a:t>
            </a:r>
          </a:p>
          <a:p>
            <a:pPr marL="0" indent="0">
              <a:buNone/>
            </a:pPr>
            <a:r>
              <a:rPr lang="en-GB" sz="2400" i="1" dirty="0" smtClean="0"/>
              <a:t>to </a:t>
            </a:r>
            <a:r>
              <a:rPr lang="en-GB" sz="2400" i="1" dirty="0"/>
              <a:t>intercept, at any place in the United Kingdom, any communication in the course of its transmission by means of a private telecommunication system.</a:t>
            </a:r>
          </a:p>
          <a:p>
            <a:endParaRPr lang="en-GB" sz="2400" dirty="0"/>
          </a:p>
        </p:txBody>
      </p:sp>
    </p:spTree>
    <p:extLst>
      <p:ext uri="{BB962C8B-B14F-4D97-AF65-F5344CB8AC3E}">
        <p14:creationId xmlns:p14="http://schemas.microsoft.com/office/powerpoint/2010/main" val="1375376946"/>
      </p:ext>
    </p:extLst>
  </p:cSld>
  <p:clrMapOvr>
    <a:masterClrMapping/>
  </p:clrMapOvr>
  <p:transition spd="slow" advClick="0">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Regulation of Investigatory Powers Act 2000</a:t>
            </a:r>
            <a:endParaRPr lang="en-US" sz="2400" dirty="0" smtClean="0"/>
          </a:p>
          <a:p>
            <a:r>
              <a:rPr lang="en-GB" sz="2400" i="1" dirty="0" smtClean="0"/>
              <a:t>s.1(3): </a:t>
            </a:r>
            <a:r>
              <a:rPr lang="en-GB" sz="2000" i="1" dirty="0"/>
              <a:t>Any interception of a communication which is carried out at any place in the United Kingdom by, or with the express or implied consent of, a person having the right to control the operation or the use of a private telecommunication system shall be actionable at the suit or instance of the sender or recipient, or intended recipient, of the communication if it is without lawful authority and is either—</a:t>
            </a:r>
          </a:p>
          <a:p>
            <a:r>
              <a:rPr lang="en-GB" sz="2000" i="1" dirty="0"/>
              <a:t>(a)an interception of that communication in the course of its transmission by means of that private system; or</a:t>
            </a:r>
          </a:p>
          <a:p>
            <a:r>
              <a:rPr lang="en-GB" sz="2000" i="1" dirty="0"/>
              <a:t>(b)an interception of that communication in the course of its transmission, by means of a public telecommunication system, to or from apparatus comprised in that private telecommunication system.</a:t>
            </a:r>
          </a:p>
        </p:txBody>
      </p:sp>
    </p:spTree>
    <p:extLst>
      <p:ext uri="{BB962C8B-B14F-4D97-AF65-F5344CB8AC3E}">
        <p14:creationId xmlns:p14="http://schemas.microsoft.com/office/powerpoint/2010/main" val="2368171082"/>
      </p:ext>
    </p:extLst>
  </p:cSld>
  <p:clrMapOvr>
    <a:masterClrMapping/>
  </p:clrMapOvr>
  <p:transition spd="slow" advClick="0">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dirty="0" smtClean="0">
                <a:solidFill>
                  <a:srgbClr val="56008C"/>
                </a:solidFill>
              </a:rPr>
              <a:t>Regulation of Investigatory Powers Act 2000</a:t>
            </a:r>
            <a:endParaRPr lang="en-US" sz="2400" dirty="0" smtClean="0"/>
          </a:p>
          <a:p>
            <a:r>
              <a:rPr lang="en-GB" sz="2400" i="1" dirty="0" smtClean="0"/>
              <a:t>Unlawful Activity by employer:</a:t>
            </a:r>
          </a:p>
          <a:p>
            <a:pPr lvl="1"/>
            <a:r>
              <a:rPr lang="en-GB" sz="2400" i="1" dirty="0" smtClean="0">
                <a:solidFill>
                  <a:schemeClr val="tx1"/>
                </a:solidFill>
              </a:rPr>
              <a:t>Interception</a:t>
            </a:r>
          </a:p>
          <a:p>
            <a:pPr lvl="1"/>
            <a:r>
              <a:rPr lang="en-GB" sz="2400" i="1" dirty="0" smtClean="0">
                <a:solidFill>
                  <a:schemeClr val="tx1"/>
                </a:solidFill>
              </a:rPr>
              <a:t>Of telephone calls (if phone system connect to public system): or</a:t>
            </a:r>
          </a:p>
          <a:p>
            <a:pPr lvl="1"/>
            <a:r>
              <a:rPr lang="en-GB" sz="2400" i="1" dirty="0" smtClean="0">
                <a:solidFill>
                  <a:schemeClr val="tx1"/>
                </a:solidFill>
              </a:rPr>
              <a:t>Emails (if computer system connect to public system  </a:t>
            </a:r>
            <a:r>
              <a:rPr lang="en-GB" sz="2400" dirty="0" smtClean="0">
                <a:solidFill>
                  <a:schemeClr val="tx1"/>
                </a:solidFill>
              </a:rPr>
              <a:t>[internet rather than intranet]</a:t>
            </a:r>
          </a:p>
          <a:p>
            <a:pPr marL="274638" lvl="1" indent="0" algn="r">
              <a:buNone/>
            </a:pPr>
            <a:r>
              <a:rPr lang="en-GB" sz="2400" i="1" dirty="0" smtClean="0">
                <a:solidFill>
                  <a:schemeClr val="tx1"/>
                </a:solidFill>
              </a:rPr>
              <a:t>section </a:t>
            </a:r>
            <a:r>
              <a:rPr lang="en-GB" sz="2400" i="1" dirty="0">
                <a:solidFill>
                  <a:schemeClr val="tx1"/>
                </a:solidFill>
              </a:rPr>
              <a:t>67(7), RIPA </a:t>
            </a:r>
            <a:r>
              <a:rPr lang="en-GB" sz="2400" i="1" dirty="0" smtClean="0">
                <a:solidFill>
                  <a:schemeClr val="tx1"/>
                </a:solidFill>
              </a:rPr>
              <a:t>2000</a:t>
            </a:r>
          </a:p>
          <a:p>
            <a:r>
              <a:rPr lang="en-GB" sz="2400" dirty="0" smtClean="0">
                <a:solidFill>
                  <a:schemeClr val="tx1"/>
                </a:solidFill>
              </a:rPr>
              <a:t>Actionable by employee, recipient or intended recipient</a:t>
            </a:r>
            <a:endParaRPr lang="en-GB" sz="2400" dirty="0">
              <a:solidFill>
                <a:schemeClr val="tx1"/>
              </a:solidFill>
            </a:endParaRPr>
          </a:p>
          <a:p>
            <a:pPr marL="274638" lvl="1" indent="0" algn="r">
              <a:buNone/>
            </a:pPr>
            <a:endParaRPr lang="en-GB" sz="2400" i="1" dirty="0">
              <a:solidFill>
                <a:schemeClr val="tx1"/>
              </a:solidFill>
            </a:endParaRPr>
          </a:p>
        </p:txBody>
      </p:sp>
    </p:spTree>
    <p:extLst>
      <p:ext uri="{BB962C8B-B14F-4D97-AF65-F5344CB8AC3E}">
        <p14:creationId xmlns:p14="http://schemas.microsoft.com/office/powerpoint/2010/main" val="3444241717"/>
      </p:ext>
    </p:extLst>
  </p:cSld>
  <p:clrMapOvr>
    <a:masterClrMapping/>
  </p:clrMapOvr>
  <p:transition spd="slow" advClick="0">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Regulation of Investigatory Powers Act 2000</a:t>
            </a:r>
            <a:endParaRPr lang="en-US" sz="2800" dirty="0" smtClean="0"/>
          </a:p>
          <a:p>
            <a:r>
              <a:rPr lang="en-GB" sz="2800" i="1" dirty="0" smtClean="0"/>
              <a:t>But only actionable if it is “unlawful”:</a:t>
            </a:r>
          </a:p>
          <a:p>
            <a:pPr lvl="1"/>
            <a:r>
              <a:rPr lang="en-GB" sz="2400" i="1" dirty="0" smtClean="0">
                <a:solidFill>
                  <a:schemeClr val="tx1"/>
                </a:solidFill>
              </a:rPr>
              <a:t>Warrant System</a:t>
            </a:r>
          </a:p>
          <a:p>
            <a:pPr lvl="1"/>
            <a:r>
              <a:rPr lang="en-GB" sz="2400" i="1" dirty="0" smtClean="0">
                <a:solidFill>
                  <a:schemeClr val="tx1"/>
                </a:solidFill>
              </a:rPr>
              <a:t>Consent</a:t>
            </a:r>
            <a:endParaRPr lang="en-GB" sz="2400" i="1" dirty="0">
              <a:solidFill>
                <a:schemeClr val="tx1"/>
              </a:solidFill>
            </a:endParaRPr>
          </a:p>
          <a:p>
            <a:r>
              <a:rPr lang="en-GB" sz="2800" i="1" dirty="0" smtClean="0"/>
              <a:t>Proper IT policies are deemed consent</a:t>
            </a:r>
          </a:p>
          <a:p>
            <a:pPr lvl="1"/>
            <a:r>
              <a:rPr lang="en-GB" sz="2800" i="1" dirty="0" smtClean="0">
                <a:solidFill>
                  <a:schemeClr val="tx1"/>
                </a:solidFill>
              </a:rPr>
              <a:t>Effective policies remove the risk (</a:t>
            </a:r>
            <a:r>
              <a:rPr lang="en-GB" sz="2800" i="1" dirty="0" err="1" smtClean="0">
                <a:solidFill>
                  <a:schemeClr val="tx1"/>
                </a:solidFill>
              </a:rPr>
              <a:t>cf</a:t>
            </a:r>
            <a:r>
              <a:rPr lang="en-GB" sz="2800" i="1" dirty="0" smtClean="0">
                <a:solidFill>
                  <a:schemeClr val="tx1"/>
                </a:solidFill>
              </a:rPr>
              <a:t> Copland v UK – Article 8).  </a:t>
            </a:r>
            <a:endParaRPr lang="en-GB" sz="2800" i="1" dirty="0">
              <a:solidFill>
                <a:schemeClr val="tx1"/>
              </a:solidFill>
            </a:endParaRPr>
          </a:p>
          <a:p>
            <a:pPr marL="274638" lvl="1" indent="0" algn="r">
              <a:buNone/>
            </a:pPr>
            <a:endParaRPr lang="en-GB" sz="2400" i="1" dirty="0">
              <a:solidFill>
                <a:schemeClr val="tx1"/>
              </a:solidFill>
            </a:endParaRPr>
          </a:p>
        </p:txBody>
      </p:sp>
    </p:spTree>
    <p:extLst>
      <p:ext uri="{BB962C8B-B14F-4D97-AF65-F5344CB8AC3E}">
        <p14:creationId xmlns:p14="http://schemas.microsoft.com/office/powerpoint/2010/main" val="1317502675"/>
      </p:ext>
    </p:extLst>
  </p:cSld>
  <p:clrMapOvr>
    <a:masterClrMapping/>
  </p:clrMapOvr>
  <p:transition spd="slow" advClick="0">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Regulation of Investigatory Powers Act 2000</a:t>
            </a:r>
            <a:endParaRPr lang="en-US" sz="2800" dirty="0" smtClean="0"/>
          </a:p>
          <a:p>
            <a:r>
              <a:rPr lang="en-GB" sz="2800" i="1" dirty="0" smtClean="0"/>
              <a:t>But only actionable if it is “unlawful”:</a:t>
            </a:r>
          </a:p>
          <a:p>
            <a:pPr lvl="1"/>
            <a:r>
              <a:rPr lang="en-GB" sz="2400" i="1" dirty="0" smtClean="0">
                <a:solidFill>
                  <a:schemeClr val="tx1"/>
                </a:solidFill>
              </a:rPr>
              <a:t>Warrant System</a:t>
            </a:r>
          </a:p>
          <a:p>
            <a:pPr lvl="1"/>
            <a:r>
              <a:rPr lang="en-GB" sz="2400" i="1" dirty="0" smtClean="0">
                <a:solidFill>
                  <a:schemeClr val="tx1"/>
                </a:solidFill>
              </a:rPr>
              <a:t>Consent</a:t>
            </a:r>
            <a:endParaRPr lang="en-GB" sz="2400" i="1" dirty="0">
              <a:solidFill>
                <a:schemeClr val="tx1"/>
              </a:solidFill>
            </a:endParaRPr>
          </a:p>
          <a:p>
            <a:r>
              <a:rPr lang="en-GB" sz="2800" i="1" dirty="0" smtClean="0"/>
              <a:t>Proper IT policies are deemed consent</a:t>
            </a:r>
          </a:p>
          <a:p>
            <a:pPr lvl="1"/>
            <a:r>
              <a:rPr lang="en-GB" sz="2800" i="1" dirty="0" smtClean="0">
                <a:solidFill>
                  <a:schemeClr val="tx1"/>
                </a:solidFill>
              </a:rPr>
              <a:t>Effective policies remove the risk (</a:t>
            </a:r>
            <a:r>
              <a:rPr lang="en-GB" sz="2800" i="1" dirty="0" err="1" smtClean="0">
                <a:solidFill>
                  <a:schemeClr val="tx1"/>
                </a:solidFill>
              </a:rPr>
              <a:t>cf</a:t>
            </a:r>
            <a:r>
              <a:rPr lang="en-GB" sz="2800" i="1" dirty="0" smtClean="0">
                <a:solidFill>
                  <a:schemeClr val="tx1"/>
                </a:solidFill>
              </a:rPr>
              <a:t> </a:t>
            </a:r>
            <a:r>
              <a:rPr lang="en-GB" sz="2800" i="1" u="sng" dirty="0" smtClean="0">
                <a:solidFill>
                  <a:schemeClr val="tx1"/>
                </a:solidFill>
              </a:rPr>
              <a:t>Copland v UK</a:t>
            </a:r>
            <a:r>
              <a:rPr lang="en-GB" sz="2800" i="1" dirty="0" smtClean="0">
                <a:solidFill>
                  <a:schemeClr val="tx1"/>
                </a:solidFill>
              </a:rPr>
              <a:t> – Article 8).  </a:t>
            </a:r>
            <a:endParaRPr lang="en-GB" sz="2800" i="1" dirty="0">
              <a:solidFill>
                <a:schemeClr val="tx1"/>
              </a:solidFill>
            </a:endParaRPr>
          </a:p>
          <a:p>
            <a:pPr marL="274638" lvl="1" indent="0" algn="r">
              <a:buNone/>
            </a:pPr>
            <a:endParaRPr lang="en-GB" sz="2400" i="1" dirty="0">
              <a:solidFill>
                <a:schemeClr val="tx1"/>
              </a:solidFill>
            </a:endParaRPr>
          </a:p>
        </p:txBody>
      </p:sp>
    </p:spTree>
    <p:extLst>
      <p:ext uri="{BB962C8B-B14F-4D97-AF65-F5344CB8AC3E}">
        <p14:creationId xmlns:p14="http://schemas.microsoft.com/office/powerpoint/2010/main" val="74825847"/>
      </p:ext>
    </p:extLst>
  </p:cSld>
  <p:clrMapOvr>
    <a:masterClrMapping/>
  </p:clrMapOvr>
  <p:transition spd="slow" advClick="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BWB –v- Smith</a:t>
            </a:r>
            <a:endParaRPr lang="en-GB" dirty="0"/>
          </a:p>
        </p:txBody>
      </p:sp>
      <p:sp>
        <p:nvSpPr>
          <p:cNvPr id="63491" name="Content Placeholder 2"/>
          <p:cNvSpPr>
            <a:spLocks noGrp="1"/>
          </p:cNvSpPr>
          <p:nvPr>
            <p:ph sz="quarter" idx="1"/>
          </p:nvPr>
        </p:nvSpPr>
        <p:spPr>
          <a:xfrm>
            <a:off x="301625" y="1527175"/>
            <a:ext cx="8504238" cy="4572000"/>
          </a:xfrm>
        </p:spPr>
        <p:txBody>
          <a:bodyPr/>
          <a:lstStyle/>
          <a:p>
            <a:pPr marL="0" indent="0">
              <a:buNone/>
            </a:pPr>
            <a:r>
              <a:rPr lang="en-GB" u="sng" dirty="0">
                <a:solidFill>
                  <a:schemeClr val="bg2">
                    <a:lumMod val="75000"/>
                  </a:schemeClr>
                </a:solidFill>
              </a:rPr>
              <a:t>BWB –v- Smith </a:t>
            </a:r>
            <a:r>
              <a:rPr lang="en-GB" dirty="0">
                <a:solidFill>
                  <a:schemeClr val="bg2">
                    <a:lumMod val="75000"/>
                  </a:schemeClr>
                </a:solidFill>
              </a:rPr>
              <a:t>- </a:t>
            </a:r>
            <a:r>
              <a:rPr lang="en-GB" dirty="0">
                <a:solidFill>
                  <a:schemeClr val="bg2"/>
                </a:solidFill>
              </a:rPr>
              <a:t>UKEAT/0004/15</a:t>
            </a:r>
          </a:p>
          <a:p>
            <a:endParaRPr lang="en-GB" altLang="en-US" dirty="0" smtClean="0"/>
          </a:p>
          <a:p>
            <a:r>
              <a:rPr lang="en-GB" altLang="en-US" dirty="0" smtClean="0"/>
              <a:t>Facebook posts predated the dismissal by 2 years.</a:t>
            </a:r>
          </a:p>
          <a:p>
            <a:r>
              <a:rPr lang="en-GB" altLang="en-US" dirty="0" smtClean="0"/>
              <a:t>Posts came to light while company investigating Smith’s grievances.</a:t>
            </a:r>
          </a:p>
          <a:p>
            <a:r>
              <a:rPr lang="en-GB" altLang="en-US" dirty="0" smtClean="0"/>
              <a:t>Smith suspended when he arrived at mediation.</a:t>
            </a:r>
          </a:p>
          <a:p>
            <a:r>
              <a:rPr lang="en-GB" altLang="en-US" dirty="0" smtClean="0"/>
              <a:t>Informed of suspension, escorted from premises, disciplinary and then summary dismissal.</a:t>
            </a:r>
          </a:p>
          <a:p>
            <a:r>
              <a:rPr lang="en-GB" altLang="en-US" u="sng" dirty="0" smtClean="0"/>
              <a:t>Game Retail –v- Laws </a:t>
            </a:r>
            <a:r>
              <a:rPr lang="en-GB" dirty="0"/>
              <a:t>UKEAT/0188/14/DA</a:t>
            </a:r>
            <a:endParaRPr lang="en-GB" altLang="en-US" dirty="0" smtClean="0"/>
          </a:p>
          <a:p>
            <a:pPr lvl="1"/>
            <a:endParaRPr lang="en-GB" altLang="en-US" dirty="0" smtClean="0">
              <a:solidFill>
                <a:schemeClr val="tx1"/>
              </a:solidFill>
            </a:endParaRPr>
          </a:p>
          <a:p>
            <a:pPr lvl="1"/>
            <a:endParaRPr lang="en-GB" altLang="en-US" dirty="0" smtClean="0">
              <a:solidFill>
                <a:schemeClr val="tx1"/>
              </a:solidFill>
            </a:endParaRPr>
          </a:p>
        </p:txBody>
      </p:sp>
      <p:sp>
        <p:nvSpPr>
          <p:cNvPr id="4" name="Footer Placeholder 3"/>
          <p:cNvSpPr>
            <a:spLocks noGrp="1"/>
          </p:cNvSpPr>
          <p:nvPr>
            <p:ph type="ftr" sz="quarter" idx="10"/>
          </p:nvPr>
        </p:nvSpPr>
        <p:spPr/>
        <p:txBody>
          <a:bodyPr/>
          <a:lstStyle/>
          <a:p>
            <a:pPr>
              <a:defRPr/>
            </a:pPr>
            <a:r>
              <a:rPr lang="en-US" smtClean="0"/>
              <a:t>Bindmans LLP | www.bindmans.com</a:t>
            </a:r>
            <a:endParaRPr lang="en-US"/>
          </a:p>
        </p:txBody>
      </p:sp>
    </p:spTree>
    <p:extLst>
      <p:ext uri="{BB962C8B-B14F-4D97-AF65-F5344CB8AC3E}">
        <p14:creationId xmlns:p14="http://schemas.microsoft.com/office/powerpoint/2010/main" val="447031900"/>
      </p:ext>
    </p:extLst>
  </p:cSld>
  <p:clrMapOvr>
    <a:masterClrMapping/>
  </p:clrMapOvr>
  <p:transition spd="slow" advClick="0">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Telecommunications Regulations 2000</a:t>
            </a:r>
            <a:endParaRPr lang="en-GB" sz="2800" dirty="0">
              <a:solidFill>
                <a:srgbClr val="56008C"/>
              </a:solidFill>
            </a:endParaRPr>
          </a:p>
          <a:p>
            <a:pPr marL="0" indent="0" eaLnBrk="1" hangingPunct="1">
              <a:buNone/>
            </a:pPr>
            <a:r>
              <a:rPr lang="en-GB" sz="2800" dirty="0"/>
              <a:t>Lawful </a:t>
            </a:r>
            <a:r>
              <a:rPr lang="en-GB" sz="2800" dirty="0" smtClean="0"/>
              <a:t>for businesses to monitor </a:t>
            </a:r>
            <a:r>
              <a:rPr lang="en-GB" sz="2800" dirty="0"/>
              <a:t>or record communications </a:t>
            </a:r>
            <a:r>
              <a:rPr lang="en-GB" sz="2800" dirty="0">
                <a:solidFill>
                  <a:srgbClr val="56008C"/>
                </a:solidFill>
              </a:rPr>
              <a:t>without consent </a:t>
            </a:r>
            <a:r>
              <a:rPr lang="en-GB" sz="2800" dirty="0"/>
              <a:t>to</a:t>
            </a:r>
            <a:r>
              <a:rPr lang="en-GB" sz="2800" dirty="0" smtClean="0"/>
              <a:t>:</a:t>
            </a:r>
            <a:endParaRPr lang="en-GB" sz="2800" dirty="0"/>
          </a:p>
          <a:p>
            <a:pPr eaLnBrk="1" hangingPunct="1"/>
            <a:r>
              <a:rPr lang="en-GB" sz="2200" dirty="0"/>
              <a:t>Ascertain compliance with the regulatory or self-regulatory practices or procedures relevant to the business</a:t>
            </a:r>
            <a:r>
              <a:rPr lang="en-GB" sz="2200" dirty="0" smtClean="0"/>
              <a:t>.</a:t>
            </a:r>
            <a:endParaRPr lang="en-GB" sz="2200" dirty="0"/>
          </a:p>
          <a:p>
            <a:pPr eaLnBrk="1" hangingPunct="1"/>
            <a:r>
              <a:rPr lang="en-GB" sz="2200" dirty="0"/>
              <a:t>Ascertain or demonstrate standards which are or ought to be achieved by persons using the system</a:t>
            </a:r>
            <a:r>
              <a:rPr lang="en-GB" sz="2200" dirty="0" smtClean="0"/>
              <a:t>.</a:t>
            </a:r>
            <a:endParaRPr lang="en-GB" sz="2200" dirty="0"/>
          </a:p>
          <a:p>
            <a:pPr eaLnBrk="1" hangingPunct="1"/>
            <a:r>
              <a:rPr lang="en-GB" sz="2200" dirty="0"/>
              <a:t>Prevent or detect crime</a:t>
            </a:r>
            <a:r>
              <a:rPr lang="en-GB" sz="2200" dirty="0" smtClean="0"/>
              <a:t>.</a:t>
            </a:r>
            <a:endParaRPr lang="en-GB" sz="2200" dirty="0"/>
          </a:p>
          <a:p>
            <a:pPr eaLnBrk="1" hangingPunct="1"/>
            <a:r>
              <a:rPr lang="en-GB" sz="2200" dirty="0"/>
              <a:t>Investigate or detect the unauthorised use of the telecommunications system</a:t>
            </a:r>
            <a:r>
              <a:rPr lang="en-GB" sz="2200" dirty="0" smtClean="0"/>
              <a:t>.</a:t>
            </a:r>
            <a:endParaRPr lang="en-GB" sz="2200" dirty="0"/>
          </a:p>
          <a:p>
            <a:pPr eaLnBrk="1" hangingPunct="1"/>
            <a:r>
              <a:rPr lang="en-GB" sz="2200" dirty="0"/>
              <a:t>Ensure the effective operation of the system</a:t>
            </a:r>
            <a:r>
              <a:rPr lang="en-GB" sz="2200" dirty="0" smtClean="0"/>
              <a:t>.</a:t>
            </a:r>
            <a:endParaRPr lang="en-GB" sz="2200" dirty="0"/>
          </a:p>
          <a:p>
            <a:pPr marL="0" indent="0" algn="r" eaLnBrk="1" hangingPunct="1">
              <a:buNone/>
            </a:pPr>
            <a:r>
              <a:rPr lang="en-GB" sz="2000" i="1" dirty="0"/>
              <a:t>(Regulation 3, Telecommunications Regulations 2000.)</a:t>
            </a:r>
          </a:p>
          <a:p>
            <a:pPr marL="0" indent="0" eaLnBrk="1" hangingPunct="1">
              <a:buNone/>
            </a:pPr>
            <a:endParaRPr lang="en-GB" sz="2800" dirty="0"/>
          </a:p>
          <a:p>
            <a:pPr marL="274638" lvl="1" indent="0" algn="r">
              <a:buNone/>
            </a:pPr>
            <a:endParaRPr lang="en-GB" sz="2400" i="1" dirty="0">
              <a:solidFill>
                <a:schemeClr val="tx1"/>
              </a:solidFill>
            </a:endParaRPr>
          </a:p>
        </p:txBody>
      </p:sp>
    </p:spTree>
    <p:extLst>
      <p:ext uri="{BB962C8B-B14F-4D97-AF65-F5344CB8AC3E}">
        <p14:creationId xmlns:p14="http://schemas.microsoft.com/office/powerpoint/2010/main" val="4281896022"/>
      </p:ext>
    </p:extLst>
  </p:cSld>
  <p:clrMapOvr>
    <a:masterClrMapping/>
  </p:clrMapOvr>
  <p:transition spd="slow" advClick="0">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Telecommunications Regulations 2000</a:t>
            </a:r>
            <a:endParaRPr lang="en-GB" sz="2800" dirty="0">
              <a:solidFill>
                <a:srgbClr val="56008C"/>
              </a:solidFill>
            </a:endParaRPr>
          </a:p>
          <a:p>
            <a:pPr marL="0" indent="0" eaLnBrk="1" hangingPunct="1">
              <a:buNone/>
            </a:pPr>
            <a:r>
              <a:rPr lang="en-GB" sz="2800" dirty="0"/>
              <a:t>Regulation 3 also allows businesses to monitor, but not record without consent for the purposes of</a:t>
            </a:r>
            <a:r>
              <a:rPr lang="en-GB" sz="2800" dirty="0" smtClean="0"/>
              <a:t>:</a:t>
            </a:r>
            <a:endParaRPr lang="en-GB" sz="2800" dirty="0"/>
          </a:p>
          <a:p>
            <a:pPr eaLnBrk="1" hangingPunct="1"/>
            <a:r>
              <a:rPr lang="en-GB" sz="2800" dirty="0"/>
              <a:t>Determining whether the communications are relevant to the business</a:t>
            </a:r>
            <a:r>
              <a:rPr lang="en-GB" sz="2800" dirty="0" smtClean="0"/>
              <a:t>.</a:t>
            </a:r>
            <a:endParaRPr lang="en-GB" sz="2800" dirty="0"/>
          </a:p>
          <a:p>
            <a:pPr eaLnBrk="1" hangingPunct="1"/>
            <a:r>
              <a:rPr lang="en-GB" sz="2800" dirty="0"/>
              <a:t>Monitoring communications to a confidential anonymous counselling or support helpline.</a:t>
            </a:r>
          </a:p>
          <a:p>
            <a:pPr marL="0" indent="0" eaLnBrk="1" hangingPunct="1">
              <a:buNone/>
            </a:pPr>
            <a:endParaRPr lang="en-GB" sz="2800" dirty="0"/>
          </a:p>
          <a:p>
            <a:pPr marL="0" indent="0" eaLnBrk="1" hangingPunct="1">
              <a:buNone/>
            </a:pPr>
            <a:endParaRPr lang="en-US" sz="2800" dirty="0"/>
          </a:p>
          <a:p>
            <a:pPr marL="0" indent="0" eaLnBrk="1" hangingPunct="1">
              <a:buNone/>
            </a:pPr>
            <a:endParaRPr lang="en-GB" sz="2800" dirty="0"/>
          </a:p>
          <a:p>
            <a:pPr marL="274638" lvl="1" indent="0" algn="r">
              <a:buNone/>
            </a:pPr>
            <a:endParaRPr lang="en-GB" sz="2400" i="1" dirty="0">
              <a:solidFill>
                <a:schemeClr val="tx1"/>
              </a:solidFill>
            </a:endParaRPr>
          </a:p>
        </p:txBody>
      </p:sp>
    </p:spTree>
    <p:extLst>
      <p:ext uri="{BB962C8B-B14F-4D97-AF65-F5344CB8AC3E}">
        <p14:creationId xmlns:p14="http://schemas.microsoft.com/office/powerpoint/2010/main" val="3986671019"/>
      </p:ext>
    </p:extLst>
  </p:cSld>
  <p:clrMapOvr>
    <a:masterClrMapping/>
  </p:clrMapOvr>
  <p:transition spd="slow" advClick="0">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Telecommunications Regulations 2000</a:t>
            </a:r>
            <a:endParaRPr lang="en-GB" sz="2800" dirty="0">
              <a:solidFill>
                <a:srgbClr val="56008C"/>
              </a:solidFill>
            </a:endParaRPr>
          </a:p>
          <a:p>
            <a:pPr marL="0" indent="0" eaLnBrk="1" hangingPunct="1">
              <a:buNone/>
            </a:pPr>
            <a:r>
              <a:rPr lang="en-GB" sz="2800" dirty="0" smtClean="0"/>
              <a:t>Big lacuna in regulations!</a:t>
            </a:r>
          </a:p>
          <a:p>
            <a:pPr marL="0" indent="0" eaLnBrk="1" hangingPunct="1">
              <a:buNone/>
            </a:pPr>
            <a:endParaRPr lang="en-GB" sz="2800" dirty="0" smtClean="0"/>
          </a:p>
          <a:p>
            <a:pPr marL="0" indent="0" eaLnBrk="1" hangingPunct="1">
              <a:buNone/>
            </a:pPr>
            <a:r>
              <a:rPr lang="en-GB" sz="2800" i="1" dirty="0"/>
              <a:t>Ascertain or demonstrate standards which are or ought to be achieved by persons using the </a:t>
            </a:r>
            <a:r>
              <a:rPr lang="en-GB" sz="2800" i="1" dirty="0" smtClean="0"/>
              <a:t>system.</a:t>
            </a:r>
            <a:endParaRPr lang="en-GB" sz="2800" i="1" dirty="0"/>
          </a:p>
          <a:p>
            <a:pPr marL="0" indent="0" eaLnBrk="1" hangingPunct="1">
              <a:buNone/>
            </a:pPr>
            <a:endParaRPr lang="en-GB" sz="2800" dirty="0"/>
          </a:p>
          <a:p>
            <a:pPr marL="0" indent="0" algn="r" eaLnBrk="1" hangingPunct="1">
              <a:buNone/>
            </a:pPr>
            <a:r>
              <a:rPr lang="en-GB" sz="2000" i="1" dirty="0"/>
              <a:t>Regulation </a:t>
            </a:r>
            <a:r>
              <a:rPr lang="en-GB" sz="2000" i="1" dirty="0" smtClean="0"/>
              <a:t>3(a)(i)(cc), </a:t>
            </a:r>
            <a:r>
              <a:rPr lang="en-GB" sz="2000" i="1" dirty="0"/>
              <a:t>Telecommunications Regulations 2000</a:t>
            </a:r>
            <a:r>
              <a:rPr lang="en-GB" sz="2000" i="1" dirty="0" smtClean="0"/>
              <a:t>.</a:t>
            </a:r>
            <a:endParaRPr lang="en-US" sz="2000" dirty="0"/>
          </a:p>
          <a:p>
            <a:pPr marL="0" indent="0" eaLnBrk="1" hangingPunct="1">
              <a:buNone/>
            </a:pPr>
            <a:endParaRPr lang="en-GB" sz="2000" dirty="0"/>
          </a:p>
          <a:p>
            <a:pPr marL="274638" lvl="1" indent="0" algn="r">
              <a:buNone/>
            </a:pPr>
            <a:endParaRPr lang="en-GB" sz="2400" i="1" dirty="0">
              <a:solidFill>
                <a:schemeClr val="tx1"/>
              </a:solidFill>
            </a:endParaRPr>
          </a:p>
        </p:txBody>
      </p:sp>
    </p:spTree>
    <p:extLst>
      <p:ext uri="{BB962C8B-B14F-4D97-AF65-F5344CB8AC3E}">
        <p14:creationId xmlns:p14="http://schemas.microsoft.com/office/powerpoint/2010/main" val="3152888280"/>
      </p:ext>
    </p:extLst>
  </p:cSld>
  <p:clrMapOvr>
    <a:masterClrMapping/>
  </p:clrMapOvr>
  <p:transition spd="slow" advClick="0">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Chand –v- Commissioner of Police for the Metropolis</a:t>
            </a:r>
            <a:endParaRPr lang="en-GB" sz="2800" dirty="0">
              <a:solidFill>
                <a:srgbClr val="56008C"/>
              </a:solidFill>
            </a:endParaRPr>
          </a:p>
          <a:p>
            <a:pPr marL="0" indent="0" eaLnBrk="1" hangingPunct="1">
              <a:buNone/>
            </a:pPr>
            <a:r>
              <a:rPr lang="en-GB" sz="2800" dirty="0" smtClean="0">
                <a:solidFill>
                  <a:srgbClr val="56008C"/>
                </a:solidFill>
              </a:rPr>
              <a:t>Telecommunications Regulations</a:t>
            </a:r>
          </a:p>
          <a:p>
            <a:pPr marL="0" indent="0" eaLnBrk="1" hangingPunct="1">
              <a:buNone/>
            </a:pPr>
            <a:r>
              <a:rPr lang="en-GB" sz="2800" dirty="0" smtClean="0"/>
              <a:t>M </a:t>
            </a:r>
            <a:r>
              <a:rPr lang="en-GB" sz="2800" dirty="0"/>
              <a:t>had to demonstrate </a:t>
            </a:r>
            <a:r>
              <a:rPr lang="en-GB" sz="2800" dirty="0" smtClean="0"/>
              <a:t>that monitoring:</a:t>
            </a:r>
          </a:p>
          <a:p>
            <a:pPr marL="0" indent="0" eaLnBrk="1" hangingPunct="1">
              <a:buNone/>
            </a:pPr>
            <a:r>
              <a:rPr lang="en-GB" sz="2800" dirty="0" smtClean="0"/>
              <a:t>r.3(2)(a): "solely</a:t>
            </a:r>
            <a:r>
              <a:rPr lang="en-GB" sz="2800" dirty="0"/>
              <a:t>" </a:t>
            </a:r>
            <a:r>
              <a:rPr lang="en-GB" sz="2800" dirty="0" smtClean="0"/>
              <a:t>to </a:t>
            </a:r>
            <a:r>
              <a:rPr lang="en-GB" sz="2800" dirty="0"/>
              <a:t>monitor communications relevant to the system controller's business. </a:t>
            </a:r>
            <a:endParaRPr lang="en-GB" sz="2800" dirty="0" smtClean="0"/>
          </a:p>
          <a:p>
            <a:pPr marL="0" indent="0" eaLnBrk="1" hangingPunct="1">
              <a:buNone/>
            </a:pPr>
            <a:r>
              <a:rPr lang="en-GB" sz="2800" dirty="0" smtClean="0"/>
              <a:t>It </a:t>
            </a:r>
            <a:r>
              <a:rPr lang="en-GB" sz="2800" dirty="0"/>
              <a:t>also had to </a:t>
            </a:r>
            <a:r>
              <a:rPr lang="en-GB" sz="2800" dirty="0" smtClean="0"/>
              <a:t>r.3(2)(c): </a:t>
            </a:r>
            <a:r>
              <a:rPr lang="en-GB" sz="2800" dirty="0"/>
              <a:t>all reasonable efforts had been made to inform users of the system that communications might be intercepted. </a:t>
            </a:r>
            <a:endParaRPr lang="en-GB" sz="2800" dirty="0" smtClean="0"/>
          </a:p>
        </p:txBody>
      </p:sp>
    </p:spTree>
    <p:extLst>
      <p:ext uri="{BB962C8B-B14F-4D97-AF65-F5344CB8AC3E}">
        <p14:creationId xmlns:p14="http://schemas.microsoft.com/office/powerpoint/2010/main" val="737496157"/>
      </p:ext>
    </p:extLst>
  </p:cSld>
  <p:clrMapOvr>
    <a:masterClrMapping/>
  </p:clrMapOvr>
  <p:transition spd="slow" advClick="0">
    <p:wip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The Law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01625" y="1527175"/>
            <a:ext cx="8504238" cy="4572000"/>
          </a:xfrm>
        </p:spPr>
        <p:txBody>
          <a:bodyPr/>
          <a:lstStyle/>
          <a:p>
            <a:pPr marL="0" indent="0" eaLnBrk="1" hangingPunct="1">
              <a:buNone/>
            </a:pPr>
            <a:r>
              <a:rPr lang="en-GB" sz="2800" dirty="0" smtClean="0">
                <a:solidFill>
                  <a:srgbClr val="56008C"/>
                </a:solidFill>
              </a:rPr>
              <a:t>Chand –v- Commissioner of Police for the Metropolis</a:t>
            </a:r>
            <a:endParaRPr lang="en-GB" sz="2800" dirty="0">
              <a:solidFill>
                <a:srgbClr val="56008C"/>
              </a:solidFill>
            </a:endParaRPr>
          </a:p>
          <a:p>
            <a:pPr marL="0" indent="0" eaLnBrk="1" hangingPunct="1">
              <a:buNone/>
            </a:pPr>
            <a:r>
              <a:rPr lang="en-GB" sz="2800" dirty="0" smtClean="0">
                <a:solidFill>
                  <a:srgbClr val="56008C"/>
                </a:solidFill>
              </a:rPr>
              <a:t>RIPA</a:t>
            </a:r>
          </a:p>
          <a:p>
            <a:pPr eaLnBrk="1" hangingPunct="1"/>
            <a:r>
              <a:rPr lang="en-GB" sz="2000" dirty="0" smtClean="0"/>
              <a:t>The </a:t>
            </a:r>
            <a:r>
              <a:rPr lang="en-GB" sz="2000" dirty="0"/>
              <a:t>existence of consent under s.3 </a:t>
            </a:r>
            <a:r>
              <a:rPr lang="en-GB" sz="2000" dirty="0" smtClean="0"/>
              <a:t>satisfied by an </a:t>
            </a:r>
            <a:r>
              <a:rPr lang="en-GB" sz="2000" dirty="0"/>
              <a:t>express term in a contract of employment setting out an employee's consent to the possibility of </a:t>
            </a:r>
            <a:r>
              <a:rPr lang="en-GB" sz="2000" dirty="0" smtClean="0"/>
              <a:t>monitoring. </a:t>
            </a:r>
          </a:p>
          <a:p>
            <a:pPr eaLnBrk="1" hangingPunct="1"/>
            <a:r>
              <a:rPr lang="en-GB" sz="2000" dirty="0" smtClean="0"/>
              <a:t>Although </a:t>
            </a:r>
            <a:r>
              <a:rPr lang="en-GB" sz="2000" dirty="0"/>
              <a:t>there was no such express provision in the instant case, M had </a:t>
            </a:r>
            <a:r>
              <a:rPr lang="en-GB" sz="2000" dirty="0" smtClean="0"/>
              <a:t>reminded </a:t>
            </a:r>
            <a:r>
              <a:rPr lang="en-GB" sz="2000" dirty="0"/>
              <a:t>police officers that their communications might be monitored or recorded. </a:t>
            </a:r>
            <a:endParaRPr lang="en-GB" sz="2000" dirty="0" smtClean="0"/>
          </a:p>
          <a:p>
            <a:pPr eaLnBrk="1" hangingPunct="1"/>
            <a:r>
              <a:rPr lang="en-GB" sz="2000" dirty="0" smtClean="0"/>
              <a:t>However</a:t>
            </a:r>
            <a:r>
              <a:rPr lang="en-GB" sz="2000" dirty="0"/>
              <a:t>, s.3(2) of the Act required that interceptions had been </a:t>
            </a:r>
            <a:r>
              <a:rPr lang="en-GB" sz="2000" i="1" dirty="0"/>
              <a:t>authorised</a:t>
            </a:r>
            <a:r>
              <a:rPr lang="en-GB" sz="2000" dirty="0"/>
              <a:t> under Part II, and the </a:t>
            </a:r>
            <a:r>
              <a:rPr lang="en-GB" sz="2000" dirty="0" smtClean="0"/>
              <a:t>authorisations </a:t>
            </a:r>
            <a:r>
              <a:rPr lang="en-GB" sz="2000" dirty="0"/>
              <a:t>obtained in the instant case specifically </a:t>
            </a:r>
            <a:r>
              <a:rPr lang="en-GB" sz="2000" dirty="0" smtClean="0"/>
              <a:t>stated that </a:t>
            </a:r>
            <a:r>
              <a:rPr lang="en-GB" sz="2000" dirty="0"/>
              <a:t>no party to the monitoring and recording had consented. </a:t>
            </a:r>
            <a:endParaRPr lang="en-GB" sz="2000" dirty="0" smtClean="0"/>
          </a:p>
          <a:p>
            <a:pPr eaLnBrk="1" hangingPunct="1"/>
            <a:r>
              <a:rPr lang="en-GB" sz="2000" dirty="0" smtClean="0"/>
              <a:t>Accordingly, the interceptions were unlawful.</a:t>
            </a:r>
            <a:endParaRPr lang="en-GB" sz="2000" i="1" dirty="0"/>
          </a:p>
        </p:txBody>
      </p:sp>
    </p:spTree>
    <p:extLst>
      <p:ext uri="{BB962C8B-B14F-4D97-AF65-F5344CB8AC3E}">
        <p14:creationId xmlns:p14="http://schemas.microsoft.com/office/powerpoint/2010/main" val="333298905"/>
      </p:ext>
    </p:extLst>
  </p:cSld>
  <p:clrMapOvr>
    <a:masterClrMapping/>
  </p:clrMapOvr>
  <p:transition spd="slow" advClick="0">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Overview</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88242" y="1527175"/>
            <a:ext cx="8504238" cy="4572000"/>
          </a:xfrm>
        </p:spPr>
        <p:txBody>
          <a:bodyPr/>
          <a:lstStyle/>
          <a:p>
            <a:pPr marL="0" indent="0" eaLnBrk="1" hangingPunct="1">
              <a:buNone/>
            </a:pPr>
            <a:r>
              <a:rPr lang="en-GB" sz="2800" dirty="0" smtClean="0">
                <a:solidFill>
                  <a:srgbClr val="56008C"/>
                </a:solidFill>
              </a:rPr>
              <a:t>If Basic criteria satisfied</a:t>
            </a:r>
            <a:endParaRPr lang="en-GB" sz="2400" dirty="0" smtClean="0"/>
          </a:p>
          <a:p>
            <a:pPr eaLnBrk="1" hangingPunct="1"/>
            <a:r>
              <a:rPr lang="en-GB" sz="2400" dirty="0" smtClean="0"/>
              <a:t>IT/Email policy (A.8/Copland)</a:t>
            </a:r>
          </a:p>
          <a:p>
            <a:pPr eaLnBrk="1" hangingPunct="1"/>
            <a:r>
              <a:rPr lang="en-GB" sz="2400" dirty="0" smtClean="0"/>
              <a:t>Impact Assessment (DPA/Employment Practices Code)</a:t>
            </a:r>
          </a:p>
          <a:p>
            <a:pPr eaLnBrk="1" hangingPunct="1"/>
            <a:r>
              <a:rPr lang="en-GB" sz="2400" dirty="0" smtClean="0"/>
              <a:t>Consent – a term in the employment contract  (DPA/RIPA/Telecommunications Regs)</a:t>
            </a:r>
          </a:p>
          <a:p>
            <a:pPr marL="0" lvl="0" indent="0" eaLnBrk="1" hangingPunct="1">
              <a:buClr>
                <a:srgbClr val="6BCBCE"/>
              </a:buClr>
              <a:buNone/>
            </a:pPr>
            <a:r>
              <a:rPr lang="en-GB" sz="2800" dirty="0" smtClean="0">
                <a:solidFill>
                  <a:srgbClr val="56008C"/>
                </a:solidFill>
              </a:rPr>
              <a:t>Then very few limits at all.</a:t>
            </a:r>
          </a:p>
          <a:p>
            <a:pPr marL="0" lvl="0" indent="0" eaLnBrk="1" hangingPunct="1">
              <a:buClr>
                <a:srgbClr val="6BCBCE"/>
              </a:buClr>
              <a:buNone/>
            </a:pPr>
            <a:endParaRPr lang="en-GB" sz="2800" dirty="0">
              <a:solidFill>
                <a:srgbClr val="56008C"/>
              </a:solidFill>
            </a:endParaRPr>
          </a:p>
          <a:p>
            <a:pPr marL="0" lvl="0" indent="0" eaLnBrk="1" hangingPunct="1">
              <a:buClr>
                <a:srgbClr val="6BCBCE"/>
              </a:buClr>
              <a:buNone/>
            </a:pPr>
            <a:endParaRPr lang="en-GB" sz="2400" dirty="0">
              <a:solidFill>
                <a:prstClr val="black"/>
              </a:solidFill>
            </a:endParaRPr>
          </a:p>
          <a:p>
            <a:pPr eaLnBrk="1" hangingPunct="1"/>
            <a:endParaRPr lang="en-GB" sz="2400" dirty="0" smtClean="0"/>
          </a:p>
          <a:p>
            <a:pPr eaLnBrk="1" hangingPunct="1"/>
            <a:endParaRPr lang="en-GB" sz="2400" dirty="0" smtClean="0"/>
          </a:p>
          <a:p>
            <a:pPr eaLnBrk="1" hangingPunct="1"/>
            <a:endParaRPr lang="en-GB" sz="2400" i="1" dirty="0"/>
          </a:p>
        </p:txBody>
      </p:sp>
    </p:spTree>
    <p:extLst>
      <p:ext uri="{BB962C8B-B14F-4D97-AF65-F5344CB8AC3E}">
        <p14:creationId xmlns:p14="http://schemas.microsoft.com/office/powerpoint/2010/main" val="2425699475"/>
      </p:ext>
    </p:extLst>
  </p:cSld>
  <p:clrMapOvr>
    <a:masterClrMapping/>
  </p:clrMapOvr>
  <p:transition spd="slow" advClick="0">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Problems from an Employee Perspective</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88242" y="1527175"/>
            <a:ext cx="8504238" cy="4572000"/>
          </a:xfrm>
        </p:spPr>
        <p:txBody>
          <a:bodyPr/>
          <a:lstStyle/>
          <a:p>
            <a:pPr marL="0" indent="0" eaLnBrk="1" hangingPunct="1">
              <a:buNone/>
            </a:pPr>
            <a:r>
              <a:rPr lang="en-GB" sz="2800" dirty="0" smtClean="0">
                <a:solidFill>
                  <a:srgbClr val="56008C"/>
                </a:solidFill>
              </a:rPr>
              <a:t>Avenues to Restrict Monitoring by the Employee are almost Meaningless</a:t>
            </a:r>
            <a:endParaRPr lang="en-GB" sz="2400" dirty="0" smtClean="0"/>
          </a:p>
          <a:p>
            <a:pPr eaLnBrk="1" hangingPunct="1"/>
            <a:r>
              <a:rPr lang="en-GB" sz="2400" dirty="0" smtClean="0"/>
              <a:t>Only </a:t>
            </a:r>
            <a:r>
              <a:rPr lang="en-GB" sz="2400" u="sng" dirty="0" smtClean="0"/>
              <a:t>Consent</a:t>
            </a:r>
            <a:r>
              <a:rPr lang="en-GB" sz="2400" dirty="0" smtClean="0"/>
              <a:t> is a positive act by the Employee (and the Impact Assessment may in fact be unknown to the Employee at all)</a:t>
            </a:r>
          </a:p>
          <a:p>
            <a:pPr eaLnBrk="1" hangingPunct="1"/>
            <a:r>
              <a:rPr lang="en-GB" sz="2400" u="sng" dirty="0" smtClean="0"/>
              <a:t>Chand</a:t>
            </a:r>
            <a:r>
              <a:rPr lang="en-GB" sz="2400" b="1" u="sng" dirty="0" smtClean="0"/>
              <a:t> </a:t>
            </a:r>
            <a:r>
              <a:rPr lang="en-GB" sz="2400" dirty="0" smtClean="0"/>
              <a:t>makes clear that it can be contained in an employment contract</a:t>
            </a:r>
          </a:p>
          <a:p>
            <a:pPr eaLnBrk="1" hangingPunct="1"/>
            <a:r>
              <a:rPr lang="en-GB" sz="2400" dirty="0" err="1" smtClean="0"/>
              <a:t>Cf</a:t>
            </a:r>
            <a:r>
              <a:rPr lang="en-GB" sz="2400" dirty="0" smtClean="0"/>
              <a:t> Working Time Opt Outs:</a:t>
            </a:r>
          </a:p>
          <a:p>
            <a:pPr lvl="1" eaLnBrk="1" hangingPunct="1"/>
            <a:r>
              <a:rPr lang="en-GB" sz="2400" dirty="0" smtClean="0">
                <a:solidFill>
                  <a:schemeClr val="tx1"/>
                </a:solidFill>
              </a:rPr>
              <a:t>Not within the contract itself</a:t>
            </a:r>
          </a:p>
          <a:p>
            <a:pPr lvl="1" eaLnBrk="1" hangingPunct="1"/>
            <a:r>
              <a:rPr lang="en-GB" sz="2400" dirty="0" smtClean="0">
                <a:solidFill>
                  <a:schemeClr val="tx1"/>
                </a:solidFill>
              </a:rPr>
              <a:t>Ability to withdraw consent</a:t>
            </a:r>
          </a:p>
          <a:p>
            <a:pPr marL="0" indent="0" eaLnBrk="1" hangingPunct="1">
              <a:buNone/>
            </a:pPr>
            <a:endParaRPr lang="en-GB" sz="2900" dirty="0" smtClean="0">
              <a:solidFill>
                <a:schemeClr val="tx1"/>
              </a:solidFill>
            </a:endParaRPr>
          </a:p>
          <a:p>
            <a:pPr eaLnBrk="1" hangingPunct="1"/>
            <a:endParaRPr lang="en-GB" sz="2400" u="sng" dirty="0" smtClean="0"/>
          </a:p>
          <a:p>
            <a:pPr marL="0" lvl="0" indent="0" eaLnBrk="1" hangingPunct="1">
              <a:buClr>
                <a:srgbClr val="6BCBCE"/>
              </a:buClr>
              <a:buNone/>
            </a:pPr>
            <a:endParaRPr lang="en-GB" sz="2800" dirty="0">
              <a:solidFill>
                <a:srgbClr val="56008C"/>
              </a:solidFill>
            </a:endParaRPr>
          </a:p>
          <a:p>
            <a:pPr marL="0" lvl="0" indent="0" eaLnBrk="1" hangingPunct="1">
              <a:buClr>
                <a:srgbClr val="6BCBCE"/>
              </a:buClr>
              <a:buNone/>
            </a:pPr>
            <a:endParaRPr lang="en-GB" sz="2400" dirty="0">
              <a:solidFill>
                <a:prstClr val="black"/>
              </a:solidFill>
            </a:endParaRPr>
          </a:p>
          <a:p>
            <a:pPr eaLnBrk="1" hangingPunct="1"/>
            <a:endParaRPr lang="en-GB" sz="2400" dirty="0" smtClean="0"/>
          </a:p>
          <a:p>
            <a:pPr eaLnBrk="1" hangingPunct="1"/>
            <a:endParaRPr lang="en-GB" sz="2400" dirty="0" smtClean="0"/>
          </a:p>
          <a:p>
            <a:pPr eaLnBrk="1" hangingPunct="1"/>
            <a:endParaRPr lang="en-GB" sz="2400" i="1" dirty="0"/>
          </a:p>
        </p:txBody>
      </p:sp>
    </p:spTree>
    <p:extLst>
      <p:ext uri="{BB962C8B-B14F-4D97-AF65-F5344CB8AC3E}">
        <p14:creationId xmlns:p14="http://schemas.microsoft.com/office/powerpoint/2010/main" val="2330278763"/>
      </p:ext>
    </p:extLst>
  </p:cSld>
  <p:clrMapOvr>
    <a:masterClrMapping/>
  </p:clrMapOvr>
  <p:transition spd="slow" advClick="0">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Problems from an Employee Perspective</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88242" y="1527175"/>
            <a:ext cx="8504238" cy="4572000"/>
          </a:xfrm>
        </p:spPr>
        <p:txBody>
          <a:bodyPr/>
          <a:lstStyle/>
          <a:p>
            <a:pPr marL="0" indent="0" eaLnBrk="1" hangingPunct="1">
              <a:buNone/>
            </a:pPr>
            <a:r>
              <a:rPr lang="en-GB" sz="2800" dirty="0" smtClean="0">
                <a:solidFill>
                  <a:srgbClr val="56008C"/>
                </a:solidFill>
              </a:rPr>
              <a:t>Regulation is outdated</a:t>
            </a:r>
            <a:endParaRPr lang="en-GB" sz="2400" dirty="0" smtClean="0"/>
          </a:p>
          <a:p>
            <a:pPr eaLnBrk="1" hangingPunct="1"/>
            <a:r>
              <a:rPr lang="en-GB" sz="2400" dirty="0" smtClean="0"/>
              <a:t>DPA 1998, RIPA and Tel Regs 2000.</a:t>
            </a:r>
          </a:p>
          <a:p>
            <a:pPr eaLnBrk="1" hangingPunct="1"/>
            <a:r>
              <a:rPr lang="en-GB" sz="2400" dirty="0" smtClean="0">
                <a:solidFill>
                  <a:schemeClr val="tx1"/>
                </a:solidFill>
              </a:rPr>
              <a:t>No concepts of non-active monitoring.</a:t>
            </a:r>
          </a:p>
          <a:p>
            <a:pPr eaLnBrk="1" hangingPunct="1"/>
            <a:r>
              <a:rPr lang="en-GB" sz="2400" dirty="0" smtClean="0"/>
              <a:t>No concept of the Quantified Worker.</a:t>
            </a:r>
          </a:p>
          <a:p>
            <a:pPr eaLnBrk="1" hangingPunct="1"/>
            <a:r>
              <a:rPr lang="en-GB" sz="2400" dirty="0" smtClean="0">
                <a:solidFill>
                  <a:schemeClr val="tx1"/>
                </a:solidFill>
              </a:rPr>
              <a:t>No capacity for worker to withdraw from the monitoring.</a:t>
            </a:r>
          </a:p>
          <a:p>
            <a:pPr eaLnBrk="1" hangingPunct="1"/>
            <a:r>
              <a:rPr lang="en-GB" sz="2400" dirty="0" smtClean="0"/>
              <a:t>No allowance for imbalance of bargaining positions.</a:t>
            </a:r>
            <a:endParaRPr lang="en-GB" sz="2400" dirty="0" smtClean="0">
              <a:solidFill>
                <a:schemeClr val="tx1"/>
              </a:solidFill>
            </a:endParaRPr>
          </a:p>
          <a:p>
            <a:pPr marL="0" indent="0" eaLnBrk="1" hangingPunct="1">
              <a:buNone/>
            </a:pPr>
            <a:endParaRPr lang="en-GB" sz="2900" dirty="0" smtClean="0">
              <a:solidFill>
                <a:schemeClr val="tx1"/>
              </a:solidFill>
            </a:endParaRPr>
          </a:p>
          <a:p>
            <a:pPr eaLnBrk="1" hangingPunct="1"/>
            <a:endParaRPr lang="en-GB" sz="2400" u="sng" dirty="0" smtClean="0"/>
          </a:p>
          <a:p>
            <a:pPr marL="0" lvl="0" indent="0" eaLnBrk="1" hangingPunct="1">
              <a:buClr>
                <a:srgbClr val="6BCBCE"/>
              </a:buClr>
              <a:buNone/>
            </a:pPr>
            <a:endParaRPr lang="en-GB" sz="2800" dirty="0">
              <a:solidFill>
                <a:srgbClr val="56008C"/>
              </a:solidFill>
            </a:endParaRPr>
          </a:p>
          <a:p>
            <a:pPr marL="0" lvl="0" indent="0" eaLnBrk="1" hangingPunct="1">
              <a:buClr>
                <a:srgbClr val="6BCBCE"/>
              </a:buClr>
              <a:buNone/>
            </a:pPr>
            <a:endParaRPr lang="en-GB" sz="2400" dirty="0">
              <a:solidFill>
                <a:prstClr val="black"/>
              </a:solidFill>
            </a:endParaRPr>
          </a:p>
          <a:p>
            <a:pPr eaLnBrk="1" hangingPunct="1"/>
            <a:endParaRPr lang="en-GB" sz="2400" dirty="0" smtClean="0"/>
          </a:p>
          <a:p>
            <a:pPr eaLnBrk="1" hangingPunct="1"/>
            <a:endParaRPr lang="en-GB" sz="2400" dirty="0" smtClean="0"/>
          </a:p>
          <a:p>
            <a:pPr eaLnBrk="1" hangingPunct="1"/>
            <a:endParaRPr lang="en-GB" sz="2400" i="1" dirty="0"/>
          </a:p>
        </p:txBody>
      </p:sp>
    </p:spTree>
    <p:extLst>
      <p:ext uri="{BB962C8B-B14F-4D97-AF65-F5344CB8AC3E}">
        <p14:creationId xmlns:p14="http://schemas.microsoft.com/office/powerpoint/2010/main" val="3320796599"/>
      </p:ext>
    </p:extLst>
  </p:cSld>
  <p:clrMapOvr>
    <a:masterClrMapping/>
  </p:clrMapOvr>
  <p:transition spd="slow" advClick="0">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dirty="0" smtClean="0">
                <a:solidFill>
                  <a:srgbClr val="4B007B"/>
                </a:solidFill>
              </a:rPr>
              <a:t>So…</a:t>
            </a:r>
          </a:p>
        </p:txBody>
      </p:sp>
      <p:sp>
        <p:nvSpPr>
          <p:cNvPr id="2662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7587" name="Content Placeholder 4"/>
          <p:cNvSpPr>
            <a:spLocks noGrp="1"/>
          </p:cNvSpPr>
          <p:nvPr>
            <p:ph sz="quarter" idx="1"/>
          </p:nvPr>
        </p:nvSpPr>
        <p:spPr>
          <a:xfrm>
            <a:off x="388242" y="1527175"/>
            <a:ext cx="8504238" cy="4572000"/>
          </a:xfrm>
        </p:spPr>
        <p:txBody>
          <a:bodyPr/>
          <a:lstStyle/>
          <a:p>
            <a:pPr marL="0" indent="0" eaLnBrk="1" hangingPunct="1">
              <a:buNone/>
            </a:pPr>
            <a:r>
              <a:rPr lang="en-GB" sz="2800" dirty="0" smtClean="0">
                <a:solidFill>
                  <a:srgbClr val="56008C"/>
                </a:solidFill>
              </a:rPr>
              <a:t>How Much is Too Much?</a:t>
            </a:r>
            <a:endParaRPr lang="en-GB" sz="2400" dirty="0" smtClean="0"/>
          </a:p>
          <a:p>
            <a:pPr eaLnBrk="1" hangingPunct="1"/>
            <a:r>
              <a:rPr lang="en-GB" sz="2400" dirty="0" smtClean="0"/>
              <a:t>Meet the basic requirements, and employers can monitor as much as they like</a:t>
            </a:r>
            <a:r>
              <a:rPr lang="en-GB" sz="2400" dirty="0"/>
              <a:t>!</a:t>
            </a:r>
            <a:endParaRPr lang="en-GB" sz="2400" dirty="0" smtClean="0">
              <a:solidFill>
                <a:schemeClr val="tx1"/>
              </a:solidFill>
            </a:endParaRPr>
          </a:p>
          <a:p>
            <a:pPr marL="0" indent="0" eaLnBrk="1" hangingPunct="1">
              <a:buNone/>
            </a:pPr>
            <a:endParaRPr lang="en-GB" sz="2900" dirty="0" smtClean="0">
              <a:solidFill>
                <a:schemeClr val="tx1"/>
              </a:solidFill>
            </a:endParaRPr>
          </a:p>
          <a:p>
            <a:pPr eaLnBrk="1" hangingPunct="1"/>
            <a:endParaRPr lang="en-GB" sz="2400" u="sng" dirty="0" smtClean="0"/>
          </a:p>
          <a:p>
            <a:pPr marL="0" lvl="0" indent="0" eaLnBrk="1" hangingPunct="1">
              <a:buClr>
                <a:srgbClr val="6BCBCE"/>
              </a:buClr>
              <a:buNone/>
            </a:pPr>
            <a:endParaRPr lang="en-GB" sz="2800" dirty="0">
              <a:solidFill>
                <a:srgbClr val="56008C"/>
              </a:solidFill>
            </a:endParaRPr>
          </a:p>
          <a:p>
            <a:pPr marL="0" lvl="0" indent="0" eaLnBrk="1" hangingPunct="1">
              <a:buClr>
                <a:srgbClr val="6BCBCE"/>
              </a:buClr>
              <a:buNone/>
            </a:pPr>
            <a:endParaRPr lang="en-GB" sz="2400" dirty="0">
              <a:solidFill>
                <a:prstClr val="black"/>
              </a:solidFill>
            </a:endParaRPr>
          </a:p>
          <a:p>
            <a:pPr eaLnBrk="1" hangingPunct="1"/>
            <a:endParaRPr lang="en-GB" sz="2400" dirty="0" smtClean="0"/>
          </a:p>
          <a:p>
            <a:pPr eaLnBrk="1" hangingPunct="1"/>
            <a:endParaRPr lang="en-GB" sz="2400" dirty="0" smtClean="0"/>
          </a:p>
          <a:p>
            <a:pPr eaLnBrk="1" hangingPunct="1"/>
            <a:endParaRPr lang="en-GB" sz="2400" i="1" dirty="0"/>
          </a:p>
        </p:txBody>
      </p:sp>
    </p:spTree>
    <p:extLst>
      <p:ext uri="{BB962C8B-B14F-4D97-AF65-F5344CB8AC3E}">
        <p14:creationId xmlns:p14="http://schemas.microsoft.com/office/powerpoint/2010/main" val="2825688260"/>
      </p:ext>
    </p:extLst>
  </p:cSld>
  <p:clrMapOvr>
    <a:masterClrMapping/>
  </p:clrMapOvr>
  <p:transition spd="slow" advClick="0">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381000" y="1069975"/>
            <a:ext cx="2362200" cy="990600"/>
          </a:xfrm>
        </p:spPr>
        <p:txBody>
          <a:bodyPr/>
          <a:lstStyle/>
          <a:p>
            <a:pPr eaLnBrk="1" hangingPunct="1"/>
            <a:r>
              <a:rPr lang="en-GB" dirty="0" smtClean="0"/>
              <a:t>The Surveillance of Employees</a:t>
            </a:r>
          </a:p>
        </p:txBody>
      </p:sp>
      <p:sp>
        <p:nvSpPr>
          <p:cNvPr id="61442" name="Text Placeholder 2"/>
          <p:cNvSpPr>
            <a:spLocks noGrp="1"/>
          </p:cNvSpPr>
          <p:nvPr>
            <p:ph type="body" idx="2"/>
          </p:nvPr>
        </p:nvSpPr>
        <p:spPr/>
        <p:txBody>
          <a:bodyPr/>
          <a:lstStyle/>
          <a:p>
            <a:pPr eaLnBrk="1" hangingPunct="1"/>
            <a:endParaRPr lang="en-GB" dirty="0" smtClean="0"/>
          </a:p>
          <a:p>
            <a:pPr eaLnBrk="1" hangingPunct="1"/>
            <a:r>
              <a:rPr lang="en-GB" dirty="0" smtClean="0"/>
              <a:t>Institute of Employment Rights</a:t>
            </a:r>
          </a:p>
          <a:p>
            <a:pPr eaLnBrk="1" hangingPunct="1"/>
            <a:r>
              <a:rPr lang="en-GB" dirty="0" smtClean="0"/>
              <a:t>21 October 2015</a:t>
            </a:r>
          </a:p>
        </p:txBody>
      </p:sp>
      <p:sp>
        <p:nvSpPr>
          <p:cNvPr id="61443" name="Content Placeholder 3"/>
          <p:cNvSpPr>
            <a:spLocks noGrp="1"/>
          </p:cNvSpPr>
          <p:nvPr>
            <p:ph sz="quarter" idx="1"/>
          </p:nvPr>
        </p:nvSpPr>
        <p:spPr>
          <a:xfrm>
            <a:off x="3124200" y="898525"/>
            <a:ext cx="5638800" cy="5410200"/>
          </a:xfrm>
        </p:spPr>
        <p:txBody>
          <a:bodyPr/>
          <a:lstStyle/>
          <a:p>
            <a:pPr marL="0" indent="0" eaLnBrk="1" hangingPunct="1">
              <a:buNone/>
            </a:pPr>
            <a:r>
              <a:rPr lang="en-GB" sz="3600" b="1" dirty="0" smtClean="0">
                <a:solidFill>
                  <a:schemeClr val="bg2">
                    <a:lumMod val="75000"/>
                  </a:schemeClr>
                </a:solidFill>
              </a:rPr>
              <a:t>Shah Qureshi</a:t>
            </a:r>
            <a:endParaRPr lang="en-GB" sz="3600" dirty="0" smtClean="0">
              <a:solidFill>
                <a:schemeClr val="bg2">
                  <a:lumMod val="75000"/>
                </a:schemeClr>
              </a:solidFill>
            </a:endParaRPr>
          </a:p>
          <a:p>
            <a:pPr marL="0" indent="0" eaLnBrk="1" hangingPunct="1">
              <a:buNone/>
            </a:pPr>
            <a:r>
              <a:rPr lang="en-GB" sz="2400" b="1" dirty="0" smtClean="0"/>
              <a:t>Partner, Head of Employment and Professional Discipline</a:t>
            </a:r>
          </a:p>
          <a:p>
            <a:pPr marL="0" indent="0" eaLnBrk="1" hangingPunct="1">
              <a:buNone/>
            </a:pPr>
            <a:r>
              <a:rPr lang="en-GB" sz="2400" b="1" dirty="0" smtClean="0"/>
              <a:t>Bindmans LLP</a:t>
            </a:r>
          </a:p>
          <a:p>
            <a:pPr marL="0" indent="0" eaLnBrk="1" hangingPunct="1">
              <a:buNone/>
            </a:pPr>
            <a:r>
              <a:rPr lang="en-GB" sz="2400" b="1" dirty="0" smtClean="0">
                <a:hlinkClick r:id="rId2"/>
              </a:rPr>
              <a:t>s.qureshi@bindmans.com</a:t>
            </a:r>
            <a:endParaRPr lang="en-GB" sz="2400" b="1" dirty="0" smtClean="0"/>
          </a:p>
          <a:p>
            <a:pPr marL="0" indent="0" eaLnBrk="1" hangingPunct="1">
              <a:buNone/>
            </a:pPr>
            <a:r>
              <a:rPr lang="en-GB" sz="3600" b="1" dirty="0" smtClean="0">
                <a:solidFill>
                  <a:schemeClr val="bg2">
                    <a:lumMod val="75000"/>
                  </a:schemeClr>
                </a:solidFill>
              </a:rPr>
              <a:t>Peter Daly</a:t>
            </a:r>
            <a:endParaRPr lang="en-GB" sz="3600" dirty="0">
              <a:solidFill>
                <a:schemeClr val="bg2">
                  <a:lumMod val="75000"/>
                </a:schemeClr>
              </a:solidFill>
            </a:endParaRPr>
          </a:p>
          <a:p>
            <a:pPr marL="0" indent="0" eaLnBrk="1" hangingPunct="1">
              <a:buNone/>
            </a:pPr>
            <a:r>
              <a:rPr lang="en-GB" sz="2400" b="1" dirty="0" smtClean="0"/>
              <a:t>Solicitor, Employment </a:t>
            </a:r>
            <a:r>
              <a:rPr lang="en-GB" sz="2400" b="1" dirty="0"/>
              <a:t>and Professional Discipline</a:t>
            </a:r>
          </a:p>
          <a:p>
            <a:pPr marL="0" indent="0" eaLnBrk="1" hangingPunct="1">
              <a:buNone/>
            </a:pPr>
            <a:r>
              <a:rPr lang="en-GB" sz="2400" b="1" dirty="0"/>
              <a:t>Bindmans LLP</a:t>
            </a:r>
          </a:p>
          <a:p>
            <a:pPr marL="0" indent="0" eaLnBrk="1" hangingPunct="1">
              <a:buNone/>
            </a:pPr>
            <a:r>
              <a:rPr lang="en-GB" sz="2400" b="1" dirty="0" smtClean="0">
                <a:hlinkClick r:id="rId2"/>
              </a:rPr>
              <a:t>p.daly@bindmans.com</a:t>
            </a:r>
            <a:endParaRPr lang="en-GB" sz="2400" b="1" dirty="0"/>
          </a:p>
          <a:p>
            <a:pPr marL="0" indent="0" eaLnBrk="1" hangingPunct="1">
              <a:buNone/>
            </a:pPr>
            <a:endParaRPr lang="en-GB" sz="2400" b="1" dirty="0"/>
          </a:p>
        </p:txBody>
      </p:sp>
      <p:sp>
        <p:nvSpPr>
          <p:cNvPr id="20484" name="Footer Placeholder 4"/>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3645024"/>
            <a:ext cx="2409056" cy="2409056"/>
          </a:xfrm>
          <a:prstGeom prst="rect">
            <a:avLst/>
          </a:prstGeom>
        </p:spPr>
      </p:pic>
    </p:spTree>
    <p:extLst>
      <p:ext uri="{BB962C8B-B14F-4D97-AF65-F5344CB8AC3E}">
        <p14:creationId xmlns:p14="http://schemas.microsoft.com/office/powerpoint/2010/main" val="2734519319"/>
      </p:ext>
    </p:extLst>
  </p:cSld>
  <p:clrMapOvr>
    <a:masterClrMapping/>
  </p:clrMapOvr>
  <p:transition spd="slow" advClick="0">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eaLnBrk="1" hangingPunct="1"/>
            <a:r>
              <a:rPr lang="en-GB" dirty="0" smtClean="0">
                <a:solidFill>
                  <a:srgbClr val="4B007B"/>
                </a:solidFill>
              </a:rPr>
              <a:t>Defining Surveillance</a:t>
            </a:r>
          </a:p>
        </p:txBody>
      </p:sp>
      <p:sp>
        <p:nvSpPr>
          <p:cNvPr id="2150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2467" name="Content Placeholder 4"/>
          <p:cNvSpPr>
            <a:spLocks noGrp="1"/>
          </p:cNvSpPr>
          <p:nvPr>
            <p:ph sz="quarter" idx="1"/>
          </p:nvPr>
        </p:nvSpPr>
        <p:spPr>
          <a:xfrm>
            <a:off x="301625" y="1527175"/>
            <a:ext cx="8504238" cy="4572000"/>
          </a:xfrm>
        </p:spPr>
        <p:txBody>
          <a:bodyPr/>
          <a:lstStyle/>
          <a:p>
            <a:pPr marL="0" indent="0">
              <a:buNone/>
            </a:pPr>
            <a:r>
              <a:rPr lang="en-US" sz="2400" i="1" dirty="0"/>
              <a:t>“Surveillance is a wide term which covers many different techniques.  It literally means </a:t>
            </a:r>
            <a:r>
              <a:rPr lang="en-US" sz="2400" i="1" dirty="0">
                <a:solidFill>
                  <a:schemeClr val="bg2">
                    <a:lumMod val="60000"/>
                    <a:lumOff val="40000"/>
                  </a:schemeClr>
                </a:solidFill>
              </a:rPr>
              <a:t>watching over or overseeing</a:t>
            </a:r>
            <a:r>
              <a:rPr lang="en-US" sz="2400" i="1" dirty="0"/>
              <a:t>.  Its French derivation suggests a </a:t>
            </a:r>
            <a:r>
              <a:rPr lang="en-US" sz="2400" i="1" dirty="0">
                <a:solidFill>
                  <a:schemeClr val="bg2">
                    <a:lumMod val="60000"/>
                    <a:lumOff val="40000"/>
                  </a:schemeClr>
                </a:solidFill>
              </a:rPr>
              <a:t>persistent and close observation, often in </a:t>
            </a:r>
            <a:r>
              <a:rPr lang="en-US" sz="2400" i="1" dirty="0" smtClean="0">
                <a:solidFill>
                  <a:schemeClr val="bg2">
                    <a:lumMod val="60000"/>
                    <a:lumOff val="40000"/>
                  </a:schemeClr>
                </a:solidFill>
              </a:rPr>
              <a:t>secret</a:t>
            </a:r>
            <a:r>
              <a:rPr lang="en-US" sz="2400" i="1" dirty="0" smtClean="0"/>
              <a:t>, with </a:t>
            </a:r>
            <a:r>
              <a:rPr lang="en-US" sz="2400" i="1" dirty="0">
                <a:solidFill>
                  <a:schemeClr val="bg2">
                    <a:lumMod val="60000"/>
                    <a:lumOff val="40000"/>
                  </a:schemeClr>
                </a:solidFill>
              </a:rPr>
              <a:t>some </a:t>
            </a:r>
            <a:r>
              <a:rPr lang="en-US" sz="2400" i="1" dirty="0" smtClean="0">
                <a:solidFill>
                  <a:schemeClr val="bg2">
                    <a:lumMod val="60000"/>
                    <a:lumOff val="40000"/>
                  </a:schemeClr>
                </a:solidFill>
              </a:rPr>
              <a:t>background </a:t>
            </a:r>
            <a:r>
              <a:rPr lang="en-US" sz="2400" i="1" dirty="0">
                <a:solidFill>
                  <a:schemeClr val="bg2">
                    <a:lumMod val="60000"/>
                    <a:lumOff val="40000"/>
                  </a:schemeClr>
                </a:solidFill>
              </a:rPr>
              <a:t>purpose of control </a:t>
            </a:r>
            <a:r>
              <a:rPr lang="en-US" sz="2400" i="1" dirty="0"/>
              <a:t>over or checking on another. </a:t>
            </a:r>
            <a:r>
              <a:rPr lang="en-GB" sz="2400" dirty="0"/>
              <a:t> </a:t>
            </a:r>
            <a:r>
              <a:rPr lang="en-US" sz="2400" i="1" dirty="0" smtClean="0"/>
              <a:t>Animals</a:t>
            </a:r>
            <a:r>
              <a:rPr lang="en-US" sz="2400" i="1" dirty="0"/>
              <a:t>, for example, “</a:t>
            </a:r>
            <a:r>
              <a:rPr lang="en-US" sz="2400" i="1" dirty="0" err="1"/>
              <a:t>surveille</a:t>
            </a:r>
            <a:r>
              <a:rPr lang="en-US" sz="2400" i="1" dirty="0"/>
              <a:t>” their prey before pouncing on it. With the </a:t>
            </a:r>
            <a:r>
              <a:rPr lang="en-US" sz="2400" i="1" dirty="0">
                <a:solidFill>
                  <a:schemeClr val="bg2">
                    <a:lumMod val="60000"/>
                    <a:lumOff val="40000"/>
                  </a:schemeClr>
                </a:solidFill>
              </a:rPr>
              <a:t>emergence of new technologies</a:t>
            </a:r>
            <a:r>
              <a:rPr lang="en-US" sz="2400" i="1" dirty="0"/>
              <a:t>, sight has become more a metaphor for surveillance than a description of its practice. In the workplace it typically has the objective of </a:t>
            </a:r>
            <a:r>
              <a:rPr lang="en-US" sz="2400" i="1" dirty="0">
                <a:solidFill>
                  <a:schemeClr val="bg2">
                    <a:lumMod val="60000"/>
                    <a:lumOff val="40000"/>
                  </a:schemeClr>
                </a:solidFill>
              </a:rPr>
              <a:t>monitoring workers to ensure that they perform in the desired fashion</a:t>
            </a:r>
            <a:r>
              <a:rPr lang="en-US" sz="2400" i="1" dirty="0" smtClean="0"/>
              <a:t>.”</a:t>
            </a:r>
          </a:p>
          <a:p>
            <a:pPr marL="0" indent="0" algn="r">
              <a:buNone/>
            </a:pPr>
            <a:r>
              <a:rPr lang="en-US" sz="2400" dirty="0" smtClean="0"/>
              <a:t>Michael Ford, </a:t>
            </a:r>
            <a:r>
              <a:rPr lang="en-US" sz="2400" i="1" dirty="0" smtClean="0"/>
              <a:t>Surveillance and Privacy at Work </a:t>
            </a:r>
            <a:r>
              <a:rPr lang="en-US" sz="2400" dirty="0" smtClean="0"/>
              <a:t>(Institute of Employment Rights, 1998)</a:t>
            </a:r>
            <a:endParaRPr lang="en-GB" sz="2400" dirty="0"/>
          </a:p>
        </p:txBody>
      </p:sp>
    </p:spTree>
  </p:cSld>
  <p:clrMapOvr>
    <a:masterClrMapping/>
  </p:clrMapOvr>
  <p:transition spd="slow" advClick="0">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eaLnBrk="1" hangingPunct="1"/>
            <a:r>
              <a:rPr lang="en-GB" dirty="0" smtClean="0">
                <a:solidFill>
                  <a:srgbClr val="4B007B"/>
                </a:solidFill>
              </a:rPr>
              <a:t>Developments since 1998: </a:t>
            </a:r>
            <a:br>
              <a:rPr lang="en-GB" dirty="0" smtClean="0">
                <a:solidFill>
                  <a:srgbClr val="4B007B"/>
                </a:solidFill>
              </a:rPr>
            </a:br>
            <a:r>
              <a:rPr lang="en-GB" dirty="0" smtClean="0">
                <a:solidFill>
                  <a:srgbClr val="4B007B"/>
                </a:solidFill>
              </a:rPr>
              <a:t>“The Quantified Self”</a:t>
            </a:r>
          </a:p>
        </p:txBody>
      </p:sp>
      <p:sp>
        <p:nvSpPr>
          <p:cNvPr id="21506"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2467" name="Content Placeholder 4"/>
          <p:cNvSpPr>
            <a:spLocks noGrp="1"/>
          </p:cNvSpPr>
          <p:nvPr>
            <p:ph sz="quarter" idx="1"/>
          </p:nvPr>
        </p:nvSpPr>
        <p:spPr>
          <a:xfrm>
            <a:off x="301625" y="1527174"/>
            <a:ext cx="8504238" cy="4998169"/>
          </a:xfrm>
        </p:spPr>
        <p:txBody>
          <a:bodyPr/>
          <a:lstStyle/>
          <a:p>
            <a:pPr marL="0" indent="0">
              <a:buNone/>
            </a:pPr>
            <a:r>
              <a:rPr lang="en-US" sz="2400" i="1" dirty="0" smtClean="0"/>
              <a:t>“In the </a:t>
            </a:r>
            <a:r>
              <a:rPr lang="en-US" sz="2400" i="1" dirty="0"/>
              <a:t>past, the methods of quantitative assessment were laborious and arcane. </a:t>
            </a:r>
            <a:r>
              <a:rPr lang="en-US" sz="2400" i="1" dirty="0" smtClean="0"/>
              <a:t>... </a:t>
            </a:r>
            <a:r>
              <a:rPr lang="en-US" sz="2400" i="1" dirty="0"/>
              <a:t>Now much of the data-gathering can be automated, and the record-keeping and analysis can be delegated to a host of simple Web apps. With new tracking systems popping up almost daily, we decided to create a Web site to track them. We called our project </a:t>
            </a:r>
            <a:r>
              <a:rPr lang="en-US" sz="2400" i="1" dirty="0">
                <a:solidFill>
                  <a:schemeClr val="bg2">
                    <a:lumMod val="60000"/>
                    <a:lumOff val="40000"/>
                  </a:schemeClr>
                </a:solidFill>
              </a:rPr>
              <a:t>the Quantified Self</a:t>
            </a:r>
            <a:r>
              <a:rPr lang="en-US" sz="2400" i="1" dirty="0"/>
              <a:t>. We don't have a slogan, but if we did it would probably be "</a:t>
            </a:r>
            <a:r>
              <a:rPr lang="en-US" sz="2400" i="1" dirty="0">
                <a:solidFill>
                  <a:schemeClr val="bg2">
                    <a:lumMod val="60000"/>
                    <a:lumOff val="40000"/>
                  </a:schemeClr>
                </a:solidFill>
              </a:rPr>
              <a:t>Self-knowledge through numbers</a:t>
            </a:r>
            <a:r>
              <a:rPr lang="en-US" sz="2400" i="1" dirty="0" smtClean="0"/>
              <a:t>.”</a:t>
            </a:r>
          </a:p>
          <a:p>
            <a:pPr marL="0" indent="0" algn="r">
              <a:buNone/>
            </a:pPr>
            <a:endParaRPr lang="en-GB" sz="1400" dirty="0" smtClean="0"/>
          </a:p>
          <a:p>
            <a:pPr marL="0" indent="0" algn="r">
              <a:buNone/>
            </a:pPr>
            <a:r>
              <a:rPr lang="en-GB" sz="1400" dirty="0" smtClean="0"/>
              <a:t>Gary Wolf, </a:t>
            </a:r>
            <a:r>
              <a:rPr lang="en-GB" sz="1400" i="1" dirty="0" smtClean="0"/>
              <a:t>Know Thyself: Tracking Every Facet of Life, from Sleep to Mood to Pain. Wired </a:t>
            </a:r>
            <a:r>
              <a:rPr lang="en-GB" sz="1400" dirty="0" smtClean="0"/>
              <a:t>Magazine </a:t>
            </a:r>
          </a:p>
          <a:p>
            <a:pPr marL="0" indent="0" algn="r">
              <a:buNone/>
            </a:pPr>
            <a:r>
              <a:rPr lang="en-GB" sz="1400" dirty="0" smtClean="0"/>
              <a:t>22 June 2009</a:t>
            </a:r>
            <a:endParaRPr lang="en-GB" sz="2400" dirty="0"/>
          </a:p>
        </p:txBody>
      </p:sp>
    </p:spTree>
    <p:extLst>
      <p:ext uri="{BB962C8B-B14F-4D97-AF65-F5344CB8AC3E}">
        <p14:creationId xmlns:p14="http://schemas.microsoft.com/office/powerpoint/2010/main" val="1968660727"/>
      </p:ext>
    </p:extLst>
  </p:cSld>
  <p:clrMapOvr>
    <a:masterClrMapping/>
  </p:clrMapOvr>
  <p:transition spd="slow" advClick="0">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0418" name="Content Placeholder 5"/>
          <p:cNvSpPr>
            <a:spLocks noGrp="1"/>
          </p:cNvSpPr>
          <p:nvPr>
            <p:ph sz="quarter" idx="2"/>
          </p:nvPr>
        </p:nvSpPr>
        <p:spPr>
          <a:xfrm>
            <a:off x="301625" y="2471739"/>
            <a:ext cx="4041775" cy="2397422"/>
          </a:xfrm>
        </p:spPr>
        <p:txBody>
          <a:bodyPr/>
          <a:lstStyle/>
          <a:p>
            <a:pPr eaLnBrk="1" hangingPunct="1"/>
            <a:r>
              <a:rPr lang="en-GB" sz="1800" dirty="0" smtClean="0"/>
              <a:t>Health information: heart rate, movement, exercise</a:t>
            </a:r>
          </a:p>
          <a:p>
            <a:pPr eaLnBrk="1" hangingPunct="1"/>
            <a:r>
              <a:rPr lang="en-GB" sz="1800" dirty="0" smtClean="0"/>
              <a:t>Communication data: interaction with colleagues and clients</a:t>
            </a:r>
          </a:p>
          <a:p>
            <a:pPr eaLnBrk="1" hangingPunct="1"/>
            <a:r>
              <a:rPr lang="en-GB" sz="1800" dirty="0" smtClean="0"/>
              <a:t>Physical tasks		</a:t>
            </a:r>
          </a:p>
          <a:p>
            <a:pPr eaLnBrk="1" hangingPunct="1"/>
            <a:endParaRPr lang="en-GB" sz="1800" dirty="0"/>
          </a:p>
          <a:p>
            <a:pPr eaLnBrk="1" hangingPunct="1"/>
            <a:r>
              <a:rPr lang="en-GB" sz="1800" dirty="0" smtClean="0"/>
              <a:t>Personal and political opinions		</a:t>
            </a:r>
          </a:p>
        </p:txBody>
      </p:sp>
      <p:sp>
        <p:nvSpPr>
          <p:cNvPr id="60419" name="Content Placeholder 6"/>
          <p:cNvSpPr>
            <a:spLocks noGrp="1"/>
          </p:cNvSpPr>
          <p:nvPr>
            <p:ph sz="quarter" idx="4"/>
          </p:nvPr>
        </p:nvSpPr>
        <p:spPr>
          <a:xfrm>
            <a:off x="4800600" y="2471738"/>
            <a:ext cx="4038600" cy="2541438"/>
          </a:xfrm>
        </p:spPr>
        <p:txBody>
          <a:bodyPr/>
          <a:lstStyle/>
          <a:p>
            <a:pPr eaLnBrk="1" hangingPunct="1"/>
            <a:r>
              <a:rPr lang="en-GB" sz="1800" dirty="0" smtClean="0"/>
              <a:t>Pedometers, heart monitors</a:t>
            </a:r>
          </a:p>
          <a:p>
            <a:pPr eaLnBrk="1" hangingPunct="1"/>
            <a:endParaRPr lang="en-GB" sz="1800" dirty="0" smtClean="0"/>
          </a:p>
          <a:p>
            <a:pPr eaLnBrk="1" hangingPunct="1"/>
            <a:r>
              <a:rPr lang="en-GB" sz="1800" dirty="0" smtClean="0"/>
              <a:t>Email accounts; SMS and IM; Social Media </a:t>
            </a:r>
            <a:endParaRPr lang="en-GB" sz="1800" dirty="0"/>
          </a:p>
          <a:p>
            <a:pPr eaLnBrk="1" hangingPunct="1"/>
            <a:r>
              <a:rPr lang="en-GB" sz="1800" dirty="0" smtClean="0"/>
              <a:t>Bespoke technologies: Amazon/Tesco</a:t>
            </a:r>
          </a:p>
          <a:p>
            <a:pPr eaLnBrk="1" hangingPunct="1"/>
            <a:r>
              <a:rPr lang="en-GB" sz="1800" dirty="0" smtClean="0"/>
              <a:t>Social Media</a:t>
            </a:r>
            <a:endParaRPr lang="en-GB" sz="1800" dirty="0"/>
          </a:p>
          <a:p>
            <a:pPr eaLnBrk="1" hangingPunct="1"/>
            <a:endParaRPr lang="en-GB" sz="1800" dirty="0" smtClean="0"/>
          </a:p>
        </p:txBody>
      </p:sp>
      <p:sp>
        <p:nvSpPr>
          <p:cNvPr id="60420" name="Title 7"/>
          <p:cNvSpPr>
            <a:spLocks noGrp="1"/>
          </p:cNvSpPr>
          <p:nvPr>
            <p:ph type="title"/>
          </p:nvPr>
        </p:nvSpPr>
        <p:spPr/>
        <p:txBody>
          <a:bodyPr/>
          <a:lstStyle/>
          <a:p>
            <a:pPr eaLnBrk="1" hangingPunct="1"/>
            <a:r>
              <a:rPr lang="en-GB" sz="3200" dirty="0" smtClean="0"/>
              <a:t>“Self-Knowledge Through Numbers”</a:t>
            </a:r>
          </a:p>
        </p:txBody>
      </p:sp>
      <p:sp>
        <p:nvSpPr>
          <p:cNvPr id="10" name="Title 1"/>
          <p:cNvSpPr txBox="1">
            <a:spLocks/>
          </p:cNvSpPr>
          <p:nvPr/>
        </p:nvSpPr>
        <p:spPr>
          <a:xfrm>
            <a:off x="381000" y="1773238"/>
            <a:ext cx="3830638" cy="414337"/>
          </a:xfrm>
          <a:prstGeom prst="rect">
            <a:avLst/>
          </a:prstGeom>
        </p:spPr>
        <p:txBody>
          <a:bodyPr anchor="b">
            <a:normAutofit lnSpcReduction="100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fontAlgn="auto">
              <a:spcAft>
                <a:spcPts val="0"/>
              </a:spcAft>
              <a:defRPr/>
            </a:pPr>
            <a:r>
              <a:rPr lang="en-GB" sz="2200" dirty="0" smtClean="0">
                <a:solidFill>
                  <a:schemeClr val="bg1"/>
                </a:solidFill>
              </a:rPr>
              <a:t>The Numbers	</a:t>
            </a:r>
          </a:p>
        </p:txBody>
      </p:sp>
      <p:sp>
        <p:nvSpPr>
          <p:cNvPr id="11" name="Title 1"/>
          <p:cNvSpPr txBox="1">
            <a:spLocks/>
          </p:cNvSpPr>
          <p:nvPr/>
        </p:nvSpPr>
        <p:spPr>
          <a:xfrm>
            <a:off x="5003800" y="1773238"/>
            <a:ext cx="3744913" cy="414337"/>
          </a:xfrm>
          <a:prstGeom prst="rect">
            <a:avLst/>
          </a:prstGeom>
        </p:spPr>
        <p:txBody>
          <a:bodyPr anchor="b">
            <a:normAutofit lnSpcReduction="100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pPr algn="l" fontAlgn="auto">
              <a:spcAft>
                <a:spcPts val="0"/>
              </a:spcAft>
              <a:defRPr/>
            </a:pPr>
            <a:r>
              <a:rPr lang="en-GB" sz="2200" dirty="0" smtClean="0">
                <a:solidFill>
                  <a:schemeClr val="bg1"/>
                </a:solidFill>
              </a:rPr>
              <a:t>The Source</a:t>
            </a:r>
          </a:p>
        </p:txBody>
      </p:sp>
      <p:sp>
        <p:nvSpPr>
          <p:cNvPr id="8" name="Content Placeholder 4"/>
          <p:cNvSpPr txBox="1">
            <a:spLocks/>
          </p:cNvSpPr>
          <p:nvPr/>
        </p:nvSpPr>
        <p:spPr bwMode="auto">
          <a:xfrm>
            <a:off x="381000" y="4869160"/>
            <a:ext cx="8504238" cy="1325761"/>
          </a:xfrm>
          <a:prstGeom prst="rect">
            <a:avLst/>
          </a:prstGeom>
          <a:noFill/>
          <a:ln w="15875" cap="rnd" cmpd="sng" algn="ctr">
            <a:noFill/>
            <a:prstDash val="solid"/>
            <a:miter lim="800000"/>
            <a:headEnd/>
            <a:tailEnd/>
          </a:ln>
          <a:effectLst>
            <a:outerShdw blurRad="50800" dist="25400" dir="5400000" rotWithShape="0">
              <a:srgbClr val="000000">
                <a:alpha val="35000"/>
              </a:srgbClr>
            </a:outerShdw>
          </a:effectLst>
        </p:spPr>
        <p:txBody>
          <a:bodyPr vert="horz" wrap="square" lIns="91440" tIns="45720" rIns="91440" bIns="45720" numCol="1" anchor="ctr" anchorCtr="0" compatLnSpc="1">
            <a:prstTxWarp prst="textNoShape">
              <a:avLst/>
            </a:prstTxWarp>
            <a:noAutofit/>
          </a:bodyPr>
          <a:lstStyle>
            <a:lvl1pPr marL="0" indent="0" algn="l" rtl="0" eaLnBrk="0" fontAlgn="base" hangingPunct="0">
              <a:spcBef>
                <a:spcPct val="20000"/>
              </a:spcBef>
              <a:spcAft>
                <a:spcPct val="0"/>
              </a:spcAft>
              <a:buClr>
                <a:schemeClr val="accent2"/>
              </a:buClr>
              <a:buSzPct val="85000"/>
              <a:buFont typeface="Wingdings 2" pitchFamily="18" charset="2"/>
              <a:buNone/>
              <a:defRPr lang="en-US" sz="2200" b="1" kern="1200" dirty="0" smtClean="0">
                <a:solidFill>
                  <a:srgbClr val="FFFFFF"/>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None/>
              <a:defRPr sz="2000" b="1" kern="1200">
                <a:solidFill>
                  <a:schemeClr val="lt1"/>
                </a:solidFill>
                <a:latin typeface="+mn-lt"/>
                <a:ea typeface="+mn-ea"/>
                <a:cs typeface="+mn-cs"/>
              </a:defRPr>
            </a:lvl2pPr>
            <a:lvl3pPr marL="822325" indent="-228600" algn="l" rtl="0" eaLnBrk="0" fontAlgn="base" hangingPunct="0">
              <a:spcBef>
                <a:spcPct val="20000"/>
              </a:spcBef>
              <a:spcAft>
                <a:spcPct val="0"/>
              </a:spcAft>
              <a:buClr>
                <a:schemeClr val="accent2"/>
              </a:buClr>
              <a:buSzPct val="75000"/>
              <a:buFont typeface="Wingdings 2" pitchFamily="18" charset="2"/>
              <a:buNone/>
              <a:defRPr sz="1800" b="1" kern="1200">
                <a:solidFill>
                  <a:schemeClr val="lt1"/>
                </a:solidFill>
                <a:latin typeface="+mn-lt"/>
                <a:ea typeface="+mn-ea"/>
                <a:cs typeface="+mn-cs"/>
              </a:defRPr>
            </a:lvl3pPr>
            <a:lvl4pPr marL="1096963" indent="-228600" algn="l" rtl="0" eaLnBrk="0" fontAlgn="base" hangingPunct="0">
              <a:spcBef>
                <a:spcPct val="20000"/>
              </a:spcBef>
              <a:spcAft>
                <a:spcPct val="0"/>
              </a:spcAft>
              <a:buClr>
                <a:schemeClr val="accent2"/>
              </a:buClr>
              <a:buSzPct val="70000"/>
              <a:buFont typeface="Wingdings" pitchFamily="2" charset="2"/>
              <a:buNone/>
              <a:defRPr sz="1600" b="1" kern="1200">
                <a:solidFill>
                  <a:schemeClr val="lt1"/>
                </a:solidFill>
                <a:latin typeface="+mn-lt"/>
                <a:ea typeface="+mn-ea"/>
                <a:cs typeface="+mn-cs"/>
              </a:defRPr>
            </a:lvl4pPr>
            <a:lvl5pPr marL="1371600" indent="-228600" algn="l" rtl="0" eaLnBrk="0" fontAlgn="base" hangingPunct="0">
              <a:spcBef>
                <a:spcPct val="20000"/>
              </a:spcBef>
              <a:spcAft>
                <a:spcPct val="0"/>
              </a:spcAft>
              <a:buClr>
                <a:schemeClr val="accent2"/>
              </a:buClr>
              <a:buNone/>
              <a:defRPr sz="1600" b="1" kern="1200">
                <a:solidFill>
                  <a:schemeClr val="lt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lt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lt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lt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lt1"/>
                </a:solidFill>
                <a:latin typeface="+mn-lt"/>
                <a:ea typeface="+mn-ea"/>
                <a:cs typeface="+mn-cs"/>
              </a:defRPr>
            </a:lvl9pPr>
          </a:lstStyle>
          <a:p>
            <a:pPr marL="457200" indent="-457200" algn="ctr" eaLnBrk="1" hangingPunct="1">
              <a:buFont typeface="Arial" charset="0"/>
              <a:buChar char="•"/>
            </a:pPr>
            <a:r>
              <a:rPr lang="en-GB" dirty="0" smtClean="0">
                <a:solidFill>
                  <a:srgbClr val="56008C"/>
                </a:solidFill>
              </a:rPr>
              <a:t>Smart Phones</a:t>
            </a:r>
          </a:p>
          <a:p>
            <a:pPr marL="457200" indent="-457200" algn="ctr" eaLnBrk="1" hangingPunct="1">
              <a:buFont typeface="Arial" charset="0"/>
              <a:buChar char="•"/>
            </a:pPr>
            <a:r>
              <a:rPr lang="en-GB" dirty="0" smtClean="0">
                <a:solidFill>
                  <a:srgbClr val="56008C"/>
                </a:solidFill>
              </a:rPr>
              <a:t>Bespoke, cheap technology</a:t>
            </a:r>
          </a:p>
          <a:p>
            <a:pPr marL="457200" indent="-457200" algn="ctr" eaLnBrk="1" hangingPunct="1">
              <a:buFont typeface="Arial" charset="0"/>
              <a:buChar char="•"/>
            </a:pPr>
            <a:r>
              <a:rPr lang="en-GB" dirty="0" smtClean="0">
                <a:solidFill>
                  <a:srgbClr val="56008C"/>
                </a:solidFill>
              </a:rPr>
              <a:t>Voluntary collation by the subject</a:t>
            </a:r>
            <a:endParaRPr lang="en-GB" dirty="0">
              <a:solidFill>
                <a:srgbClr val="56008C"/>
              </a:solidFill>
            </a:endParaRPr>
          </a:p>
        </p:txBody>
      </p:sp>
    </p:spTree>
  </p:cSld>
  <p:clrMapOvr>
    <a:masterClrMapping/>
  </p:clrMapOvr>
  <p:transition spd="slow" advClick="0">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r>
              <a:rPr lang="en-GB" dirty="0" smtClean="0">
                <a:solidFill>
                  <a:srgbClr val="4B007B"/>
                </a:solidFill>
              </a:rPr>
              <a:t>Smart Phones and Social Media</a:t>
            </a:r>
          </a:p>
        </p:txBody>
      </p:sp>
      <p:sp>
        <p:nvSpPr>
          <p:cNvPr id="22530"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1442" r="21867"/>
          <a:stretch/>
        </p:blipFill>
        <p:spPr>
          <a:xfrm>
            <a:off x="432000" y="3861048"/>
            <a:ext cx="1620000" cy="16002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162" y="1340768"/>
            <a:ext cx="1971675" cy="2314575"/>
          </a:xfrm>
          <a:prstGeom prst="rect">
            <a:avLst/>
          </a:prstGeom>
        </p:spPr>
      </p:pic>
      <p:sp>
        <p:nvSpPr>
          <p:cNvPr id="3" name="Content Placeholder 2"/>
          <p:cNvSpPr>
            <a:spLocks noGrp="1"/>
          </p:cNvSpPr>
          <p:nvPr>
            <p:ph sz="quarter" idx="1"/>
          </p:nvPr>
        </p:nvSpPr>
        <p:spPr>
          <a:xfrm>
            <a:off x="2052000" y="1527048"/>
            <a:ext cx="6753672" cy="1901952"/>
          </a:xfrm>
        </p:spPr>
        <p:txBody>
          <a:bodyPr/>
          <a:lstStyle/>
          <a:p>
            <a:r>
              <a:rPr lang="en-GB" dirty="0">
                <a:solidFill>
                  <a:schemeClr val="bg2">
                    <a:lumMod val="60000"/>
                    <a:lumOff val="40000"/>
                  </a:schemeClr>
                </a:solidFill>
              </a:rPr>
              <a:t>334.4 million </a:t>
            </a:r>
            <a:r>
              <a:rPr lang="en-GB" dirty="0"/>
              <a:t>smartphones </a:t>
            </a:r>
            <a:r>
              <a:rPr lang="en-GB" dirty="0" smtClean="0"/>
              <a:t>shipped worldwide </a:t>
            </a:r>
            <a:r>
              <a:rPr lang="en-GB" dirty="0"/>
              <a:t>in the first quarter of 2015 (1Q15), </a:t>
            </a:r>
            <a:r>
              <a:rPr lang="en-GB" dirty="0">
                <a:solidFill>
                  <a:schemeClr val="bg2">
                    <a:lumMod val="60000"/>
                    <a:lumOff val="40000"/>
                  </a:schemeClr>
                </a:solidFill>
              </a:rPr>
              <a:t>up 16.0% </a:t>
            </a:r>
            <a:r>
              <a:rPr lang="en-GB" dirty="0"/>
              <a:t>from the 288.3 million units in </a:t>
            </a:r>
            <a:r>
              <a:rPr lang="en-GB" dirty="0" smtClean="0"/>
              <a:t>1Q14</a:t>
            </a:r>
          </a:p>
          <a:p>
            <a:pPr marL="0" indent="0" algn="r">
              <a:buNone/>
            </a:pPr>
            <a:r>
              <a:rPr lang="en-GB" sz="1500" dirty="0" smtClean="0"/>
              <a:t>International Data Corporation, </a:t>
            </a:r>
            <a:r>
              <a:rPr lang="en-GB" sz="1500" i="1" dirty="0" smtClean="0"/>
              <a:t>Worldwide Quarterly Mobile Phone Tracker</a:t>
            </a:r>
            <a:r>
              <a:rPr lang="en-GB" sz="1500" dirty="0" smtClean="0"/>
              <a:t>, Retrieved 13 May 2015</a:t>
            </a:r>
          </a:p>
        </p:txBody>
      </p:sp>
      <p:sp>
        <p:nvSpPr>
          <p:cNvPr id="6" name="Rectangle 5"/>
          <p:cNvSpPr/>
          <p:nvPr/>
        </p:nvSpPr>
        <p:spPr>
          <a:xfrm>
            <a:off x="2321416" y="3851136"/>
            <a:ext cx="6427048" cy="2416046"/>
          </a:xfrm>
          <a:prstGeom prst="rect">
            <a:avLst/>
          </a:prstGeom>
        </p:spPr>
        <p:txBody>
          <a:bodyPr wrap="square">
            <a:spAutoFit/>
          </a:bodyPr>
          <a:lstStyle/>
          <a:p>
            <a:pPr marL="457200" indent="-457200">
              <a:buClr>
                <a:schemeClr val="accent2"/>
              </a:buClr>
              <a:buFont typeface="Arial" panose="020B0604020202020204" pitchFamily="34" charset="0"/>
              <a:buChar char="•"/>
            </a:pPr>
            <a:r>
              <a:rPr lang="en-GB" sz="2700" dirty="0" smtClean="0">
                <a:solidFill>
                  <a:schemeClr val="bg2">
                    <a:lumMod val="60000"/>
                    <a:lumOff val="40000"/>
                  </a:schemeClr>
                </a:solidFill>
                <a:latin typeface="+mj-lt"/>
                <a:cs typeface="+mn-cs"/>
              </a:rPr>
              <a:t>936</a:t>
            </a:r>
            <a:r>
              <a:rPr lang="en-GB" sz="2700" dirty="0" smtClean="0">
                <a:solidFill>
                  <a:schemeClr val="bg2">
                    <a:lumMod val="60000"/>
                    <a:lumOff val="40000"/>
                  </a:schemeClr>
                </a:solidFill>
                <a:latin typeface="+mj-lt"/>
              </a:rPr>
              <a:t> </a:t>
            </a:r>
            <a:r>
              <a:rPr lang="en-GB" sz="2700" dirty="0">
                <a:solidFill>
                  <a:schemeClr val="bg2">
                    <a:lumMod val="60000"/>
                    <a:lumOff val="40000"/>
                  </a:schemeClr>
                </a:solidFill>
                <a:latin typeface="+mj-lt"/>
              </a:rPr>
              <a:t>million </a:t>
            </a:r>
            <a:r>
              <a:rPr lang="en-GB" sz="2700" dirty="0" smtClean="0">
                <a:latin typeface="+mj-lt"/>
              </a:rPr>
              <a:t>daily users internationally</a:t>
            </a:r>
          </a:p>
          <a:p>
            <a:pPr marL="457200" indent="-457200">
              <a:buClr>
                <a:schemeClr val="accent2"/>
              </a:buClr>
              <a:buFont typeface="Arial" panose="020B0604020202020204" pitchFamily="34" charset="0"/>
              <a:buChar char="•"/>
            </a:pPr>
            <a:r>
              <a:rPr lang="en-GB" sz="2700" dirty="0" smtClean="0">
                <a:solidFill>
                  <a:schemeClr val="bg2">
                    <a:lumMod val="60000"/>
                    <a:lumOff val="40000"/>
                  </a:schemeClr>
                </a:solidFill>
                <a:latin typeface="+mj-lt"/>
              </a:rPr>
              <a:t>60% of UK population </a:t>
            </a:r>
            <a:r>
              <a:rPr lang="en-GB" sz="2700" dirty="0" smtClean="0">
                <a:latin typeface="+mj-lt"/>
              </a:rPr>
              <a:t>use at least once a month (2010)</a:t>
            </a:r>
          </a:p>
          <a:p>
            <a:pPr algn="r">
              <a:buClr>
                <a:schemeClr val="accent2"/>
              </a:buClr>
            </a:pPr>
            <a:r>
              <a:rPr lang="en-GB" sz="1600" dirty="0" smtClean="0">
                <a:latin typeface="+mj-lt"/>
              </a:rPr>
              <a:t>Facebook.com/BBC</a:t>
            </a:r>
          </a:p>
          <a:p>
            <a:endParaRPr lang="en-GB" sz="2700" dirty="0">
              <a:latin typeface="+mj-lt"/>
            </a:endParaRPr>
          </a:p>
        </p:txBody>
      </p:sp>
    </p:spTree>
  </p:cSld>
  <p:clrMapOvr>
    <a:masterClrMapping/>
  </p:clrMapOvr>
  <p:transition spd="slow" advClick="0">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colorTemperature colorTemp="6250"/>
                    </a14:imgEffect>
                    <a14:imgEffect>
                      <a14:saturation sat="10500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1259632" y="1916832"/>
            <a:ext cx="6501897" cy="3641062"/>
          </a:xfrm>
          <a:prstGeom prst="rect">
            <a:avLst/>
          </a:prstGeom>
        </p:spPr>
      </p:pic>
      <p:sp>
        <p:nvSpPr>
          <p:cNvPr id="64515" name="Content Placeholder 4"/>
          <p:cNvSpPr>
            <a:spLocks noGrp="1"/>
          </p:cNvSpPr>
          <p:nvPr>
            <p:ph sz="quarter" idx="1"/>
          </p:nvPr>
        </p:nvSpPr>
        <p:spPr>
          <a:xfrm>
            <a:off x="301625" y="1527175"/>
            <a:ext cx="8504238" cy="4572000"/>
          </a:xfrm>
        </p:spPr>
        <p:txBody>
          <a:bodyPr/>
          <a:lstStyle/>
          <a:p>
            <a:pPr marL="0" indent="0" eaLnBrk="1" hangingPunct="1">
              <a:buNone/>
            </a:pPr>
            <a:endParaRPr lang="en-GB" dirty="0" smtClean="0"/>
          </a:p>
          <a:p>
            <a:pPr marL="0" indent="0" eaLnBrk="1" hangingPunct="1">
              <a:buNone/>
            </a:pPr>
            <a:endParaRPr lang="en-GB" dirty="0"/>
          </a:p>
          <a:p>
            <a:pPr marL="0" indent="0" eaLnBrk="1" hangingPunct="1">
              <a:buNone/>
            </a:pPr>
            <a:endParaRPr lang="en-GB" dirty="0" smtClean="0"/>
          </a:p>
          <a:p>
            <a:pPr marL="0" indent="0" eaLnBrk="1" hangingPunct="1">
              <a:buNone/>
            </a:pPr>
            <a:r>
              <a:rPr lang="en-GB" dirty="0" smtClean="0"/>
              <a:t>“</a:t>
            </a:r>
            <a:r>
              <a:rPr lang="en-GB" i="1" dirty="0" smtClean="0"/>
              <a:t>You </a:t>
            </a:r>
            <a:r>
              <a:rPr lang="en-GB" i="1" dirty="0"/>
              <a:t>grant us a non-exclusive, </a:t>
            </a:r>
            <a:r>
              <a:rPr lang="en-GB" i="1" dirty="0">
                <a:solidFill>
                  <a:schemeClr val="bg2">
                    <a:lumMod val="75000"/>
                  </a:schemeClr>
                </a:solidFill>
              </a:rPr>
              <a:t>transferable, sub-licensable, royalty-free, worldwide </a:t>
            </a:r>
            <a:r>
              <a:rPr lang="en-GB" i="1" dirty="0"/>
              <a:t>license to use </a:t>
            </a:r>
            <a:r>
              <a:rPr lang="en-GB" i="1" dirty="0">
                <a:solidFill>
                  <a:schemeClr val="bg2">
                    <a:lumMod val="75000"/>
                  </a:schemeClr>
                </a:solidFill>
              </a:rPr>
              <a:t>any </a:t>
            </a:r>
            <a:r>
              <a:rPr lang="en-GB" i="1" dirty="0"/>
              <a:t>IP content that you post on or in connection with Facebook (IP License). This IP License ends when you delete your IP content or your account </a:t>
            </a:r>
            <a:r>
              <a:rPr lang="en-GB" i="1" dirty="0">
                <a:solidFill>
                  <a:schemeClr val="bg2">
                    <a:lumMod val="75000"/>
                  </a:schemeClr>
                </a:solidFill>
              </a:rPr>
              <a:t>unless your content has been shared with others</a:t>
            </a:r>
            <a:r>
              <a:rPr lang="en-GB" i="1" dirty="0"/>
              <a:t>, and they have not deleted it</a:t>
            </a:r>
            <a:r>
              <a:rPr lang="en-GB" dirty="0" smtClean="0"/>
              <a:t>.”</a:t>
            </a:r>
          </a:p>
          <a:p>
            <a:pPr marL="0" indent="0" algn="r" eaLnBrk="1" hangingPunct="1">
              <a:buNone/>
            </a:pPr>
            <a:r>
              <a:rPr lang="en-GB" sz="1500" dirty="0" smtClean="0"/>
              <a:t>Facebook Terms of </a:t>
            </a:r>
            <a:r>
              <a:rPr lang="en-GB" sz="1500" dirty="0"/>
              <a:t>Service Paragraph 2.1 https://www.facebook.com/legal/terms</a:t>
            </a:r>
            <a:endParaRPr lang="en-GB" sz="1500" dirty="0" smtClean="0"/>
          </a:p>
        </p:txBody>
      </p:sp>
      <p:sp>
        <p:nvSpPr>
          <p:cNvPr id="23554" name="Footer Placeholder 3"/>
          <p:cNvSpPr>
            <a:spLocks noGrp="1"/>
          </p:cNvSpPr>
          <p:nvPr>
            <p:ph type="ftr" sz="quarter" idx="10"/>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r>
              <a:rPr lang="en-US">
                <a:cs typeface="Arial" charset="0"/>
              </a:rPr>
              <a:t>Bindmans LLP | www.bindmans.com</a:t>
            </a:r>
          </a:p>
        </p:txBody>
      </p:sp>
      <p:sp>
        <p:nvSpPr>
          <p:cNvPr id="64513" name="Title 1"/>
          <p:cNvSpPr>
            <a:spLocks noGrp="1"/>
          </p:cNvSpPr>
          <p:nvPr>
            <p:ph type="title"/>
          </p:nvPr>
        </p:nvSpPr>
        <p:spPr/>
        <p:txBody>
          <a:bodyPr/>
          <a:lstStyle/>
          <a:p>
            <a:pPr eaLnBrk="1" hangingPunct="1"/>
            <a:r>
              <a:rPr lang="en-GB" dirty="0" smtClean="0">
                <a:solidFill>
                  <a:srgbClr val="4B007B"/>
                </a:solidFill>
              </a:rPr>
              <a:t>Packaging Our Data</a:t>
            </a:r>
          </a:p>
        </p:txBody>
      </p:sp>
    </p:spTree>
  </p:cSld>
  <p:clrMapOvr>
    <a:masterClrMapping/>
  </p:clrMapOvr>
  <p:transition spd="slow" advClick="0">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mpBckgrndPres">
  <a:themeElements>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10.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11.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2.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3.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4.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5.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6.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7.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8.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ppt/theme/themeOverride9.xml><?xml version="1.0" encoding="utf-8"?>
<a:themeOverride xmlns:a="http://schemas.openxmlformats.org/drawingml/2006/main">
  <a:clrScheme name="BindmansLLP">
    <a:dk1>
      <a:sysClr val="windowText" lastClr="000000"/>
    </a:dk1>
    <a:lt1>
      <a:sysClr val="window" lastClr="FFFFFF"/>
    </a:lt1>
    <a:dk2>
      <a:srgbClr val="69676D"/>
    </a:dk2>
    <a:lt2>
      <a:srgbClr val="56008C"/>
    </a:lt2>
    <a:accent1>
      <a:srgbClr val="B499CC"/>
    </a:accent1>
    <a:accent2>
      <a:srgbClr val="6BCBCE"/>
    </a:accent2>
    <a:accent3>
      <a:srgbClr val="56008C"/>
    </a:accent3>
    <a:accent4>
      <a:srgbClr val="EAA500"/>
    </a:accent4>
    <a:accent5>
      <a:srgbClr val="DD5D33"/>
    </a:accent5>
    <a:accent6>
      <a:srgbClr val="527D21"/>
    </a:accent6>
    <a:hlink>
      <a:srgbClr val="56008C"/>
    </a:hlink>
    <a:folHlink>
      <a:srgbClr val="6BCBCE"/>
    </a:folHlink>
  </a:clrScheme>
</a:themeOverride>
</file>

<file path=docProps/app.xml><?xml version="1.0" encoding="utf-8"?>
<Properties xmlns="http://schemas.openxmlformats.org/officeDocument/2006/extended-properties" xmlns:vt="http://schemas.openxmlformats.org/officeDocument/2006/docPropsVTypes">
  <Template>CompBckgrndPres</Template>
  <TotalTime>0</TotalTime>
  <Words>3381</Words>
  <Application>Microsoft Office PowerPoint</Application>
  <PresentationFormat>On-screen Show (4:3)</PresentationFormat>
  <Paragraphs>407</Paragraphs>
  <Slides>49</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Calibri</vt:lpstr>
      <vt:lpstr>Tahoma</vt:lpstr>
      <vt:lpstr>Trebuchet MS</vt:lpstr>
      <vt:lpstr>Wingdings</vt:lpstr>
      <vt:lpstr>Wingdings 2</vt:lpstr>
      <vt:lpstr>CompBckgrndPres</vt:lpstr>
      <vt:lpstr>Microsoft Excel Chart</vt:lpstr>
      <vt:lpstr>The Surveillance of Employees How Much Is Too Much?</vt:lpstr>
      <vt:lpstr>The Surveillance of Employees</vt:lpstr>
      <vt:lpstr>A Recent Case</vt:lpstr>
      <vt:lpstr>BWB –v- Smith</vt:lpstr>
      <vt:lpstr>Defining Surveillance</vt:lpstr>
      <vt:lpstr>Developments since 1998:  “The Quantified Self”</vt:lpstr>
      <vt:lpstr>“Self-Knowledge Through Numbers”</vt:lpstr>
      <vt:lpstr>Smart Phones and Social Media</vt:lpstr>
      <vt:lpstr>Packaging Our Data</vt:lpstr>
      <vt:lpstr>Packaging Our Data</vt:lpstr>
      <vt:lpstr>Packaging Our Data</vt:lpstr>
      <vt:lpstr>So is this “Surveillance”?</vt:lpstr>
      <vt:lpstr>The Nine ILO Workplace Monitoring Purposes (1996)</vt:lpstr>
      <vt:lpstr>The Nine ILO Purposes</vt:lpstr>
      <vt:lpstr>The “New” Purpose of Monitoring</vt:lpstr>
      <vt:lpstr>“Good” Monitoring vs “Bad” Monitoring</vt:lpstr>
      <vt:lpstr>Non-Reactive Monitoring</vt:lpstr>
      <vt:lpstr>The Hidden Complications of the Quantified Worker</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The Law</vt:lpstr>
      <vt:lpstr>Overview</vt:lpstr>
      <vt:lpstr>Problems from an Employee Perspective</vt:lpstr>
      <vt:lpstr>Problems from an Employee Perspective</vt:lpstr>
      <vt:lpstr>So…</vt:lpstr>
      <vt:lpstr>The Surveillance of Employees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Institute of Employment Rights</dc:title>
  <dc:creator/>
  <cp:lastModifiedBy/>
  <cp:revision>3</cp:revision>
  <dcterms:created xsi:type="dcterms:W3CDTF">2015-02-23T17:19:19Z</dcterms:created>
  <dcterms:modified xsi:type="dcterms:W3CDTF">2015-10-23T09:05:29Z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TC102202119990</vt:lpwstr>
  </property>
</Properties>
</file>