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7" r:id="rId2"/>
    <p:sldId id="258" r:id="rId3"/>
    <p:sldId id="308" r:id="rId4"/>
    <p:sldId id="283" r:id="rId5"/>
    <p:sldId id="281" r:id="rId6"/>
    <p:sldId id="279" r:id="rId7"/>
    <p:sldId id="294" r:id="rId8"/>
    <p:sldId id="277" r:id="rId9"/>
    <p:sldId id="276" r:id="rId10"/>
    <p:sldId id="295" r:id="rId11"/>
    <p:sldId id="301" r:id="rId12"/>
    <p:sldId id="289" r:id="rId13"/>
    <p:sldId id="299" r:id="rId14"/>
    <p:sldId id="302" r:id="rId15"/>
    <p:sldId id="292" r:id="rId16"/>
    <p:sldId id="293" r:id="rId17"/>
    <p:sldId id="303" r:id="rId18"/>
    <p:sldId id="304" r:id="rId19"/>
    <p:sldId id="305" r:id="rId20"/>
    <p:sldId id="306" r:id="rId21"/>
    <p:sldId id="307" r:id="rId22"/>
    <p:sldId id="260" r:id="rId2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09" autoAdjust="0"/>
    <p:restoredTop sz="94660"/>
  </p:normalViewPr>
  <p:slideViewPr>
    <p:cSldViewPr>
      <p:cViewPr varScale="1">
        <p:scale>
          <a:sx n="106" d="100"/>
          <a:sy n="106" d="100"/>
        </p:scale>
        <p:origin x="666" y="108"/>
      </p:cViewPr>
      <p:guideLst>
        <p:guide orient="horz" pos="2160"/>
        <p:guide pos="2880"/>
      </p:guideLst>
    </p:cSldViewPr>
  </p:slideViewPr>
  <p:notesTextViewPr>
    <p:cViewPr>
      <p:scale>
        <a:sx n="100" d="100"/>
        <a:sy n="100" d="100"/>
      </p:scale>
      <p:origin x="0" y="0"/>
    </p:cViewPr>
  </p:notesTextViewPr>
  <p:notesViewPr>
    <p:cSldViewPr>
      <p:cViewPr>
        <p:scale>
          <a:sx n="200" d="100"/>
          <a:sy n="200" d="100"/>
        </p:scale>
        <p:origin x="-72" y="535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A82DF07-F496-47AF-BD7F-E936EF43517B}" type="datetimeFigureOut">
              <a:rPr lang="en-GB" smtClean="0"/>
              <a:pPr/>
              <a:t>06/11/2015</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AFEE36E-CCFC-46B3-80D7-0EA3860066D0}" type="slidenum">
              <a:rPr lang="en-GB" smtClean="0"/>
              <a:pPr/>
              <a:t>‹#›</a:t>
            </a:fld>
            <a:endParaRPr lang="en-GB"/>
          </a:p>
        </p:txBody>
      </p:sp>
    </p:spTree>
    <p:extLst>
      <p:ext uri="{BB962C8B-B14F-4D97-AF65-F5344CB8AC3E}">
        <p14:creationId xmlns:p14="http://schemas.microsoft.com/office/powerpoint/2010/main" val="4058182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3D18E54-733E-4574-A023-C88181792EDA}" type="datetimeFigureOut">
              <a:rPr lang="en-GB" smtClean="0"/>
              <a:pPr/>
              <a:t>06/11/2015</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467BED0F-D5E2-47D1-85E4-6453F74A96B4}" type="slidenum">
              <a:rPr lang="en-GB" smtClean="0"/>
              <a:pPr/>
              <a:t>‹#›</a:t>
            </a:fld>
            <a:endParaRPr lang="en-GB" dirty="0"/>
          </a:p>
        </p:txBody>
      </p:sp>
    </p:spTree>
    <p:extLst>
      <p:ext uri="{BB962C8B-B14F-4D97-AF65-F5344CB8AC3E}">
        <p14:creationId xmlns:p14="http://schemas.microsoft.com/office/powerpoint/2010/main" val="241056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31"/>
          <p:cNvSpPr>
            <a:spLocks noGrp="1" noChangeArrowheads="1"/>
          </p:cNvSpPr>
          <p:nvPr>
            <p:ph type="sldNum" sz="quarter" idx="5"/>
          </p:nvPr>
        </p:nvSpPr>
        <p:spPr>
          <a:noFill/>
        </p:spPr>
        <p:txBody>
          <a:bodyPr/>
          <a:lstStyle/>
          <a:p>
            <a:fld id="{29D82CAB-B750-4096-A602-50E28C35DA27}" type="slidenum">
              <a:rPr lang="en-US"/>
              <a:pPr/>
              <a:t>1</a:t>
            </a:fld>
            <a:endParaRPr lang="en-US" dirty="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389632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FA0DFF5-4F52-47B8-BDC2-50DC75CC1F63}" type="slidenum">
              <a:rPr lang="en-GB" smtClean="0"/>
              <a:pPr/>
              <a:t>2</a:t>
            </a:fld>
            <a:endParaRPr lang="en-GB" dirty="0"/>
          </a:p>
        </p:txBody>
      </p:sp>
    </p:spTree>
    <p:extLst>
      <p:ext uri="{BB962C8B-B14F-4D97-AF65-F5344CB8AC3E}">
        <p14:creationId xmlns:p14="http://schemas.microsoft.com/office/powerpoint/2010/main" val="679955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67BED0F-D5E2-47D1-85E4-6453F74A96B4}" type="slidenum">
              <a:rPr lang="en-GB" smtClean="0"/>
              <a:pPr/>
              <a:t>3</a:t>
            </a:fld>
            <a:endParaRPr lang="en-GB" dirty="0"/>
          </a:p>
        </p:txBody>
      </p:sp>
    </p:spTree>
    <p:extLst>
      <p:ext uri="{BB962C8B-B14F-4D97-AF65-F5344CB8AC3E}">
        <p14:creationId xmlns:p14="http://schemas.microsoft.com/office/powerpoint/2010/main" val="1618560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DEFAULT POSITION REMAINS OML AND AML / ORDINARY ADOPTION LEAVE ANDADDITIONAL ADOPTION LEAVE</a:t>
            </a:r>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4</a:t>
            </a:fld>
            <a:endParaRPr lang="en-GB" dirty="0"/>
          </a:p>
        </p:txBody>
      </p:sp>
    </p:spTree>
    <p:extLst>
      <p:ext uri="{BB962C8B-B14F-4D97-AF65-F5344CB8AC3E}">
        <p14:creationId xmlns:p14="http://schemas.microsoft.com/office/powerpoint/2010/main" val="2878308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OPT IN IF ELIGIBLE</a:t>
            </a:r>
          </a:p>
          <a:p>
            <a:endParaRPr lang="en-GB" dirty="0" smtClean="0"/>
          </a:p>
          <a:p>
            <a:r>
              <a:rPr lang="en-GB" dirty="0" smtClean="0"/>
              <a:t>no increase in total amount of statutory leave and pay available</a:t>
            </a:r>
          </a:p>
          <a:p>
            <a:endParaRPr lang="en-GB" dirty="0" smtClean="0"/>
          </a:p>
          <a:p>
            <a:r>
              <a:rPr lang="en-GB" dirty="0" smtClean="0"/>
              <a:t>KEY WORD FLEXIBILITY </a:t>
            </a:r>
          </a:p>
          <a:p>
            <a:endParaRPr lang="en-GB" dirty="0" smtClean="0"/>
          </a:p>
          <a:p>
            <a:endParaRPr lang="en-GB" dirty="0" smtClean="0"/>
          </a:p>
          <a:p>
            <a:pPr>
              <a:buFontTx/>
              <a:buChar char="-"/>
            </a:pPr>
            <a:r>
              <a:rPr lang="en-GB" dirty="0" smtClean="0"/>
              <a:t>UNDER OLD SYSTEM MOTHER RETURNING TO WORK AFTER 20 WEEKS LOST REMAINING LEAVE and pay</a:t>
            </a:r>
          </a:p>
          <a:p>
            <a:pPr>
              <a:buFontTx/>
              <a:buChar char="-"/>
            </a:pPr>
            <a:endParaRPr lang="en-GB" dirty="0" smtClean="0"/>
          </a:p>
          <a:p>
            <a:pPr>
              <a:buFontTx/>
              <a:buChar char="-"/>
            </a:pPr>
            <a:r>
              <a:rPr lang="en-GB" dirty="0" smtClean="0"/>
              <a:t>- REQUIRED HER TO RETURN TO WORK IN ORDER FOR PARTNER TO TAKE LEAVE</a:t>
            </a:r>
          </a:p>
          <a:p>
            <a:pPr>
              <a:buFontTx/>
              <a:buChar char="-"/>
            </a:pPr>
            <a:endParaRPr lang="en-GB" dirty="0" smtClean="0"/>
          </a:p>
          <a:p>
            <a:pPr>
              <a:buFontTx/>
              <a:buChar char="-"/>
            </a:pPr>
            <a:r>
              <a:rPr lang="en-GB" dirty="0" smtClean="0"/>
              <a:t>- HAD TO BE AFTER FIRST 26 WEEKS</a:t>
            </a:r>
          </a:p>
          <a:p>
            <a:pPr>
              <a:buFontTx/>
              <a:buChar char="-"/>
            </a:pPr>
            <a:endParaRPr lang="en-GB" dirty="0" smtClean="0"/>
          </a:p>
          <a:p>
            <a:pPr>
              <a:buFontTx/>
              <a:buChar char="-"/>
            </a:pPr>
            <a:r>
              <a:rPr lang="en-GB" dirty="0" smtClean="0"/>
              <a:t>NOW CAN TAKE LEAVE ANY TIME AFTER BIRTH / ADOPTION SAVE FOR FIRST 2 COMPULSORY WEEKS</a:t>
            </a:r>
          </a:p>
          <a:p>
            <a:pPr>
              <a:buFontTx/>
              <a:buChar char="-"/>
            </a:pPr>
            <a:endParaRPr lang="en-GB" dirty="0" smtClean="0"/>
          </a:p>
          <a:p>
            <a:pPr>
              <a:buFontTx/>
              <a:buChar char="-"/>
            </a:pPr>
            <a:r>
              <a:rPr lang="en-GB" dirty="0" smtClean="0"/>
              <a:t>- partners CAN TAKE LEAVE and pay SIMULTANEOUSLY</a:t>
            </a:r>
          </a:p>
          <a:p>
            <a:pPr>
              <a:buFontTx/>
              <a:buChar char="-"/>
            </a:pPr>
            <a:endParaRPr lang="en-GB" dirty="0" smtClean="0"/>
          </a:p>
          <a:p>
            <a:pPr>
              <a:buFontTx/>
              <a:buChar char="-"/>
            </a:pPr>
            <a:r>
              <a:rPr lang="en-GB" dirty="0" smtClean="0"/>
              <a:t> CAN TAKE IT IN CHUNKS</a:t>
            </a:r>
          </a:p>
          <a:p>
            <a:pPr>
              <a:buFontTx/>
              <a:buChar char="-"/>
            </a:pPr>
            <a:endParaRPr lang="en-GB" dirty="0" smtClean="0"/>
          </a:p>
        </p:txBody>
      </p:sp>
      <p:sp>
        <p:nvSpPr>
          <p:cNvPr id="4" name="Slide Number Placeholder 3"/>
          <p:cNvSpPr>
            <a:spLocks noGrp="1"/>
          </p:cNvSpPr>
          <p:nvPr>
            <p:ph type="sldNum" sz="quarter" idx="10"/>
          </p:nvPr>
        </p:nvSpPr>
        <p:spPr/>
        <p:txBody>
          <a:bodyPr/>
          <a:lstStyle/>
          <a:p>
            <a:fld id="{467BED0F-D5E2-47D1-85E4-6453F74A96B4}" type="slidenum">
              <a:rPr lang="en-GB" smtClean="0"/>
              <a:pPr/>
              <a:t>5</a:t>
            </a:fld>
            <a:endParaRPr lang="en-GB" dirty="0"/>
          </a:p>
        </p:txBody>
      </p:sp>
    </p:spTree>
    <p:extLst>
      <p:ext uri="{BB962C8B-B14F-4D97-AF65-F5344CB8AC3E}">
        <p14:creationId xmlns:p14="http://schemas.microsoft.com/office/powerpoint/2010/main" val="954368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67BED0F-D5E2-47D1-85E4-6453F74A96B4}" type="slidenum">
              <a:rPr lang="en-GB" smtClean="0"/>
              <a:pPr/>
              <a:t>6</a:t>
            </a:fld>
            <a:endParaRPr lang="en-GB" dirty="0"/>
          </a:p>
        </p:txBody>
      </p:sp>
    </p:spTree>
    <p:extLst>
      <p:ext uri="{BB962C8B-B14F-4D97-AF65-F5344CB8AC3E}">
        <p14:creationId xmlns:p14="http://schemas.microsoft.com/office/powerpoint/2010/main" val="1361029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67BED0F-D5E2-47D1-85E4-6453F74A96B4}" type="slidenum">
              <a:rPr lang="en-GB" smtClean="0"/>
              <a:pPr/>
              <a:t>7</a:t>
            </a:fld>
            <a:endParaRPr lang="en-GB" dirty="0"/>
          </a:p>
        </p:txBody>
      </p:sp>
    </p:spTree>
    <p:extLst>
      <p:ext uri="{BB962C8B-B14F-4D97-AF65-F5344CB8AC3E}">
        <p14:creationId xmlns:p14="http://schemas.microsoft.com/office/powerpoint/2010/main" val="1666820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Where gets complicated.</a:t>
            </a:r>
          </a:p>
          <a:p>
            <a:r>
              <a:rPr lang="en-GB" dirty="0" smtClean="0"/>
              <a:t>Primarily because while phrase “shared parental leave” suggests both parents are planning to take leave, isn’t necessarily so.</a:t>
            </a:r>
          </a:p>
          <a:p>
            <a:r>
              <a:rPr lang="en-GB" dirty="0" err="1" smtClean="0"/>
              <a:t>Ie</a:t>
            </a:r>
            <a:r>
              <a:rPr lang="en-GB" dirty="0" smtClean="0"/>
              <a:t> mother may decide to come back to work month 4, work 2 months, then take 2 months SPL then back to work, and her partner not take any SPL at all.</a:t>
            </a:r>
          </a:p>
          <a:p>
            <a:endParaRPr lang="en-GB" dirty="0" smtClean="0"/>
          </a:p>
          <a:p>
            <a:r>
              <a:rPr lang="en-GB" dirty="0" smtClean="0"/>
              <a:t>All sorts of permutations of eligibility, situations – death, termination of employment</a:t>
            </a:r>
          </a:p>
          <a:p>
            <a:r>
              <a:rPr lang="en-GB" dirty="0" smtClean="0"/>
              <a:t>Resources available – splash website</a:t>
            </a:r>
          </a:p>
          <a:p>
            <a:endParaRPr lang="en-GB" dirty="0" smtClean="0"/>
          </a:p>
          <a:p>
            <a:r>
              <a:rPr lang="en-GB" dirty="0" smtClean="0"/>
              <a:t>The person taking leave must be an employee. self-employed person can’t take SPL, though may take SPL pay if eligible</a:t>
            </a:r>
          </a:p>
          <a:p>
            <a:endParaRPr lang="en-GB" dirty="0" smtClean="0"/>
          </a:p>
          <a:p>
            <a:r>
              <a:rPr lang="en-GB" dirty="0" smtClean="0"/>
              <a:t>26 weeks? Means employed when pregnancy began</a:t>
            </a:r>
          </a:p>
          <a:p>
            <a:endParaRPr lang="en-GB" dirty="0" smtClean="0"/>
          </a:p>
          <a:p>
            <a:r>
              <a:rPr lang="en-GB" dirty="0" smtClean="0"/>
              <a:t>Complied with formalities –</a:t>
            </a:r>
          </a:p>
          <a:p>
            <a:r>
              <a:rPr lang="en-GB" dirty="0" smtClean="0"/>
              <a:t>if birth mother must have been entitled to maternity leave </a:t>
            </a:r>
            <a:r>
              <a:rPr lang="en-GB" dirty="0" err="1" smtClean="0"/>
              <a:t>ie</a:t>
            </a:r>
            <a:r>
              <a:rPr lang="en-GB" dirty="0" smtClean="0"/>
              <a:t> she complied with requirement to give notice of pregnancy. </a:t>
            </a:r>
          </a:p>
          <a:p>
            <a:r>
              <a:rPr lang="en-GB" dirty="0" smtClean="0"/>
              <a:t>And if birth mother must have informed employer she is curtailing her SML and SMP</a:t>
            </a:r>
          </a:p>
          <a:p>
            <a:r>
              <a:rPr lang="en-GB" dirty="0" smtClean="0"/>
              <a:t>And formalities in respect of SPL </a:t>
            </a:r>
            <a:r>
              <a:rPr lang="en-GB" dirty="0" err="1" smtClean="0"/>
              <a:t>ie</a:t>
            </a:r>
            <a:r>
              <a:rPr lang="en-GB" dirty="0" smtClean="0"/>
              <a:t> notice, requests for evidence</a:t>
            </a:r>
          </a:p>
          <a:p>
            <a:endParaRPr lang="en-GB" dirty="0" smtClean="0"/>
          </a:p>
        </p:txBody>
      </p:sp>
      <p:sp>
        <p:nvSpPr>
          <p:cNvPr id="4" name="Slide Number Placeholder 3"/>
          <p:cNvSpPr>
            <a:spLocks noGrp="1"/>
          </p:cNvSpPr>
          <p:nvPr>
            <p:ph type="sldNum" sz="quarter" idx="10"/>
          </p:nvPr>
        </p:nvSpPr>
        <p:spPr/>
        <p:txBody>
          <a:bodyPr/>
          <a:lstStyle/>
          <a:p>
            <a:fld id="{467BED0F-D5E2-47D1-85E4-6453F74A96B4}" type="slidenum">
              <a:rPr lang="en-GB" smtClean="0"/>
              <a:pPr/>
              <a:t>8</a:t>
            </a:fld>
            <a:endParaRPr lang="en-GB" dirty="0"/>
          </a:p>
        </p:txBody>
      </p:sp>
    </p:spTree>
    <p:extLst>
      <p:ext uri="{BB962C8B-B14F-4D97-AF65-F5344CB8AC3E}">
        <p14:creationId xmlns:p14="http://schemas.microsoft.com/office/powerpoint/2010/main" val="3097230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9</a:t>
            </a:fld>
            <a:endParaRPr lang="en-GB" dirty="0"/>
          </a:p>
        </p:txBody>
      </p:sp>
    </p:spTree>
    <p:extLst>
      <p:ext uri="{BB962C8B-B14F-4D97-AF65-F5344CB8AC3E}">
        <p14:creationId xmlns:p14="http://schemas.microsoft.com/office/powerpoint/2010/main" val="2721041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10</a:t>
            </a:fld>
            <a:endParaRPr lang="en-GB" dirty="0"/>
          </a:p>
        </p:txBody>
      </p:sp>
    </p:spTree>
    <p:extLst>
      <p:ext uri="{BB962C8B-B14F-4D97-AF65-F5344CB8AC3E}">
        <p14:creationId xmlns:p14="http://schemas.microsoft.com/office/powerpoint/2010/main" val="49168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11</a:t>
            </a:fld>
            <a:endParaRPr lang="en-GB" dirty="0"/>
          </a:p>
        </p:txBody>
      </p:sp>
    </p:spTree>
    <p:extLst>
      <p:ext uri="{BB962C8B-B14F-4D97-AF65-F5344CB8AC3E}">
        <p14:creationId xmlns:p14="http://schemas.microsoft.com/office/powerpoint/2010/main" val="2806955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All that has been about leave, not pay</a:t>
            </a:r>
          </a:p>
          <a:p>
            <a:r>
              <a:rPr lang="en-GB" dirty="0" smtClean="0"/>
              <a:t>Slightly different rules about eligibility on pay</a:t>
            </a:r>
          </a:p>
          <a:p>
            <a:endParaRPr lang="en-GB" dirty="0" smtClean="0"/>
          </a:p>
          <a:p>
            <a:r>
              <a:rPr lang="en-GB" dirty="0" smtClean="0"/>
              <a:t>SMP test = have been employed for 26 weeks ending with 14</a:t>
            </a:r>
            <a:r>
              <a:rPr lang="en-GB" baseline="30000" dirty="0" smtClean="0"/>
              <a:t>th</a:t>
            </a:r>
            <a:r>
              <a:rPr lang="en-GB" dirty="0" smtClean="0"/>
              <a:t> week prior to birth and satisfy normal weekly earnings test (currently £112/week for </a:t>
            </a:r>
            <a:r>
              <a:rPr lang="en-GB" dirty="0" err="1" smtClean="0"/>
              <a:t>april</a:t>
            </a:r>
            <a:r>
              <a:rPr lang="en-GB" dirty="0" smtClean="0"/>
              <a:t> 15 to </a:t>
            </a:r>
            <a:r>
              <a:rPr lang="en-GB" dirty="0" err="1" smtClean="0"/>
              <a:t>april</a:t>
            </a:r>
            <a:r>
              <a:rPr lang="en-GB" dirty="0" smtClean="0"/>
              <a:t> 2016) (</a:t>
            </a:r>
            <a:r>
              <a:rPr lang="en-GB" dirty="0" err="1" smtClean="0"/>
              <a:t>Reg</a:t>
            </a:r>
            <a:r>
              <a:rPr lang="en-GB" dirty="0" smtClean="0"/>
              <a:t> 30 Pay </a:t>
            </a:r>
            <a:r>
              <a:rPr lang="en-GB" dirty="0" err="1" smtClean="0"/>
              <a:t>regs</a:t>
            </a:r>
            <a:r>
              <a:rPr lang="en-GB" dirty="0" smtClean="0"/>
              <a:t>)</a:t>
            </a:r>
          </a:p>
          <a:p>
            <a:endParaRPr lang="en-GB" dirty="0" smtClean="0"/>
          </a:p>
          <a:p>
            <a:r>
              <a:rPr lang="en-GB" dirty="0" smtClean="0"/>
              <a:t>(employed/self employed earner over 26 of preceding 66 weeks at minimum earning level) (</a:t>
            </a:r>
            <a:r>
              <a:rPr lang="en-GB" dirty="0" err="1" smtClean="0"/>
              <a:t>Reg</a:t>
            </a:r>
            <a:r>
              <a:rPr lang="en-GB" dirty="0" smtClean="0"/>
              <a:t> 29 </a:t>
            </a:r>
            <a:r>
              <a:rPr lang="en-GB" dirty="0" err="1" smtClean="0"/>
              <a:t>regs</a:t>
            </a:r>
            <a:r>
              <a:rPr lang="en-GB" dirty="0" smtClean="0"/>
              <a:t>) </a:t>
            </a:r>
          </a:p>
          <a:p>
            <a:endParaRPr lang="en-GB" dirty="0" smtClean="0"/>
          </a:p>
          <a:p>
            <a:r>
              <a:rPr lang="en-GB" dirty="0" smtClean="0"/>
              <a:t>This is the same as the qualifying conditions for Statutory Maternity Pay (SMP) and Statutory Paternity Pay (SPP). This means that a parent who qualifies for SMP or SPP, will also qualify for </a:t>
            </a:r>
            <a:r>
              <a:rPr lang="en-GB" dirty="0" err="1" smtClean="0"/>
              <a:t>ShPP</a:t>
            </a:r>
            <a:r>
              <a:rPr lang="en-GB" dirty="0" smtClean="0"/>
              <a:t> as long as s/he is still employed by the same employer up to the start of the week of </a:t>
            </a:r>
            <a:r>
              <a:rPr lang="en-GB" dirty="0" err="1" smtClean="0"/>
              <a:t>ShPP</a:t>
            </a: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467BED0F-D5E2-47D1-85E4-6453F74A96B4}" type="slidenum">
              <a:rPr lang="en-GB" smtClean="0"/>
              <a:pPr/>
              <a:t>12</a:t>
            </a:fld>
            <a:endParaRPr lang="en-GB" dirty="0"/>
          </a:p>
        </p:txBody>
      </p:sp>
    </p:spTree>
    <p:extLst>
      <p:ext uri="{BB962C8B-B14F-4D97-AF65-F5344CB8AC3E}">
        <p14:creationId xmlns:p14="http://schemas.microsoft.com/office/powerpoint/2010/main" val="4008019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13</a:t>
            </a:fld>
            <a:endParaRPr lang="en-GB" dirty="0"/>
          </a:p>
        </p:txBody>
      </p:sp>
    </p:spTree>
    <p:extLst>
      <p:ext uri="{BB962C8B-B14F-4D97-AF65-F5344CB8AC3E}">
        <p14:creationId xmlns:p14="http://schemas.microsoft.com/office/powerpoint/2010/main" val="3501543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14</a:t>
            </a:fld>
            <a:endParaRPr lang="en-GB" dirty="0"/>
          </a:p>
        </p:txBody>
      </p:sp>
    </p:spTree>
    <p:extLst>
      <p:ext uri="{BB962C8B-B14F-4D97-AF65-F5344CB8AC3E}">
        <p14:creationId xmlns:p14="http://schemas.microsoft.com/office/powerpoint/2010/main" val="3129682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p:spPr>
        <p:txBody>
          <a:bodyPr/>
          <a:lstStyle/>
          <a:p>
            <a:fld id="{232C04E7-7BD7-4221-B4C1-E45203E97232}" type="slidenum">
              <a:rPr lang="en-US" smtClean="0"/>
              <a:pPr/>
              <a:t>22</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769058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44072D-5214-4258-A1EC-CBA49B7232E8}" type="datetimeFigureOut">
              <a:rPr lang="en-GB" smtClean="0"/>
              <a:pPr/>
              <a:t>06/11/2015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4072D-5214-4258-A1EC-CBA49B7232E8}" type="datetimeFigureOut">
              <a:rPr lang="en-GB" smtClean="0"/>
              <a:pPr/>
              <a:t>06/11/2015</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2043AC-ACF7-40E1-9514-A6498853B3FD}"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yesslaw.org.uk/sharedleav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descr="OSC_frontppt_temp"/>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16833"/>
            <a:ext cx="7772400" cy="4536504"/>
          </a:xfrm>
        </p:spPr>
        <p:txBody>
          <a:bodyPr>
            <a:noAutofit/>
          </a:bodyPr>
          <a:lstStyle/>
          <a:p>
            <a:r>
              <a:rPr lang="en-GB" sz="3000" b="1" dirty="0" smtClean="0"/>
              <a:t>Some Common Questions on Shared Parental Leave</a:t>
            </a:r>
            <a:br>
              <a:rPr lang="en-GB" sz="3000" b="1" dirty="0" smtClean="0"/>
            </a:br>
            <a:r>
              <a:rPr lang="en-GB" sz="3000" b="1" dirty="0" smtClean="0"/>
              <a:t>Victoria Webb</a:t>
            </a:r>
            <a:br>
              <a:rPr lang="en-GB" sz="3000" b="1" dirty="0" smtClean="0"/>
            </a:br>
            <a:r>
              <a:rPr lang="en-GB" sz="3000" b="1" dirty="0" smtClean="0"/>
              <a:t>Old Square Chambers</a:t>
            </a:r>
            <a:r>
              <a:rPr lang="en-GB" sz="2400" b="1" dirty="0" smtClean="0"/>
              <a:t/>
            </a:r>
            <a:br>
              <a:rPr lang="en-GB" sz="2400" b="1" dirty="0" smtClean="0"/>
            </a:br>
            <a:r>
              <a:rPr lang="en-GB" sz="2400" b="1" dirty="0" smtClean="0"/>
              <a:t/>
            </a:r>
            <a:br>
              <a:rPr lang="en-GB" sz="2400" b="1" dirty="0" smtClean="0"/>
            </a:br>
            <a:r>
              <a:rPr lang="en-GB" sz="2400" b="1" dirty="0" smtClean="0"/>
              <a:t>IER Employment Law Update, 11 November 2015</a:t>
            </a:r>
            <a:br>
              <a:rPr lang="en-GB" sz="2400" b="1" dirty="0" smtClean="0"/>
            </a:br>
            <a:r>
              <a:rPr lang="en-GB" sz="2400" b="1" dirty="0" smtClean="0"/>
              <a:t>London</a:t>
            </a:r>
            <a:br>
              <a:rPr lang="en-GB" sz="2400" b="1" dirty="0" smtClean="0"/>
            </a:br>
            <a:endParaRPr lang="en-GB" sz="2400" dirty="0"/>
          </a:p>
        </p:txBody>
      </p:sp>
      <p:pic>
        <p:nvPicPr>
          <p:cNvPr id="1026" name="Picture 2"/>
          <p:cNvPicPr>
            <a:picLocks noChangeAspect="1" noChangeArrowheads="1"/>
          </p:cNvPicPr>
          <p:nvPr/>
        </p:nvPicPr>
        <p:blipFill>
          <a:blip r:embed="rId3" cstate="print"/>
          <a:srcRect/>
          <a:stretch>
            <a:fillRect/>
          </a:stretch>
        </p:blipFill>
        <p:spPr bwMode="auto">
          <a:xfrm>
            <a:off x="0" y="0"/>
            <a:ext cx="9144000" cy="16306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Shared Parental leave: resources</a:t>
            </a:r>
            <a:endParaRPr lang="en-GB" sz="3600" dirty="0"/>
          </a:p>
        </p:txBody>
      </p:sp>
      <p:sp>
        <p:nvSpPr>
          <p:cNvPr id="3" name="Content Placeholder 2"/>
          <p:cNvSpPr>
            <a:spLocks noGrp="1"/>
          </p:cNvSpPr>
          <p:nvPr>
            <p:ph idx="1"/>
          </p:nvPr>
        </p:nvSpPr>
        <p:spPr/>
        <p:txBody>
          <a:bodyPr>
            <a:normAutofit/>
          </a:bodyPr>
          <a:lstStyle/>
          <a:p>
            <a:pPr marL="0" lvl="0" indent="0" algn="just">
              <a:buNone/>
            </a:pPr>
            <a:endParaRPr lang="en-GB" sz="2600" dirty="0"/>
          </a:p>
          <a:p>
            <a:pPr algn="just"/>
            <a:r>
              <a:rPr lang="en-GB" sz="2600" dirty="0" smtClean="0"/>
              <a:t>ACAS guidance, templates</a:t>
            </a:r>
          </a:p>
          <a:p>
            <a:pPr algn="just"/>
            <a:endParaRPr lang="en-GB" sz="2600" dirty="0"/>
          </a:p>
          <a:p>
            <a:pPr algn="just"/>
            <a:r>
              <a:rPr lang="en-GB" sz="2600" dirty="0"/>
              <a:t>BIS technical </a:t>
            </a:r>
            <a:r>
              <a:rPr lang="en-GB" sz="2600" dirty="0" smtClean="0"/>
              <a:t>guidance</a:t>
            </a:r>
          </a:p>
          <a:p>
            <a:pPr marL="0" indent="0" algn="just">
              <a:buNone/>
            </a:pPr>
            <a:endParaRPr lang="en-GB" sz="2600" dirty="0"/>
          </a:p>
          <a:p>
            <a:pPr algn="just"/>
            <a:r>
              <a:rPr lang="en-GB" sz="2600" dirty="0">
                <a:hlinkClick r:id="rId3"/>
              </a:rPr>
              <a:t>http://www.yesslaw.org.uk/sharedleave/</a:t>
            </a:r>
            <a:endParaRPr lang="en-GB" sz="2600" dirty="0"/>
          </a:p>
        </p:txBody>
      </p:sp>
    </p:spTree>
    <p:extLst>
      <p:ext uri="{BB962C8B-B14F-4D97-AF65-F5344CB8AC3E}">
        <p14:creationId xmlns:p14="http://schemas.microsoft.com/office/powerpoint/2010/main" val="4540992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What hasn’t changed?</a:t>
            </a:r>
            <a:endParaRPr lang="en-GB" sz="3600" dirty="0"/>
          </a:p>
        </p:txBody>
      </p:sp>
      <p:sp>
        <p:nvSpPr>
          <p:cNvPr id="3" name="Content Placeholder 2"/>
          <p:cNvSpPr>
            <a:spLocks noGrp="1"/>
          </p:cNvSpPr>
          <p:nvPr>
            <p:ph idx="1"/>
          </p:nvPr>
        </p:nvSpPr>
        <p:spPr/>
        <p:txBody>
          <a:bodyPr>
            <a:normAutofit fontScale="92500" lnSpcReduction="10000"/>
          </a:bodyPr>
          <a:lstStyle/>
          <a:p>
            <a:pPr algn="just"/>
            <a:r>
              <a:rPr lang="en-GB" sz="2800" dirty="0" smtClean="0"/>
              <a:t>No reduction in maternity leave rights: birth mother can take OML plus AML up to 52 weeks</a:t>
            </a:r>
          </a:p>
          <a:p>
            <a:pPr algn="just"/>
            <a:endParaRPr lang="en-GB" sz="2800" dirty="0"/>
          </a:p>
          <a:p>
            <a:pPr algn="just"/>
            <a:r>
              <a:rPr lang="en-GB" sz="2800" dirty="0" smtClean="0"/>
              <a:t>No reduction in adoption leave rights (in fact, improved: day 1 right, pay harmonised with SMP)</a:t>
            </a:r>
          </a:p>
          <a:p>
            <a:pPr algn="just">
              <a:buNone/>
            </a:pPr>
            <a:endParaRPr lang="en-GB" sz="2800" dirty="0" smtClean="0"/>
          </a:p>
          <a:p>
            <a:pPr algn="just"/>
            <a:r>
              <a:rPr lang="en-GB" sz="2800" dirty="0" smtClean="0"/>
              <a:t>Ordinary Paternity Leave of one or two weeks</a:t>
            </a:r>
          </a:p>
          <a:p>
            <a:pPr algn="just">
              <a:buNone/>
            </a:pPr>
            <a:endParaRPr lang="en-GB" sz="2800" dirty="0" smtClean="0"/>
          </a:p>
          <a:p>
            <a:pPr algn="just"/>
            <a:r>
              <a:rPr lang="en-GB" sz="2800" dirty="0" smtClean="0"/>
              <a:t>Unpaid parental leave remains (though now available for all children up to 18)</a:t>
            </a:r>
          </a:p>
          <a:p>
            <a:pPr lvl="0" algn="just">
              <a:buNone/>
            </a:pPr>
            <a:endParaRPr lang="en-GB" sz="2000" dirty="0" smtClean="0"/>
          </a:p>
          <a:p>
            <a:endParaRPr lang="en-GB" sz="2000" dirty="0"/>
          </a:p>
        </p:txBody>
      </p:sp>
    </p:spTree>
    <p:extLst>
      <p:ext uri="{BB962C8B-B14F-4D97-AF65-F5344CB8AC3E}">
        <p14:creationId xmlns:p14="http://schemas.microsoft.com/office/powerpoint/2010/main" val="2482686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What is different about Shared Parental Leave?</a:t>
            </a:r>
            <a:endParaRPr lang="en-GB" sz="3600" dirty="0"/>
          </a:p>
        </p:txBody>
      </p:sp>
      <p:sp>
        <p:nvSpPr>
          <p:cNvPr id="3" name="Content Placeholder 2"/>
          <p:cNvSpPr>
            <a:spLocks noGrp="1"/>
          </p:cNvSpPr>
          <p:nvPr>
            <p:ph idx="1"/>
          </p:nvPr>
        </p:nvSpPr>
        <p:spPr/>
        <p:txBody>
          <a:bodyPr>
            <a:normAutofit/>
          </a:bodyPr>
          <a:lstStyle/>
          <a:p>
            <a:pPr lvl="0" algn="just"/>
            <a:r>
              <a:rPr lang="en-GB" sz="2600" dirty="0" smtClean="0"/>
              <a:t>“Opt in” to system IF eligible</a:t>
            </a:r>
          </a:p>
          <a:p>
            <a:pPr marL="0" lvl="0" indent="0" algn="just">
              <a:buNone/>
            </a:pPr>
            <a:endParaRPr lang="en-GB" sz="2600" dirty="0" smtClean="0"/>
          </a:p>
          <a:p>
            <a:pPr lvl="0" algn="just"/>
            <a:r>
              <a:rPr lang="en-GB" sz="2600" dirty="0" smtClean="0"/>
              <a:t>Flexible way of sharing statutory leave and pay </a:t>
            </a:r>
          </a:p>
          <a:p>
            <a:pPr lvl="0" algn="just"/>
            <a:endParaRPr lang="en-GB" sz="2600" dirty="0"/>
          </a:p>
          <a:p>
            <a:pPr lvl="0" algn="just"/>
            <a:r>
              <a:rPr lang="en-GB" sz="2600" dirty="0" smtClean="0"/>
              <a:t>Simultaneous,  ‘chunks’ of leave, (almost) any time in first year</a:t>
            </a:r>
          </a:p>
          <a:p>
            <a:pPr lvl="0" algn="just"/>
            <a:endParaRPr lang="en-GB" sz="2600" dirty="0"/>
          </a:p>
          <a:p>
            <a:pPr lvl="0" algn="just"/>
            <a:r>
              <a:rPr lang="en-GB" sz="2600" dirty="0" smtClean="0"/>
              <a:t>APL abolished, OPL remains but only can be taken if no SPL taken</a:t>
            </a:r>
          </a:p>
          <a:p>
            <a:pPr lvl="0" algn="just"/>
            <a:endParaRPr lang="en-GB" sz="2000" dirty="0"/>
          </a:p>
          <a:p>
            <a:endParaRPr lang="en-GB" sz="2000" dirty="0"/>
          </a:p>
        </p:txBody>
      </p:sp>
    </p:spTree>
    <p:extLst>
      <p:ext uri="{BB962C8B-B14F-4D97-AF65-F5344CB8AC3E}">
        <p14:creationId xmlns:p14="http://schemas.microsoft.com/office/powerpoint/2010/main" val="2482686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Shared Parental Leave: overview</a:t>
            </a:r>
            <a:endParaRPr lang="en-GB" sz="3600" dirty="0"/>
          </a:p>
        </p:txBody>
      </p:sp>
      <p:sp>
        <p:nvSpPr>
          <p:cNvPr id="3" name="Content Placeholder 2"/>
          <p:cNvSpPr>
            <a:spLocks noGrp="1"/>
          </p:cNvSpPr>
          <p:nvPr>
            <p:ph idx="1"/>
          </p:nvPr>
        </p:nvSpPr>
        <p:spPr/>
        <p:txBody>
          <a:bodyPr>
            <a:normAutofit/>
          </a:bodyPr>
          <a:lstStyle/>
          <a:p>
            <a:pPr lvl="0" algn="just"/>
            <a:r>
              <a:rPr lang="en-GB" sz="2600" dirty="0" smtClean="0"/>
              <a:t>“Leave” </a:t>
            </a:r>
            <a:r>
              <a:rPr lang="en-GB" sz="2600" dirty="0" err="1" smtClean="0"/>
              <a:t>Regs</a:t>
            </a:r>
            <a:r>
              <a:rPr lang="en-GB" sz="2600" dirty="0" smtClean="0"/>
              <a:t> (SI 2014/3050), “Pay” </a:t>
            </a:r>
            <a:r>
              <a:rPr lang="en-GB" sz="2600" dirty="0" err="1" smtClean="0"/>
              <a:t>Regs</a:t>
            </a:r>
            <a:r>
              <a:rPr lang="en-GB" sz="2600" dirty="0" smtClean="0"/>
              <a:t> (SI 2014/3051) and “Curtailment” </a:t>
            </a:r>
            <a:r>
              <a:rPr lang="en-GB" sz="2600" dirty="0" err="1" smtClean="0"/>
              <a:t>Regs</a:t>
            </a:r>
            <a:r>
              <a:rPr lang="en-GB" sz="2600" dirty="0" smtClean="0"/>
              <a:t> (SI 2014/3052)</a:t>
            </a:r>
          </a:p>
          <a:p>
            <a:pPr lvl="0" algn="just"/>
            <a:endParaRPr lang="en-GB" sz="2600" dirty="0"/>
          </a:p>
          <a:p>
            <a:pPr lvl="0" algn="just"/>
            <a:r>
              <a:rPr lang="en-GB" sz="2600" dirty="0" smtClean="0"/>
              <a:t>52 weeks: minus either amount of maternity leave taken, or weeks of maternity pay/maternity allowance used</a:t>
            </a:r>
          </a:p>
          <a:p>
            <a:pPr marL="0" lvl="0" indent="0" algn="just">
              <a:buNone/>
            </a:pPr>
            <a:endParaRPr lang="en-GB" sz="2600" dirty="0" smtClean="0"/>
          </a:p>
          <a:p>
            <a:pPr lvl="0" algn="just"/>
            <a:r>
              <a:rPr lang="en-GB" sz="2600" dirty="0" smtClean="0"/>
              <a:t>during first year following birth / adoption</a:t>
            </a:r>
          </a:p>
          <a:p>
            <a:pPr marL="0" lvl="0" indent="0" algn="just">
              <a:buNone/>
            </a:pPr>
            <a:endParaRPr lang="en-GB" sz="2600" dirty="0" smtClean="0"/>
          </a:p>
          <a:p>
            <a:pPr lvl="0" algn="just"/>
            <a:r>
              <a:rPr lang="en-GB" sz="2600" dirty="0" smtClean="0"/>
              <a:t>Keeping in touch days (“</a:t>
            </a:r>
            <a:r>
              <a:rPr lang="en-GB" sz="2600" dirty="0" err="1" smtClean="0"/>
              <a:t>SPLiT</a:t>
            </a:r>
            <a:r>
              <a:rPr lang="en-GB" sz="2600" dirty="0" smtClean="0"/>
              <a:t>”)</a:t>
            </a:r>
            <a:endParaRPr lang="en-GB" sz="2600" dirty="0"/>
          </a:p>
          <a:p>
            <a:pPr lvl="0" algn="just"/>
            <a:endParaRPr lang="en-GB" sz="2600" dirty="0" smtClean="0"/>
          </a:p>
          <a:p>
            <a:pPr lvl="0" algn="just">
              <a:buNone/>
            </a:pPr>
            <a:endParaRPr lang="en-GB" sz="2000" dirty="0" smtClean="0"/>
          </a:p>
          <a:p>
            <a:pPr lvl="0" algn="just"/>
            <a:endParaRPr lang="en-GB" sz="2000" dirty="0" smtClean="0"/>
          </a:p>
          <a:p>
            <a:pPr lvl="0" algn="just"/>
            <a:endParaRPr lang="en-GB" sz="2000" dirty="0" smtClean="0"/>
          </a:p>
          <a:p>
            <a:pPr lvl="0" algn="just"/>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2482686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Shared Parental leave: overview</a:t>
            </a:r>
            <a:endParaRPr lang="en-GB" sz="3600" dirty="0"/>
          </a:p>
        </p:txBody>
      </p:sp>
      <p:sp>
        <p:nvSpPr>
          <p:cNvPr id="3" name="Content Placeholder 2"/>
          <p:cNvSpPr>
            <a:spLocks noGrp="1"/>
          </p:cNvSpPr>
          <p:nvPr>
            <p:ph idx="1"/>
          </p:nvPr>
        </p:nvSpPr>
        <p:spPr/>
        <p:txBody>
          <a:bodyPr>
            <a:normAutofit/>
          </a:bodyPr>
          <a:lstStyle/>
          <a:p>
            <a:pPr lvl="0" algn="just"/>
            <a:r>
              <a:rPr lang="en-GB" sz="2600" dirty="0" smtClean="0"/>
              <a:t>Shared between two parents – defined</a:t>
            </a:r>
          </a:p>
          <a:p>
            <a:pPr lvl="0" algn="just"/>
            <a:endParaRPr lang="en-GB" sz="2600" dirty="0"/>
          </a:p>
          <a:p>
            <a:pPr lvl="0" algn="just"/>
            <a:r>
              <a:rPr lang="en-GB" sz="2600" dirty="0" smtClean="0"/>
              <a:t>Both individuals must satisfy criteria in order to opt in</a:t>
            </a:r>
          </a:p>
          <a:p>
            <a:pPr marL="0" lvl="0" indent="0" algn="just">
              <a:buNone/>
            </a:pPr>
            <a:endParaRPr lang="en-GB" sz="2600" dirty="0" smtClean="0"/>
          </a:p>
          <a:p>
            <a:pPr lvl="0" algn="just"/>
            <a:r>
              <a:rPr lang="en-GB" sz="2600" dirty="0" smtClean="0"/>
              <a:t>Eligibility tests for leave and pay different</a:t>
            </a:r>
            <a:endParaRPr lang="en-GB" sz="2600" dirty="0"/>
          </a:p>
          <a:p>
            <a:pPr marL="0" lvl="0" indent="0" algn="just">
              <a:buNone/>
            </a:pPr>
            <a:endParaRPr lang="en-GB" sz="2600" dirty="0" smtClean="0"/>
          </a:p>
          <a:p>
            <a:pPr algn="just"/>
            <a:r>
              <a:rPr lang="en-GB" sz="2600" dirty="0"/>
              <a:t>employment protections (right to return to same/other suitable role, redundancy, non-detriment) apply as with other </a:t>
            </a:r>
            <a:r>
              <a:rPr lang="en-GB" sz="2600" dirty="0" smtClean="0"/>
              <a:t>forms of statutory leave</a:t>
            </a:r>
            <a:endParaRPr lang="en-GB" sz="2600" dirty="0"/>
          </a:p>
          <a:p>
            <a:pPr marL="0" lvl="0" indent="0" algn="just">
              <a:buNone/>
            </a:pPr>
            <a:endParaRPr lang="en-GB" sz="2000" dirty="0"/>
          </a:p>
          <a:p>
            <a:pPr lvl="0" algn="just"/>
            <a:endParaRPr lang="en-GB" sz="2000" dirty="0" smtClean="0"/>
          </a:p>
          <a:p>
            <a:pPr lvl="0" algn="just"/>
            <a:endParaRPr lang="en-GB" sz="2000" dirty="0"/>
          </a:p>
          <a:p>
            <a:pPr lvl="0" algn="just"/>
            <a:endParaRPr lang="en-GB" sz="2000" dirty="0" smtClean="0"/>
          </a:p>
          <a:p>
            <a:pPr lvl="0" algn="just">
              <a:buNone/>
            </a:pPr>
            <a:endParaRPr lang="en-GB" sz="2000" dirty="0" smtClean="0"/>
          </a:p>
          <a:p>
            <a:pPr lvl="0" algn="just"/>
            <a:endParaRPr lang="en-GB" sz="2000" dirty="0" smtClean="0"/>
          </a:p>
          <a:p>
            <a:pPr lvl="0" algn="just"/>
            <a:endParaRPr lang="en-GB" sz="2000" dirty="0" smtClean="0"/>
          </a:p>
          <a:p>
            <a:pPr lvl="0" algn="just"/>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957309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1784"/>
            <a:ext cx="8229600" cy="1143000"/>
          </a:xfrm>
        </p:spPr>
        <p:txBody>
          <a:bodyPr>
            <a:normAutofit/>
          </a:bodyPr>
          <a:lstStyle/>
          <a:p>
            <a:r>
              <a:rPr lang="en-GB" sz="3600" dirty="0" smtClean="0"/>
              <a:t>Eligibility: for person taking leave</a:t>
            </a:r>
            <a:endParaRPr lang="en-GB" sz="3600" dirty="0"/>
          </a:p>
        </p:txBody>
      </p:sp>
      <p:sp>
        <p:nvSpPr>
          <p:cNvPr id="3" name="Content Placeholder 2"/>
          <p:cNvSpPr>
            <a:spLocks noGrp="1"/>
          </p:cNvSpPr>
          <p:nvPr>
            <p:ph idx="1"/>
          </p:nvPr>
        </p:nvSpPr>
        <p:spPr/>
        <p:txBody>
          <a:bodyPr>
            <a:normAutofit lnSpcReduction="10000"/>
          </a:bodyPr>
          <a:lstStyle/>
          <a:p>
            <a:pPr algn="just"/>
            <a:r>
              <a:rPr lang="en-GB" sz="2600" dirty="0" smtClean="0"/>
              <a:t>Must have at </a:t>
            </a:r>
            <a:r>
              <a:rPr lang="en-GB" sz="2600" dirty="0"/>
              <a:t>date of birth/placement for adoption main </a:t>
            </a:r>
            <a:r>
              <a:rPr lang="en-GB" sz="2600" dirty="0" smtClean="0"/>
              <a:t>responsibility for child (apart from other partner)</a:t>
            </a:r>
          </a:p>
          <a:p>
            <a:pPr marL="0" indent="0" algn="just">
              <a:buNone/>
            </a:pPr>
            <a:endParaRPr lang="en-GB" sz="2600" dirty="0" smtClean="0"/>
          </a:p>
          <a:p>
            <a:pPr lvl="0" algn="just"/>
            <a:r>
              <a:rPr lang="en-GB" sz="2600" dirty="0" smtClean="0"/>
              <a:t>26 weeks’ employment prior to 15</a:t>
            </a:r>
            <a:r>
              <a:rPr lang="en-GB" sz="2600" baseline="30000" dirty="0" smtClean="0"/>
              <a:t>th</a:t>
            </a:r>
            <a:r>
              <a:rPr lang="en-GB" sz="2600" dirty="0" smtClean="0"/>
              <a:t> week before birth/notification of adoption match – not day 1 right</a:t>
            </a:r>
          </a:p>
          <a:p>
            <a:pPr marL="0" lvl="0" indent="0" algn="just">
              <a:buNone/>
            </a:pPr>
            <a:endParaRPr lang="en-GB" sz="2600" dirty="0" smtClean="0"/>
          </a:p>
          <a:p>
            <a:pPr lvl="0" algn="just"/>
            <a:r>
              <a:rPr lang="en-GB" sz="2600" dirty="0" smtClean="0"/>
              <a:t>Complied with formalities (including two-stage notice – see leave </a:t>
            </a:r>
            <a:r>
              <a:rPr lang="en-GB" sz="2600" dirty="0" err="1" smtClean="0"/>
              <a:t>Regs</a:t>
            </a:r>
            <a:r>
              <a:rPr lang="en-GB" sz="2600" dirty="0" smtClean="0"/>
              <a:t>)</a:t>
            </a:r>
          </a:p>
          <a:p>
            <a:pPr marL="0" lvl="0" indent="0" algn="just">
              <a:buNone/>
            </a:pPr>
            <a:endParaRPr lang="en-GB" sz="2600" dirty="0" smtClean="0"/>
          </a:p>
          <a:p>
            <a:pPr lvl="0" algn="just"/>
            <a:r>
              <a:rPr lang="en-GB" sz="2600" dirty="0" smtClean="0"/>
              <a:t>Needs partner to meet a different eligibility test</a:t>
            </a:r>
          </a:p>
          <a:p>
            <a:pPr lvl="0" algn="just"/>
            <a:endParaRPr lang="en-GB" sz="2600" dirty="0"/>
          </a:p>
          <a:p>
            <a:endParaRPr lang="en-GB" sz="2000" dirty="0"/>
          </a:p>
        </p:txBody>
      </p:sp>
    </p:spTree>
    <p:extLst>
      <p:ext uri="{BB962C8B-B14F-4D97-AF65-F5344CB8AC3E}">
        <p14:creationId xmlns:p14="http://schemas.microsoft.com/office/powerpoint/2010/main" val="2482686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Eligibility: for partner of person taking leave</a:t>
            </a:r>
            <a:endParaRPr lang="en-GB" sz="3600" dirty="0"/>
          </a:p>
        </p:txBody>
      </p:sp>
      <p:sp>
        <p:nvSpPr>
          <p:cNvPr id="3" name="Content Placeholder 2"/>
          <p:cNvSpPr>
            <a:spLocks noGrp="1"/>
          </p:cNvSpPr>
          <p:nvPr>
            <p:ph idx="1"/>
          </p:nvPr>
        </p:nvSpPr>
        <p:spPr/>
        <p:txBody>
          <a:bodyPr>
            <a:normAutofit fontScale="92500" lnSpcReduction="10000"/>
          </a:bodyPr>
          <a:lstStyle/>
          <a:p>
            <a:pPr algn="just"/>
            <a:r>
              <a:rPr lang="en-GB" sz="2800" dirty="0" smtClean="0"/>
              <a:t>at date of birth/placement, main responsibility for child, (apart from other partner)</a:t>
            </a:r>
          </a:p>
          <a:p>
            <a:pPr marL="0" indent="0" algn="just">
              <a:buNone/>
            </a:pPr>
            <a:endParaRPr lang="en-GB" sz="2800" dirty="0" smtClean="0"/>
          </a:p>
          <a:p>
            <a:pPr lvl="0" algn="just"/>
            <a:r>
              <a:rPr lang="en-GB" sz="2800" dirty="0" smtClean="0"/>
              <a:t>worked </a:t>
            </a:r>
            <a:r>
              <a:rPr lang="en-GB" sz="2800" dirty="0"/>
              <a:t>on an employed or self-employed basis in 26 of the last 66 weeks </a:t>
            </a:r>
            <a:endParaRPr lang="en-GB" sz="2800" dirty="0" smtClean="0"/>
          </a:p>
          <a:p>
            <a:pPr marL="0" lvl="0" indent="0" algn="just">
              <a:buNone/>
            </a:pPr>
            <a:endParaRPr lang="en-GB" sz="2800" dirty="0" smtClean="0"/>
          </a:p>
          <a:p>
            <a:pPr lvl="0" algn="just"/>
            <a:r>
              <a:rPr lang="en-GB" sz="2800" dirty="0" smtClean="0"/>
              <a:t>meets earnings threshold test (</a:t>
            </a:r>
            <a:r>
              <a:rPr lang="en-GB" sz="2800" dirty="0"/>
              <a:t>must </a:t>
            </a:r>
            <a:r>
              <a:rPr lang="en-GB" sz="2800" dirty="0" smtClean="0"/>
              <a:t>have earned at </a:t>
            </a:r>
            <a:r>
              <a:rPr lang="en-GB" sz="2800" dirty="0"/>
              <a:t>least £30 per week on average for 13 of </a:t>
            </a:r>
            <a:r>
              <a:rPr lang="en-GB" sz="2800" dirty="0" smtClean="0"/>
              <a:t>those weeks)</a:t>
            </a:r>
          </a:p>
          <a:p>
            <a:pPr marL="0" lvl="0" indent="0" algn="just">
              <a:buNone/>
            </a:pPr>
            <a:endParaRPr lang="en-GB" sz="2800" dirty="0" smtClean="0"/>
          </a:p>
          <a:p>
            <a:pPr lvl="0" algn="just"/>
            <a:r>
              <a:rPr lang="en-GB" sz="2800" dirty="0" smtClean="0"/>
              <a:t>if this other person is mother/main adopter then must have curtailed rights to maternity or adoption leave/pay</a:t>
            </a:r>
          </a:p>
          <a:p>
            <a:pPr lvl="0" algn="just"/>
            <a:endParaRPr lang="en-GB" sz="2000" dirty="0" smtClean="0"/>
          </a:p>
          <a:p>
            <a:pPr lvl="0" algn="just"/>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2482686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Common Questions: eligibility for leave</a:t>
            </a:r>
            <a:endParaRPr lang="en-GB" sz="3600" dirty="0"/>
          </a:p>
        </p:txBody>
      </p:sp>
      <p:sp>
        <p:nvSpPr>
          <p:cNvPr id="3" name="Content Placeholder 2"/>
          <p:cNvSpPr>
            <a:spLocks noGrp="1"/>
          </p:cNvSpPr>
          <p:nvPr>
            <p:ph idx="1"/>
          </p:nvPr>
        </p:nvSpPr>
        <p:spPr/>
        <p:txBody>
          <a:bodyPr>
            <a:normAutofit/>
          </a:bodyPr>
          <a:lstStyle/>
          <a:p>
            <a:pPr lvl="0" algn="just"/>
            <a:r>
              <a:rPr lang="en-GB" sz="2600" i="1" dirty="0" smtClean="0"/>
              <a:t>I’m an employed Dad, and I want to be a hands-on carer for my new baby. My wife has been a stay-at-home Mum for two years. Can I take shared parental leave?</a:t>
            </a:r>
          </a:p>
          <a:p>
            <a:pPr marL="0" lvl="0" indent="0" algn="just">
              <a:buNone/>
            </a:pPr>
            <a:endParaRPr lang="en-GB" sz="2600" i="1" dirty="0" smtClean="0"/>
          </a:p>
          <a:p>
            <a:pPr lvl="0" algn="just"/>
            <a:r>
              <a:rPr lang="en-GB" sz="2600" i="1" dirty="0" smtClean="0"/>
              <a:t>I’m a single working mum. I would really value the flexibility of the new shared parental leave system. Can I opt in?</a:t>
            </a:r>
          </a:p>
          <a:p>
            <a:pPr marL="0" lvl="0" indent="0" algn="just">
              <a:buNone/>
            </a:pPr>
            <a:endParaRPr lang="en-GB" sz="2600" i="1" dirty="0" smtClean="0"/>
          </a:p>
          <a:p>
            <a:pPr lvl="0" algn="just"/>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3808873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Common Questions: eligibility for leave</a:t>
            </a:r>
            <a:endParaRPr lang="en-GB" sz="3600" dirty="0"/>
          </a:p>
        </p:txBody>
      </p:sp>
      <p:sp>
        <p:nvSpPr>
          <p:cNvPr id="3" name="Content Placeholder 2"/>
          <p:cNvSpPr>
            <a:spLocks noGrp="1"/>
          </p:cNvSpPr>
          <p:nvPr>
            <p:ph idx="1"/>
          </p:nvPr>
        </p:nvSpPr>
        <p:spPr/>
        <p:txBody>
          <a:bodyPr>
            <a:normAutofit/>
          </a:bodyPr>
          <a:lstStyle/>
          <a:p>
            <a:pPr lvl="0" algn="just"/>
            <a:r>
              <a:rPr lang="en-GB" sz="2600" i="1" dirty="0" smtClean="0"/>
              <a:t>I’m an employee thinking of adopting a child. My partner is a self-employed barrister doing legal aid funded work. Do we qualify?</a:t>
            </a:r>
          </a:p>
          <a:p>
            <a:pPr lvl="0" algn="just"/>
            <a:endParaRPr lang="en-GB" sz="2600" i="1" dirty="0"/>
          </a:p>
          <a:p>
            <a:pPr lvl="0" algn="just"/>
            <a:r>
              <a:rPr lang="en-GB" sz="2600" i="1" dirty="0" smtClean="0"/>
              <a:t>I’m an agency worker. Can I take shared parental leave?</a:t>
            </a:r>
          </a:p>
          <a:p>
            <a:pPr lvl="0" algn="just"/>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2352630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What about pay?</a:t>
            </a:r>
            <a:endParaRPr lang="en-GB" sz="3600" dirty="0"/>
          </a:p>
        </p:txBody>
      </p:sp>
      <p:sp>
        <p:nvSpPr>
          <p:cNvPr id="3" name="Content Placeholder 2"/>
          <p:cNvSpPr>
            <a:spLocks noGrp="1"/>
          </p:cNvSpPr>
          <p:nvPr>
            <p:ph idx="1"/>
          </p:nvPr>
        </p:nvSpPr>
        <p:spPr/>
        <p:txBody>
          <a:bodyPr>
            <a:normAutofit lnSpcReduction="10000"/>
          </a:bodyPr>
          <a:lstStyle/>
          <a:p>
            <a:pPr marL="0" indent="0" algn="just"/>
            <a:r>
              <a:rPr lang="en-GB" sz="2600" dirty="0"/>
              <a:t> No extra statutory pay available. Up to 39 weeks at £139.58/week </a:t>
            </a:r>
            <a:r>
              <a:rPr lang="en-GB" sz="2600" dirty="0" smtClean="0"/>
              <a:t>or </a:t>
            </a:r>
            <a:r>
              <a:rPr lang="en-GB" sz="2600" dirty="0"/>
              <a:t>90% </a:t>
            </a:r>
            <a:r>
              <a:rPr lang="en-GB" sz="2600" dirty="0" smtClean="0"/>
              <a:t>of average </a:t>
            </a:r>
            <a:r>
              <a:rPr lang="en-GB" sz="2600" dirty="0"/>
              <a:t>earnings if less</a:t>
            </a:r>
          </a:p>
          <a:p>
            <a:pPr marL="0" indent="0" algn="just"/>
            <a:endParaRPr lang="en-GB" sz="2600" dirty="0" smtClean="0"/>
          </a:p>
          <a:p>
            <a:pPr marL="0" indent="0" algn="just"/>
            <a:r>
              <a:rPr lang="en-GB" sz="2600" dirty="0" smtClean="0"/>
              <a:t> To qualify for pay both individuals must satisfy different criteria</a:t>
            </a:r>
          </a:p>
          <a:p>
            <a:pPr marL="0" indent="0" algn="just"/>
            <a:endParaRPr lang="en-GB" sz="2600" dirty="0" smtClean="0"/>
          </a:p>
          <a:p>
            <a:pPr algn="just">
              <a:buFont typeface="Wingdings" panose="05000000000000000000" pitchFamily="2" charset="2"/>
              <a:buChar char="Ø"/>
            </a:pPr>
            <a:r>
              <a:rPr lang="en-GB" sz="2600" dirty="0" smtClean="0"/>
              <a:t> for M to qualify she must meet same test as for SMP</a:t>
            </a:r>
          </a:p>
          <a:p>
            <a:pPr algn="just">
              <a:buFont typeface="Wingdings" panose="05000000000000000000" pitchFamily="2" charset="2"/>
              <a:buChar char="Ø"/>
            </a:pPr>
            <a:r>
              <a:rPr lang="en-GB" sz="2600" dirty="0" smtClean="0"/>
              <a:t> and her partner must meet employment and earnings test </a:t>
            </a:r>
          </a:p>
          <a:p>
            <a:pPr algn="just">
              <a:buFont typeface="Wingdings" panose="05000000000000000000" pitchFamily="2" charset="2"/>
              <a:buChar char="Ø"/>
            </a:pPr>
            <a:r>
              <a:rPr lang="en-GB" sz="2600" dirty="0" smtClean="0"/>
              <a:t>and for P to qualify, vice versa</a:t>
            </a:r>
          </a:p>
          <a:p>
            <a:pPr marL="0" indent="0" algn="just">
              <a:buNone/>
            </a:pPr>
            <a:endParaRPr lang="en-GB" sz="2600" dirty="0" smtClean="0"/>
          </a:p>
          <a:p>
            <a:pPr lvl="0" algn="just">
              <a:buNone/>
            </a:pPr>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2482686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Common </a:t>
            </a:r>
            <a:r>
              <a:rPr lang="en-GB" sz="3600" dirty="0" smtClean="0"/>
              <a:t>Questions: pay</a:t>
            </a:r>
            <a:endParaRPr lang="en-GB" sz="3600" dirty="0"/>
          </a:p>
        </p:txBody>
      </p:sp>
      <p:sp>
        <p:nvSpPr>
          <p:cNvPr id="3" name="Content Placeholder 2"/>
          <p:cNvSpPr>
            <a:spLocks noGrp="1"/>
          </p:cNvSpPr>
          <p:nvPr>
            <p:ph idx="1"/>
          </p:nvPr>
        </p:nvSpPr>
        <p:spPr/>
        <p:txBody>
          <a:bodyPr>
            <a:normAutofit/>
          </a:bodyPr>
          <a:lstStyle/>
          <a:p>
            <a:pPr lvl="0" algn="just"/>
            <a:r>
              <a:rPr lang="en-GB" sz="2600" i="1" dirty="0" smtClean="0"/>
              <a:t>I’m </a:t>
            </a:r>
            <a:r>
              <a:rPr lang="en-GB" sz="2600" i="1" dirty="0"/>
              <a:t>an agency worker. </a:t>
            </a:r>
            <a:r>
              <a:rPr lang="en-GB" sz="2600" i="1" dirty="0" smtClean="0"/>
              <a:t>Do I qualify for shared </a:t>
            </a:r>
            <a:r>
              <a:rPr lang="en-GB" sz="2600" i="1" dirty="0"/>
              <a:t>parental </a:t>
            </a:r>
            <a:r>
              <a:rPr lang="en-GB" sz="2600" i="1" dirty="0" smtClean="0"/>
              <a:t>leave pay?</a:t>
            </a:r>
          </a:p>
          <a:p>
            <a:pPr lvl="0" algn="just"/>
            <a:endParaRPr lang="en-GB" sz="2600" i="1" dirty="0"/>
          </a:p>
          <a:p>
            <a:pPr lvl="0" algn="just"/>
            <a:r>
              <a:rPr lang="en-GB" sz="2600" i="1" dirty="0"/>
              <a:t>I’m an employee but working one day a week – my employer has told me I will only qualify for Maternity Allowance. Do I qualify for shared parental leave pay</a:t>
            </a:r>
            <a:r>
              <a:rPr lang="en-GB" sz="2600" i="1" dirty="0" smtClean="0"/>
              <a:t>?</a:t>
            </a:r>
            <a:endParaRPr lang="en-GB" sz="2000" dirty="0"/>
          </a:p>
        </p:txBody>
      </p:sp>
    </p:spTree>
    <p:extLst>
      <p:ext uri="{BB962C8B-B14F-4D97-AF65-F5344CB8AC3E}">
        <p14:creationId xmlns:p14="http://schemas.microsoft.com/office/powerpoint/2010/main" val="21735944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Common </a:t>
            </a:r>
            <a:r>
              <a:rPr lang="en-GB" sz="3600" dirty="0" smtClean="0"/>
              <a:t>Questions: pay</a:t>
            </a:r>
            <a:endParaRPr lang="en-GB" sz="3600" dirty="0"/>
          </a:p>
        </p:txBody>
      </p:sp>
      <p:sp>
        <p:nvSpPr>
          <p:cNvPr id="3" name="Content Placeholder 2"/>
          <p:cNvSpPr>
            <a:spLocks noGrp="1"/>
          </p:cNvSpPr>
          <p:nvPr>
            <p:ph idx="1"/>
          </p:nvPr>
        </p:nvSpPr>
        <p:spPr/>
        <p:txBody>
          <a:bodyPr>
            <a:normAutofit/>
          </a:bodyPr>
          <a:lstStyle/>
          <a:p>
            <a:r>
              <a:rPr lang="en-GB" sz="2800" i="1" dirty="0" smtClean="0"/>
              <a:t>Lucy </a:t>
            </a:r>
            <a:r>
              <a:rPr lang="en-GB" sz="2800" i="1" dirty="0"/>
              <a:t>lost her job </a:t>
            </a:r>
            <a:r>
              <a:rPr lang="en-GB" sz="2800" i="1" dirty="0" smtClean="0"/>
              <a:t>while </a:t>
            </a:r>
            <a:r>
              <a:rPr lang="en-GB" sz="2800" i="1" dirty="0"/>
              <a:t>pregnant. She had been working for 4 years earning £13,000 as a care assistant. She will get Maternity Allowance (MA), but not SMP. She lost her job when she was 20 weeks’ pregnant. Her partner Barclay has 11 years service as a bus driver earning £350 a week. </a:t>
            </a:r>
            <a:endParaRPr lang="en-GB" sz="2800" i="1" dirty="0" smtClean="0"/>
          </a:p>
          <a:p>
            <a:endParaRPr lang="en-GB" sz="2800" i="1" dirty="0"/>
          </a:p>
          <a:p>
            <a:r>
              <a:rPr lang="en-GB" sz="2800" i="1" dirty="0"/>
              <a:t>Barclay has entitlement to SPL and </a:t>
            </a:r>
            <a:r>
              <a:rPr lang="en-GB" sz="2800" i="1" dirty="0" err="1"/>
              <a:t>ShPP</a:t>
            </a:r>
            <a:r>
              <a:rPr lang="en-GB" sz="2800" i="1" dirty="0"/>
              <a:t> if Lucy curtails her MA, but Lucy does not. </a:t>
            </a:r>
          </a:p>
          <a:p>
            <a:pPr lvl="0" algn="just"/>
            <a:endParaRPr lang="en-GB" sz="2600" i="1" dirty="0"/>
          </a:p>
          <a:p>
            <a:pPr lvl="0" algn="just"/>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2533795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Should employers enhance SPL pay?</a:t>
            </a:r>
            <a:endParaRPr lang="en-GB" sz="3600" dirty="0"/>
          </a:p>
        </p:txBody>
      </p:sp>
      <p:sp>
        <p:nvSpPr>
          <p:cNvPr id="3" name="Content Placeholder 2"/>
          <p:cNvSpPr>
            <a:spLocks noGrp="1"/>
          </p:cNvSpPr>
          <p:nvPr>
            <p:ph idx="1"/>
          </p:nvPr>
        </p:nvSpPr>
        <p:spPr/>
        <p:txBody>
          <a:bodyPr>
            <a:normAutofit/>
          </a:bodyPr>
          <a:lstStyle/>
          <a:p>
            <a:pPr marL="0" indent="0" algn="just"/>
            <a:r>
              <a:rPr lang="en-GB" sz="2600" dirty="0" smtClean="0"/>
              <a:t> Low take up of SPL – financial considerations paramount</a:t>
            </a:r>
          </a:p>
          <a:p>
            <a:pPr marL="0" indent="0" algn="just">
              <a:buNone/>
            </a:pPr>
            <a:endParaRPr lang="en-GB" sz="2600" dirty="0" smtClean="0"/>
          </a:p>
          <a:p>
            <a:pPr algn="just">
              <a:buFont typeface="Wingdings" panose="05000000000000000000" pitchFamily="2" charset="2"/>
              <a:buChar char="Ø"/>
            </a:pPr>
            <a:r>
              <a:rPr lang="en-GB" sz="2600" dirty="0" smtClean="0"/>
              <a:t> Legal risks? Discrimination complaints by men?</a:t>
            </a:r>
          </a:p>
          <a:p>
            <a:pPr algn="just">
              <a:buFont typeface="Wingdings" panose="05000000000000000000" pitchFamily="2" charset="2"/>
              <a:buChar char="Ø"/>
            </a:pPr>
            <a:endParaRPr lang="en-GB" sz="2600" dirty="0" smtClean="0"/>
          </a:p>
          <a:p>
            <a:pPr algn="just">
              <a:buFont typeface="Wingdings" panose="05000000000000000000" pitchFamily="2" charset="2"/>
              <a:buChar char="Ø"/>
            </a:pPr>
            <a:r>
              <a:rPr lang="en-GB" sz="2600" dirty="0" smtClean="0"/>
              <a:t> Employee relations, public perception</a:t>
            </a:r>
          </a:p>
          <a:p>
            <a:pPr algn="just">
              <a:buFont typeface="Wingdings" panose="05000000000000000000" pitchFamily="2" charset="2"/>
              <a:buChar char="Ø"/>
            </a:pPr>
            <a:endParaRPr lang="en-GB" sz="2600" dirty="0"/>
          </a:p>
          <a:p>
            <a:pPr algn="just">
              <a:buFont typeface="Wingdings" panose="05000000000000000000" pitchFamily="2" charset="2"/>
              <a:buChar char="Ø"/>
            </a:pPr>
            <a:r>
              <a:rPr lang="en-GB" sz="2600" dirty="0" smtClean="0"/>
              <a:t> Financial considerations – extension to grandparents?</a:t>
            </a:r>
          </a:p>
          <a:p>
            <a:pPr algn="just">
              <a:buFont typeface="Wingdings" panose="05000000000000000000" pitchFamily="2" charset="2"/>
              <a:buChar char="Ø"/>
            </a:pPr>
            <a:endParaRPr lang="en-GB" sz="2600" dirty="0"/>
          </a:p>
          <a:p>
            <a:pPr algn="just">
              <a:buFont typeface="Wingdings" panose="05000000000000000000" pitchFamily="2" charset="2"/>
              <a:buChar char="Ø"/>
            </a:pPr>
            <a:r>
              <a:rPr lang="en-GB" sz="2600" dirty="0" smtClean="0"/>
              <a:t> Concern: levelling down of maternity pay</a:t>
            </a:r>
          </a:p>
          <a:p>
            <a:pPr marL="0" indent="0" algn="just"/>
            <a:endParaRPr lang="en-GB" sz="2600" dirty="0"/>
          </a:p>
          <a:p>
            <a:pPr marL="0" indent="0" algn="just"/>
            <a:endParaRPr lang="en-GB" sz="2600" dirty="0" smtClean="0"/>
          </a:p>
          <a:p>
            <a:pPr marL="0" indent="0" algn="just">
              <a:buNone/>
            </a:pPr>
            <a:endParaRPr lang="en-GB" sz="2600" dirty="0" smtClean="0"/>
          </a:p>
          <a:p>
            <a:pPr marL="0" indent="0" algn="just">
              <a:buNone/>
            </a:pPr>
            <a:endParaRPr lang="en-GB" sz="2600" dirty="0" smtClean="0"/>
          </a:p>
          <a:p>
            <a:pPr lvl="0" algn="just">
              <a:buNone/>
            </a:pPr>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2482686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Who is enhancing </a:t>
            </a:r>
            <a:r>
              <a:rPr lang="en-GB" sz="3600" dirty="0"/>
              <a:t>SPL pay?</a:t>
            </a:r>
          </a:p>
        </p:txBody>
      </p:sp>
      <p:sp>
        <p:nvSpPr>
          <p:cNvPr id="3" name="Content Placeholder 2"/>
          <p:cNvSpPr>
            <a:spLocks noGrp="1"/>
          </p:cNvSpPr>
          <p:nvPr>
            <p:ph idx="1"/>
          </p:nvPr>
        </p:nvSpPr>
        <p:spPr/>
        <p:txBody>
          <a:bodyPr>
            <a:normAutofit/>
          </a:bodyPr>
          <a:lstStyle/>
          <a:p>
            <a:pPr algn="just"/>
            <a:r>
              <a:rPr lang="en-GB" sz="2600" dirty="0" smtClean="0"/>
              <a:t>Number of large private sector employers: PWC, Deloitte, Shell, </a:t>
            </a:r>
            <a:r>
              <a:rPr lang="en-GB" sz="2600" dirty="0" err="1" smtClean="0"/>
              <a:t>Linklaters</a:t>
            </a:r>
            <a:endParaRPr lang="en-GB" sz="2600" dirty="0" smtClean="0"/>
          </a:p>
          <a:p>
            <a:pPr marL="0" indent="0" algn="just">
              <a:buNone/>
            </a:pPr>
            <a:endParaRPr lang="en-GB" sz="2600" dirty="0" smtClean="0"/>
          </a:p>
          <a:p>
            <a:pPr algn="just"/>
            <a:r>
              <a:rPr lang="en-GB" sz="2600" dirty="0" smtClean="0"/>
              <a:t>Civil service committed to pay SPL at maternity leave rate</a:t>
            </a:r>
          </a:p>
          <a:p>
            <a:pPr algn="just"/>
            <a:endParaRPr lang="en-GB" sz="2600" dirty="0" smtClean="0"/>
          </a:p>
          <a:p>
            <a:pPr algn="just"/>
            <a:r>
              <a:rPr lang="en-GB" sz="2600" dirty="0" smtClean="0"/>
              <a:t>NHS Employers – “decision for individual trusts”</a:t>
            </a:r>
          </a:p>
          <a:p>
            <a:pPr algn="just"/>
            <a:endParaRPr lang="en-GB" sz="2600" dirty="0" smtClean="0"/>
          </a:p>
          <a:p>
            <a:pPr algn="just"/>
            <a:r>
              <a:rPr lang="en-GB" sz="2600" dirty="0" smtClean="0"/>
              <a:t>Query approach to enhancing adoption leave and pay</a:t>
            </a:r>
            <a:endParaRPr lang="en-GB" sz="2000" dirty="0" smtClean="0"/>
          </a:p>
          <a:p>
            <a:pPr algn="just"/>
            <a:endParaRPr lang="en-GB" sz="2000" dirty="0" smtClean="0"/>
          </a:p>
          <a:p>
            <a:pPr marL="0" indent="0" algn="just">
              <a:buNone/>
            </a:pPr>
            <a:endParaRPr lang="en-GB" sz="2000" dirty="0" smtClean="0"/>
          </a:p>
          <a:p>
            <a:pPr lvl="0" algn="just">
              <a:buNone/>
            </a:pPr>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2482686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Employer arguments: direct discrimination</a:t>
            </a:r>
            <a:endParaRPr lang="en-GB" sz="3600" dirty="0"/>
          </a:p>
        </p:txBody>
      </p:sp>
      <p:sp>
        <p:nvSpPr>
          <p:cNvPr id="3" name="Content Placeholder 2"/>
          <p:cNvSpPr>
            <a:spLocks noGrp="1"/>
          </p:cNvSpPr>
          <p:nvPr>
            <p:ph idx="1"/>
          </p:nvPr>
        </p:nvSpPr>
        <p:spPr/>
        <p:txBody>
          <a:bodyPr>
            <a:normAutofit lnSpcReduction="10000"/>
          </a:bodyPr>
          <a:lstStyle/>
          <a:p>
            <a:pPr algn="just"/>
            <a:endParaRPr lang="en-GB" sz="2600" dirty="0" smtClean="0"/>
          </a:p>
          <a:p>
            <a:pPr algn="just"/>
            <a:r>
              <a:rPr lang="en-GB" sz="2600" dirty="0" smtClean="0"/>
              <a:t>S13 Equality Act 2010 on direct discrimination</a:t>
            </a:r>
          </a:p>
          <a:p>
            <a:pPr algn="just"/>
            <a:endParaRPr lang="en-GB" sz="2600" dirty="0"/>
          </a:p>
          <a:p>
            <a:pPr algn="just"/>
            <a:r>
              <a:rPr lang="en-GB" sz="2600" dirty="0" smtClean="0"/>
              <a:t>S13(6) special treatment for women in connection with pregnancy or childbirth permitted</a:t>
            </a:r>
          </a:p>
          <a:p>
            <a:pPr algn="just"/>
            <a:endParaRPr lang="en-GB" sz="2600" dirty="0"/>
          </a:p>
          <a:p>
            <a:pPr algn="just"/>
            <a:r>
              <a:rPr lang="en-GB" sz="2600" dirty="0" smtClean="0"/>
              <a:t>S23 requires no material difference in circumstances</a:t>
            </a:r>
          </a:p>
          <a:p>
            <a:pPr algn="just"/>
            <a:endParaRPr lang="en-GB" sz="2600" dirty="0"/>
          </a:p>
          <a:p>
            <a:pPr algn="just"/>
            <a:r>
              <a:rPr lang="en-GB" sz="2600" dirty="0" smtClean="0"/>
              <a:t>Male employee on SPL treated same as a female partner also on SPL. </a:t>
            </a:r>
            <a:r>
              <a:rPr lang="en-GB" sz="2600" dirty="0" err="1" smtClean="0"/>
              <a:t>Regs</a:t>
            </a:r>
            <a:r>
              <a:rPr lang="en-GB" sz="2600" dirty="0" smtClean="0"/>
              <a:t> and pay are “gender neutral”</a:t>
            </a:r>
          </a:p>
          <a:p>
            <a:pPr algn="just"/>
            <a:endParaRPr lang="en-GB" sz="2000" dirty="0" smtClean="0"/>
          </a:p>
          <a:p>
            <a:pPr algn="just"/>
            <a:endParaRPr lang="en-GB" sz="2000" dirty="0" smtClean="0"/>
          </a:p>
          <a:p>
            <a:pPr marL="0" indent="0" algn="just">
              <a:buNone/>
            </a:pPr>
            <a:endParaRPr lang="en-GB" sz="2000" dirty="0" smtClean="0"/>
          </a:p>
          <a:p>
            <a:pPr lvl="0" algn="just">
              <a:buNone/>
            </a:pPr>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17416478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Male employee arguments</a:t>
            </a:r>
            <a:endParaRPr lang="en-GB" sz="3600" dirty="0"/>
          </a:p>
        </p:txBody>
      </p:sp>
      <p:sp>
        <p:nvSpPr>
          <p:cNvPr id="3" name="Content Placeholder 2"/>
          <p:cNvSpPr>
            <a:spLocks noGrp="1"/>
          </p:cNvSpPr>
          <p:nvPr>
            <p:ph idx="1"/>
          </p:nvPr>
        </p:nvSpPr>
        <p:spPr/>
        <p:txBody>
          <a:bodyPr>
            <a:normAutofit/>
          </a:bodyPr>
          <a:lstStyle/>
          <a:p>
            <a:pPr algn="just"/>
            <a:r>
              <a:rPr lang="en-GB" sz="2600" dirty="0" smtClean="0"/>
              <a:t>ECJ case of </a:t>
            </a:r>
            <a:r>
              <a:rPr lang="en-GB" sz="2600" i="1" dirty="0" smtClean="0"/>
              <a:t>Roca Alvarez </a:t>
            </a:r>
            <a:r>
              <a:rPr lang="en-GB" sz="2600" dirty="0" smtClean="0"/>
              <a:t>– breastfeeding leave – for first 9 months of leave, one hour per day</a:t>
            </a:r>
          </a:p>
          <a:p>
            <a:pPr marL="0" indent="0" algn="just">
              <a:buNone/>
            </a:pPr>
            <a:endParaRPr lang="en-GB" sz="2600" dirty="0" smtClean="0"/>
          </a:p>
          <a:p>
            <a:pPr algn="just"/>
            <a:r>
              <a:rPr lang="en-GB" sz="2600" dirty="0" smtClean="0"/>
              <a:t>Could be given to fathers if mother employed but not if mother self-employed</a:t>
            </a:r>
          </a:p>
          <a:p>
            <a:pPr marL="0" indent="0" algn="just">
              <a:buNone/>
            </a:pPr>
            <a:endParaRPr lang="en-GB" sz="2600" dirty="0" smtClean="0"/>
          </a:p>
          <a:p>
            <a:pPr algn="just"/>
            <a:r>
              <a:rPr lang="en-GB" sz="2600" dirty="0" smtClean="0"/>
              <a:t>So father’s right to leave parasitic on mother’s right</a:t>
            </a:r>
          </a:p>
          <a:p>
            <a:pPr marL="0" indent="0" algn="just">
              <a:buNone/>
            </a:pPr>
            <a:endParaRPr lang="en-GB" sz="2600" dirty="0" smtClean="0"/>
          </a:p>
          <a:p>
            <a:pPr algn="just"/>
            <a:r>
              <a:rPr lang="en-GB" sz="2600" dirty="0" smtClean="0"/>
              <a:t>Law perpetuated traditional gender distribution of tasks</a:t>
            </a:r>
          </a:p>
          <a:p>
            <a:pPr algn="just"/>
            <a:endParaRPr lang="en-GB" sz="2600" dirty="0" smtClean="0"/>
          </a:p>
          <a:p>
            <a:pPr algn="just"/>
            <a:endParaRPr lang="en-GB" sz="2000" dirty="0" smtClean="0"/>
          </a:p>
          <a:p>
            <a:pPr algn="just"/>
            <a:endParaRPr lang="en-GB" sz="2000" dirty="0" smtClean="0"/>
          </a:p>
          <a:p>
            <a:pPr marL="0" indent="0" algn="just">
              <a:buNone/>
            </a:pPr>
            <a:endParaRPr lang="en-GB" sz="2000" dirty="0" smtClean="0"/>
          </a:p>
          <a:p>
            <a:pPr lvl="0" algn="just">
              <a:buNone/>
            </a:pPr>
            <a:endParaRPr lang="en-GB" sz="2000" dirty="0" smtClean="0"/>
          </a:p>
          <a:p>
            <a:pPr lvl="0" algn="just"/>
            <a:endParaRPr lang="en-GB" sz="2000" dirty="0"/>
          </a:p>
          <a:p>
            <a:endParaRPr lang="en-GB" sz="2000" dirty="0"/>
          </a:p>
        </p:txBody>
      </p:sp>
    </p:spTree>
    <p:extLst>
      <p:ext uri="{BB962C8B-B14F-4D97-AF65-F5344CB8AC3E}">
        <p14:creationId xmlns:p14="http://schemas.microsoft.com/office/powerpoint/2010/main" val="21947963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Employee </a:t>
            </a:r>
            <a:r>
              <a:rPr lang="en-GB" sz="3600" dirty="0"/>
              <a:t>arguments</a:t>
            </a:r>
          </a:p>
        </p:txBody>
      </p:sp>
      <p:sp>
        <p:nvSpPr>
          <p:cNvPr id="3" name="Content Placeholder 2"/>
          <p:cNvSpPr>
            <a:spLocks noGrp="1"/>
          </p:cNvSpPr>
          <p:nvPr>
            <p:ph idx="1"/>
          </p:nvPr>
        </p:nvSpPr>
        <p:spPr/>
        <p:txBody>
          <a:bodyPr>
            <a:normAutofit/>
          </a:bodyPr>
          <a:lstStyle/>
          <a:p>
            <a:pPr algn="just"/>
            <a:endParaRPr lang="en-GB" sz="2000" dirty="0" smtClean="0"/>
          </a:p>
          <a:p>
            <a:pPr algn="just"/>
            <a:r>
              <a:rPr lang="en-GB" sz="2600" dirty="0" smtClean="0"/>
              <a:t>Must come a point where leave </a:t>
            </a:r>
            <a:r>
              <a:rPr lang="en-GB" sz="2600" dirty="0"/>
              <a:t>no longer </a:t>
            </a:r>
            <a:r>
              <a:rPr lang="en-GB" sz="2600" dirty="0" smtClean="0"/>
              <a:t>connected </a:t>
            </a:r>
            <a:r>
              <a:rPr lang="en-GB" sz="2600" dirty="0"/>
              <a:t>with maternity and </a:t>
            </a:r>
            <a:r>
              <a:rPr lang="en-GB" sz="2600" dirty="0" smtClean="0"/>
              <a:t>rather is </a:t>
            </a:r>
            <a:r>
              <a:rPr lang="en-GB" sz="2600" dirty="0"/>
              <a:t>about care of </a:t>
            </a:r>
            <a:r>
              <a:rPr lang="en-GB" sz="2600" dirty="0" smtClean="0"/>
              <a:t>child</a:t>
            </a:r>
          </a:p>
          <a:p>
            <a:pPr marL="0" indent="0" algn="just">
              <a:buNone/>
            </a:pPr>
            <a:endParaRPr lang="en-GB" sz="2600" dirty="0" smtClean="0"/>
          </a:p>
          <a:p>
            <a:pPr algn="just"/>
            <a:r>
              <a:rPr lang="en-GB" sz="2600" dirty="0" smtClean="0"/>
              <a:t>When is that – </a:t>
            </a:r>
            <a:r>
              <a:rPr lang="en-GB" sz="2600" dirty="0"/>
              <a:t>2/4 weeks? 20 weeks? 1 year? </a:t>
            </a:r>
            <a:endParaRPr lang="en-GB" sz="2600" dirty="0" smtClean="0"/>
          </a:p>
          <a:p>
            <a:pPr algn="just"/>
            <a:endParaRPr lang="en-GB" sz="2600" dirty="0"/>
          </a:p>
          <a:p>
            <a:pPr algn="just"/>
            <a:r>
              <a:rPr lang="en-GB" sz="2600" i="1" dirty="0" smtClean="0"/>
              <a:t>De </a:t>
            </a:r>
            <a:r>
              <a:rPr lang="en-GB" sz="2600" i="1" dirty="0" err="1" smtClean="0"/>
              <a:t>Bellin</a:t>
            </a:r>
            <a:r>
              <a:rPr lang="en-GB" sz="2600" i="1" dirty="0" smtClean="0"/>
              <a:t> </a:t>
            </a:r>
            <a:r>
              <a:rPr lang="en-GB" sz="2600" dirty="0" smtClean="0"/>
              <a:t>redundancy scoring test – EAT held special treatment subject to test of proportionality</a:t>
            </a:r>
          </a:p>
          <a:p>
            <a:pPr algn="just"/>
            <a:endParaRPr lang="en-GB" sz="2600" dirty="0"/>
          </a:p>
          <a:p>
            <a:pPr algn="just"/>
            <a:r>
              <a:rPr lang="en-GB" sz="2600" dirty="0" smtClean="0"/>
              <a:t>Is enhancing maternity pay but not SPL proportionate?</a:t>
            </a:r>
          </a:p>
          <a:p>
            <a:pPr algn="just"/>
            <a:endParaRPr lang="en-GB" sz="2600" dirty="0"/>
          </a:p>
          <a:p>
            <a:pPr algn="just"/>
            <a:endParaRPr lang="en-GB" sz="2600" dirty="0"/>
          </a:p>
          <a:p>
            <a:pPr marL="0" indent="0" algn="just">
              <a:buNone/>
            </a:pPr>
            <a:endParaRPr lang="en-GB" sz="2600" dirty="0" smtClean="0"/>
          </a:p>
          <a:p>
            <a:pPr lvl="0" algn="just">
              <a:buNone/>
            </a:pPr>
            <a:endParaRPr lang="en-GB" sz="2600" dirty="0" smtClean="0"/>
          </a:p>
          <a:p>
            <a:pPr lvl="0" algn="just"/>
            <a:endParaRPr lang="en-GB" sz="2600" dirty="0"/>
          </a:p>
          <a:p>
            <a:endParaRPr lang="en-GB" sz="2600" dirty="0"/>
          </a:p>
        </p:txBody>
      </p:sp>
    </p:spTree>
    <p:extLst>
      <p:ext uri="{BB962C8B-B14F-4D97-AF65-F5344CB8AC3E}">
        <p14:creationId xmlns:p14="http://schemas.microsoft.com/office/powerpoint/2010/main" val="5000568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Employer arguments: indirect discrimination</a:t>
            </a:r>
            <a:endParaRPr lang="en-GB" sz="3600" dirty="0"/>
          </a:p>
        </p:txBody>
      </p:sp>
      <p:sp>
        <p:nvSpPr>
          <p:cNvPr id="3" name="Content Placeholder 2"/>
          <p:cNvSpPr>
            <a:spLocks noGrp="1"/>
          </p:cNvSpPr>
          <p:nvPr>
            <p:ph idx="1"/>
          </p:nvPr>
        </p:nvSpPr>
        <p:spPr/>
        <p:txBody>
          <a:bodyPr>
            <a:normAutofit/>
          </a:bodyPr>
          <a:lstStyle/>
          <a:p>
            <a:pPr algn="just"/>
            <a:r>
              <a:rPr lang="en-GB" sz="2600" dirty="0" smtClean="0"/>
              <a:t>S19 Equality Act</a:t>
            </a:r>
          </a:p>
          <a:p>
            <a:pPr algn="just"/>
            <a:endParaRPr lang="en-GB" sz="2600" dirty="0"/>
          </a:p>
          <a:p>
            <a:pPr algn="just"/>
            <a:r>
              <a:rPr lang="en-GB" sz="2600" dirty="0" smtClean="0"/>
              <a:t>PCP? Paying enhanced pay for leave from work to look after a baby only to employees who have given birth?</a:t>
            </a:r>
          </a:p>
          <a:p>
            <a:pPr algn="just"/>
            <a:endParaRPr lang="en-GB" sz="2600" dirty="0"/>
          </a:p>
          <a:p>
            <a:pPr algn="just"/>
            <a:r>
              <a:rPr lang="en-GB" sz="2600" dirty="0" smtClean="0"/>
              <a:t>Query direct discrimination claim masquerading as indirect claim</a:t>
            </a:r>
          </a:p>
          <a:p>
            <a:pPr algn="just"/>
            <a:endParaRPr lang="en-GB" sz="2600" dirty="0"/>
          </a:p>
          <a:p>
            <a:pPr algn="just"/>
            <a:r>
              <a:rPr lang="en-GB" sz="2600" dirty="0" smtClean="0"/>
              <a:t>Key battle ground would be justification</a:t>
            </a:r>
          </a:p>
          <a:p>
            <a:pPr algn="just"/>
            <a:endParaRPr lang="en-GB" sz="2600" dirty="0"/>
          </a:p>
          <a:p>
            <a:pPr algn="just"/>
            <a:endParaRPr lang="en-GB" sz="2600" dirty="0" smtClean="0"/>
          </a:p>
          <a:p>
            <a:pPr marL="0" indent="0" algn="just">
              <a:buNone/>
            </a:pPr>
            <a:endParaRPr lang="en-GB" sz="2600" dirty="0" smtClean="0"/>
          </a:p>
          <a:p>
            <a:pPr algn="just"/>
            <a:endParaRPr lang="en-GB" sz="2600" dirty="0" smtClean="0"/>
          </a:p>
          <a:p>
            <a:pPr algn="just"/>
            <a:endParaRPr lang="en-GB" sz="2600" dirty="0"/>
          </a:p>
          <a:p>
            <a:pPr algn="just"/>
            <a:endParaRPr lang="en-GB" sz="2600" dirty="0"/>
          </a:p>
          <a:p>
            <a:pPr marL="0" indent="0" algn="just">
              <a:buNone/>
            </a:pPr>
            <a:endParaRPr lang="en-GB" sz="2600" dirty="0" smtClean="0"/>
          </a:p>
          <a:p>
            <a:pPr lvl="0" algn="just">
              <a:buNone/>
            </a:pPr>
            <a:endParaRPr lang="en-GB" sz="2600" dirty="0" smtClean="0"/>
          </a:p>
          <a:p>
            <a:pPr lvl="0" algn="just"/>
            <a:endParaRPr lang="en-GB" sz="2600" dirty="0"/>
          </a:p>
          <a:p>
            <a:endParaRPr lang="en-GB" sz="2600" dirty="0"/>
          </a:p>
        </p:txBody>
      </p:sp>
    </p:spTree>
    <p:extLst>
      <p:ext uri="{BB962C8B-B14F-4D97-AF65-F5344CB8AC3E}">
        <p14:creationId xmlns:p14="http://schemas.microsoft.com/office/powerpoint/2010/main" val="29781234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Proportionality points</a:t>
            </a:r>
            <a:endParaRPr lang="en-GB" sz="3600" dirty="0"/>
          </a:p>
        </p:txBody>
      </p:sp>
      <p:sp>
        <p:nvSpPr>
          <p:cNvPr id="3" name="Content Placeholder 2"/>
          <p:cNvSpPr>
            <a:spLocks noGrp="1"/>
          </p:cNvSpPr>
          <p:nvPr>
            <p:ph idx="1"/>
          </p:nvPr>
        </p:nvSpPr>
        <p:spPr/>
        <p:txBody>
          <a:bodyPr>
            <a:normAutofit lnSpcReduction="10000"/>
          </a:bodyPr>
          <a:lstStyle/>
          <a:p>
            <a:pPr algn="just"/>
            <a:r>
              <a:rPr lang="en-GB" sz="2600" dirty="0" smtClean="0"/>
              <a:t>Protecting woman’s biological condition and special relationship, including breastfeeding</a:t>
            </a:r>
          </a:p>
          <a:p>
            <a:pPr algn="just"/>
            <a:endParaRPr lang="en-GB" sz="2600" dirty="0"/>
          </a:p>
          <a:p>
            <a:pPr algn="just"/>
            <a:r>
              <a:rPr lang="en-GB" sz="2600" dirty="0"/>
              <a:t>Unpredictable nature of pregnancy and birth</a:t>
            </a:r>
          </a:p>
          <a:p>
            <a:pPr algn="just"/>
            <a:endParaRPr lang="en-GB" sz="2600" dirty="0" smtClean="0"/>
          </a:p>
          <a:p>
            <a:pPr algn="just"/>
            <a:r>
              <a:rPr lang="en-GB" sz="2600" dirty="0" smtClean="0"/>
              <a:t>Protection of pressure to return to work?</a:t>
            </a:r>
          </a:p>
          <a:p>
            <a:pPr algn="just"/>
            <a:endParaRPr lang="en-GB" sz="2600" dirty="0" smtClean="0"/>
          </a:p>
          <a:p>
            <a:pPr algn="just"/>
            <a:r>
              <a:rPr lang="en-GB" sz="2600" dirty="0" smtClean="0"/>
              <a:t>Encouraging more women to enter/remain </a:t>
            </a:r>
            <a:r>
              <a:rPr lang="en-GB" sz="2600" smtClean="0"/>
              <a:t>in workplace?</a:t>
            </a:r>
          </a:p>
          <a:p>
            <a:pPr algn="just"/>
            <a:endParaRPr lang="en-GB" sz="2600" dirty="0" smtClean="0"/>
          </a:p>
          <a:p>
            <a:pPr algn="just"/>
            <a:r>
              <a:rPr lang="en-GB" sz="2600" dirty="0" smtClean="0"/>
              <a:t>Duration, unusual pay structures (bonuses?)</a:t>
            </a:r>
          </a:p>
          <a:p>
            <a:pPr marL="0" indent="0" algn="just">
              <a:buNone/>
            </a:pPr>
            <a:endParaRPr lang="en-GB" sz="2600" dirty="0" smtClean="0"/>
          </a:p>
          <a:p>
            <a:pPr algn="just"/>
            <a:endParaRPr lang="en-GB" sz="2600" dirty="0" smtClean="0"/>
          </a:p>
          <a:p>
            <a:pPr algn="just"/>
            <a:endParaRPr lang="en-GB" sz="2600" dirty="0"/>
          </a:p>
          <a:p>
            <a:pPr algn="just"/>
            <a:endParaRPr lang="en-GB" sz="2600" dirty="0"/>
          </a:p>
          <a:p>
            <a:pPr marL="0" indent="0" algn="just">
              <a:buNone/>
            </a:pPr>
            <a:endParaRPr lang="en-GB" sz="2600" dirty="0" smtClean="0"/>
          </a:p>
          <a:p>
            <a:pPr lvl="0" algn="just">
              <a:buNone/>
            </a:pPr>
            <a:endParaRPr lang="en-GB" sz="2600" dirty="0" smtClean="0"/>
          </a:p>
          <a:p>
            <a:pPr lvl="0" algn="just"/>
            <a:endParaRPr lang="en-GB" sz="2600" dirty="0"/>
          </a:p>
          <a:p>
            <a:endParaRPr lang="en-GB" sz="2600" dirty="0"/>
          </a:p>
        </p:txBody>
      </p:sp>
    </p:spTree>
    <p:extLst>
      <p:ext uri="{BB962C8B-B14F-4D97-AF65-F5344CB8AC3E}">
        <p14:creationId xmlns:p14="http://schemas.microsoft.com/office/powerpoint/2010/main" val="18877292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OSC_backppt_temp"/>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1203" name="Text Box 6"/>
          <p:cNvSpPr txBox="1">
            <a:spLocks noChangeArrowheads="1"/>
          </p:cNvSpPr>
          <p:nvPr/>
        </p:nvSpPr>
        <p:spPr bwMode="auto">
          <a:xfrm>
            <a:off x="838200" y="2060848"/>
            <a:ext cx="6705600" cy="4231928"/>
          </a:xfrm>
          <a:prstGeom prst="rect">
            <a:avLst/>
          </a:prstGeom>
          <a:noFill/>
          <a:ln w="9525">
            <a:noFill/>
            <a:miter lim="800000"/>
            <a:headEnd/>
            <a:tailEnd/>
          </a:ln>
        </p:spPr>
        <p:txBody>
          <a:bodyPr wrap="square" lIns="0" tIns="0" rIns="0" bIns="0">
            <a:spAutoFit/>
          </a:bodyPr>
          <a:lstStyle/>
          <a:p>
            <a:pPr eaLnBrk="1" hangingPunct="1">
              <a:lnSpc>
                <a:spcPct val="90000"/>
              </a:lnSpc>
              <a:spcBef>
                <a:spcPct val="20000"/>
              </a:spcBef>
              <a:tabLst>
                <a:tab pos="195263" algn="l"/>
              </a:tabLst>
            </a:pPr>
            <a:r>
              <a:rPr lang="en-US" sz="2400" b="1" dirty="0" smtClean="0">
                <a:solidFill>
                  <a:schemeClr val="bg1"/>
                </a:solidFill>
              </a:rPr>
              <a:t>Contact:</a:t>
            </a:r>
          </a:p>
          <a:p>
            <a:pPr eaLnBrk="1" hangingPunct="1">
              <a:lnSpc>
                <a:spcPct val="90000"/>
              </a:lnSpc>
              <a:spcBef>
                <a:spcPct val="20000"/>
              </a:spcBef>
              <a:tabLst>
                <a:tab pos="195263" algn="l"/>
              </a:tabLst>
            </a:pPr>
            <a:endParaRPr lang="en-US" sz="1400" dirty="0" smtClean="0">
              <a:solidFill>
                <a:schemeClr val="bg1"/>
              </a:solidFill>
            </a:endParaRPr>
          </a:p>
          <a:p>
            <a:pPr eaLnBrk="1" hangingPunct="1">
              <a:lnSpc>
                <a:spcPct val="90000"/>
              </a:lnSpc>
              <a:spcBef>
                <a:spcPct val="20000"/>
              </a:spcBef>
              <a:tabLst>
                <a:tab pos="195263" algn="l"/>
              </a:tabLst>
            </a:pPr>
            <a:r>
              <a:rPr lang="en-US" sz="1400" b="1" dirty="0" smtClean="0">
                <a:solidFill>
                  <a:schemeClr val="bg1"/>
                </a:solidFill>
              </a:rPr>
              <a:t>London</a:t>
            </a:r>
            <a:endParaRPr lang="en-US" sz="1400" b="1" dirty="0">
              <a:solidFill>
                <a:schemeClr val="bg1"/>
              </a:solidFill>
            </a:endParaRPr>
          </a:p>
          <a:p>
            <a:pPr>
              <a:lnSpc>
                <a:spcPct val="90000"/>
              </a:lnSpc>
              <a:tabLst>
                <a:tab pos="195263" algn="l"/>
              </a:tabLst>
            </a:pPr>
            <a:r>
              <a:rPr lang="en-US" sz="1400" dirty="0">
                <a:solidFill>
                  <a:schemeClr val="bg1"/>
                </a:solidFill>
              </a:rPr>
              <a:t>10 - 11 Bedford Row</a:t>
            </a:r>
          </a:p>
          <a:p>
            <a:pPr>
              <a:lnSpc>
                <a:spcPct val="90000"/>
              </a:lnSpc>
              <a:tabLst>
                <a:tab pos="195263" algn="l"/>
              </a:tabLst>
            </a:pPr>
            <a:r>
              <a:rPr lang="en-US" sz="1400" dirty="0">
                <a:solidFill>
                  <a:schemeClr val="bg1"/>
                </a:solidFill>
              </a:rPr>
              <a:t>London  WC1R 4BU</a:t>
            </a:r>
          </a:p>
          <a:p>
            <a:pPr>
              <a:lnSpc>
                <a:spcPct val="90000"/>
              </a:lnSpc>
              <a:tabLst>
                <a:tab pos="195263" algn="l"/>
              </a:tabLst>
            </a:pPr>
            <a:r>
              <a:rPr lang="en-US" sz="1400" dirty="0">
                <a:solidFill>
                  <a:schemeClr val="bg1"/>
                </a:solidFill>
              </a:rPr>
              <a:t>DX 1046 London / Chancery Lane</a:t>
            </a:r>
          </a:p>
          <a:p>
            <a:pPr>
              <a:lnSpc>
                <a:spcPct val="30000"/>
              </a:lnSpc>
              <a:tabLst>
                <a:tab pos="195263" algn="l"/>
              </a:tabLst>
            </a:pPr>
            <a:endParaRPr lang="en-US" sz="1400" dirty="0">
              <a:solidFill>
                <a:schemeClr val="bg1"/>
              </a:solidFill>
            </a:endParaRPr>
          </a:p>
          <a:p>
            <a:pPr>
              <a:lnSpc>
                <a:spcPct val="90000"/>
              </a:lnSpc>
              <a:tabLst>
                <a:tab pos="195263" algn="l"/>
              </a:tabLst>
            </a:pPr>
            <a:r>
              <a:rPr lang="en-US" sz="1400" dirty="0">
                <a:solidFill>
                  <a:schemeClr val="bg1"/>
                </a:solidFill>
              </a:rPr>
              <a:t>T	+44 (0) 20 7269 0300    </a:t>
            </a:r>
          </a:p>
          <a:p>
            <a:pPr>
              <a:lnSpc>
                <a:spcPct val="90000"/>
              </a:lnSpc>
              <a:tabLst>
                <a:tab pos="195263" algn="l"/>
              </a:tabLst>
            </a:pPr>
            <a:r>
              <a:rPr lang="en-US" sz="1400" dirty="0">
                <a:solidFill>
                  <a:schemeClr val="bg1"/>
                </a:solidFill>
              </a:rPr>
              <a:t>F	+44 (0) 20 7405 1387</a:t>
            </a:r>
          </a:p>
          <a:p>
            <a:pPr>
              <a:lnSpc>
                <a:spcPct val="90000"/>
              </a:lnSpc>
              <a:tabLst>
                <a:tab pos="195263" algn="l"/>
              </a:tabLst>
            </a:pPr>
            <a:endParaRPr lang="en-US" sz="1400" dirty="0">
              <a:solidFill>
                <a:schemeClr val="bg1"/>
              </a:solidFill>
            </a:endParaRPr>
          </a:p>
          <a:p>
            <a:pPr>
              <a:lnSpc>
                <a:spcPct val="90000"/>
              </a:lnSpc>
              <a:tabLst>
                <a:tab pos="195263" algn="l"/>
              </a:tabLst>
            </a:pPr>
            <a:endParaRPr lang="en-US" sz="1400" dirty="0">
              <a:solidFill>
                <a:schemeClr val="bg1"/>
              </a:solidFill>
            </a:endParaRPr>
          </a:p>
          <a:p>
            <a:pPr>
              <a:lnSpc>
                <a:spcPct val="90000"/>
              </a:lnSpc>
              <a:tabLst>
                <a:tab pos="195263" algn="l"/>
              </a:tabLst>
            </a:pPr>
            <a:r>
              <a:rPr lang="en-US" sz="1400" b="1" dirty="0">
                <a:solidFill>
                  <a:schemeClr val="bg1"/>
                </a:solidFill>
              </a:rPr>
              <a:t>Bristol</a:t>
            </a:r>
          </a:p>
          <a:p>
            <a:pPr>
              <a:lnSpc>
                <a:spcPct val="90000"/>
              </a:lnSpc>
              <a:tabLst>
                <a:tab pos="195263" algn="l"/>
              </a:tabLst>
            </a:pPr>
            <a:r>
              <a:rPr lang="en-US" sz="1400" dirty="0">
                <a:solidFill>
                  <a:schemeClr val="bg1"/>
                </a:solidFill>
              </a:rPr>
              <a:t>3 Orchard Court, St Augustines Yard</a:t>
            </a:r>
          </a:p>
          <a:p>
            <a:pPr>
              <a:lnSpc>
                <a:spcPct val="90000"/>
              </a:lnSpc>
              <a:tabLst>
                <a:tab pos="195263" algn="l"/>
              </a:tabLst>
            </a:pPr>
            <a:r>
              <a:rPr lang="en-US" sz="1400" dirty="0">
                <a:solidFill>
                  <a:schemeClr val="bg1"/>
                </a:solidFill>
              </a:rPr>
              <a:t>Bristol  BS1 5DP</a:t>
            </a:r>
          </a:p>
          <a:p>
            <a:pPr>
              <a:lnSpc>
                <a:spcPct val="90000"/>
              </a:lnSpc>
              <a:tabLst>
                <a:tab pos="195263" algn="l"/>
              </a:tabLst>
            </a:pPr>
            <a:r>
              <a:rPr lang="en-US" sz="1400" dirty="0">
                <a:solidFill>
                  <a:schemeClr val="bg1"/>
                </a:solidFill>
              </a:rPr>
              <a:t>DX 78229 Bristol 1</a:t>
            </a:r>
          </a:p>
          <a:p>
            <a:pPr>
              <a:lnSpc>
                <a:spcPct val="30000"/>
              </a:lnSpc>
              <a:tabLst>
                <a:tab pos="195263" algn="l"/>
              </a:tabLst>
            </a:pPr>
            <a:endParaRPr lang="en-US" sz="1400" dirty="0">
              <a:solidFill>
                <a:schemeClr val="bg1"/>
              </a:solidFill>
            </a:endParaRPr>
          </a:p>
          <a:p>
            <a:pPr>
              <a:lnSpc>
                <a:spcPct val="90000"/>
              </a:lnSpc>
              <a:tabLst>
                <a:tab pos="195263" algn="l"/>
              </a:tabLst>
            </a:pPr>
            <a:r>
              <a:rPr lang="en-US" sz="1400" dirty="0">
                <a:solidFill>
                  <a:schemeClr val="bg1"/>
                </a:solidFill>
              </a:rPr>
              <a:t>T	+44 (0) 117 930 5100    </a:t>
            </a:r>
          </a:p>
          <a:p>
            <a:pPr>
              <a:lnSpc>
                <a:spcPct val="90000"/>
              </a:lnSpc>
              <a:tabLst>
                <a:tab pos="195263" algn="l"/>
              </a:tabLst>
            </a:pPr>
            <a:r>
              <a:rPr lang="en-US" sz="1400" dirty="0">
                <a:solidFill>
                  <a:schemeClr val="bg1"/>
                </a:solidFill>
              </a:rPr>
              <a:t>F	+44 (0) 117 927 3478</a:t>
            </a:r>
          </a:p>
          <a:p>
            <a:pPr>
              <a:lnSpc>
                <a:spcPct val="90000"/>
              </a:lnSpc>
              <a:tabLst>
                <a:tab pos="195263" algn="l"/>
              </a:tabLst>
            </a:pPr>
            <a:endParaRPr lang="en-US" sz="1400" dirty="0">
              <a:solidFill>
                <a:schemeClr val="bg1"/>
              </a:solidFill>
            </a:endParaRPr>
          </a:p>
          <a:p>
            <a:pPr>
              <a:lnSpc>
                <a:spcPct val="90000"/>
              </a:lnSpc>
              <a:tabLst>
                <a:tab pos="195263" algn="l"/>
              </a:tabLst>
            </a:pPr>
            <a:endParaRPr lang="en-US" sz="1400" dirty="0">
              <a:solidFill>
                <a:schemeClr val="bg1"/>
              </a:solidFill>
            </a:endParaRPr>
          </a:p>
          <a:p>
            <a:pPr>
              <a:lnSpc>
                <a:spcPct val="90000"/>
              </a:lnSpc>
              <a:tabLst>
                <a:tab pos="195263" algn="l"/>
              </a:tabLst>
            </a:pPr>
            <a:r>
              <a:rPr lang="en-US" sz="1400" dirty="0">
                <a:solidFill>
                  <a:schemeClr val="bg1"/>
                </a:solidFill>
              </a:rPr>
              <a:t>E	</a:t>
            </a:r>
            <a:r>
              <a:rPr lang="en-US" sz="1400" dirty="0" smtClean="0">
                <a:solidFill>
                  <a:schemeClr val="bg1"/>
                </a:solidFill>
              </a:rPr>
              <a:t>wheeler@oldsquare.co.uk , webb@oldsquare.co.uk   </a:t>
            </a:r>
            <a:endParaRPr lang="en-US" sz="1400" dirty="0">
              <a:solidFill>
                <a:schemeClr val="bg1"/>
              </a:solidFill>
            </a:endParaRPr>
          </a:p>
          <a:p>
            <a:pPr>
              <a:lnSpc>
                <a:spcPct val="90000"/>
              </a:lnSpc>
              <a:tabLst>
                <a:tab pos="195263" algn="l"/>
              </a:tabLst>
            </a:pPr>
            <a:r>
              <a:rPr lang="en-US" sz="1400" dirty="0">
                <a:solidFill>
                  <a:schemeClr val="bg1"/>
                </a:solidFill>
              </a:rPr>
              <a:t>W	</a:t>
            </a:r>
            <a:r>
              <a:rPr lang="en-US" sz="1400" dirty="0" smtClean="0">
                <a:solidFill>
                  <a:schemeClr val="bg1"/>
                </a:solidFill>
              </a:rPr>
              <a:t>www.oldsquare.co.uk </a:t>
            </a:r>
            <a:endParaRPr lang="en-US" sz="1400" dirty="0"/>
          </a:p>
        </p:txBody>
      </p:sp>
      <p:sp>
        <p:nvSpPr>
          <p:cNvPr id="51204" name="Text Box 7"/>
          <p:cNvSpPr txBox="1">
            <a:spLocks noChangeArrowheads="1"/>
          </p:cNvSpPr>
          <p:nvPr/>
        </p:nvSpPr>
        <p:spPr bwMode="auto">
          <a:xfrm>
            <a:off x="838200" y="1196975"/>
            <a:ext cx="7519988" cy="803297"/>
          </a:xfrm>
          <a:prstGeom prst="rect">
            <a:avLst/>
          </a:prstGeom>
          <a:noFill/>
          <a:ln w="9525">
            <a:noFill/>
            <a:miter lim="800000"/>
            <a:headEnd/>
            <a:tailEnd/>
          </a:ln>
        </p:spPr>
        <p:txBody>
          <a:bodyPr lIns="0" tIns="0" rIns="0" bIns="0">
            <a:spAutoFit/>
          </a:bodyPr>
          <a:lstStyle/>
          <a:p>
            <a:pPr algn="ctr">
              <a:lnSpc>
                <a:spcPct val="80000"/>
              </a:lnSpc>
              <a:spcBef>
                <a:spcPct val="50000"/>
              </a:spcBef>
            </a:pPr>
            <a:r>
              <a:rPr lang="en-US" sz="3600" b="1" dirty="0">
                <a:solidFill>
                  <a:schemeClr val="bg1"/>
                </a:solidFill>
              </a:rPr>
              <a:t>Thank you</a:t>
            </a:r>
          </a:p>
          <a:p>
            <a:pPr algn="ctr">
              <a:lnSpc>
                <a:spcPct val="80000"/>
              </a:lnSpc>
              <a:spcBef>
                <a:spcPct val="50000"/>
              </a:spcBef>
            </a:pPr>
            <a:endParaRPr lang="en-US" sz="1800" b="1" dirty="0">
              <a:solidFill>
                <a:schemeClr val="bg1"/>
              </a:solidFill>
              <a:latin typeface="H Avenir Heavy" pitchFamily="4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1074</TotalTime>
  <Words>2461</Words>
  <Application>Microsoft Office PowerPoint</Application>
  <PresentationFormat>On-screen Show (4:3)</PresentationFormat>
  <Paragraphs>335</Paragraphs>
  <Slides>22</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H Avenir Heavy</vt:lpstr>
      <vt:lpstr>Wingdings</vt:lpstr>
      <vt:lpstr>Office Theme</vt:lpstr>
      <vt:lpstr>PowerPoint Presentation</vt:lpstr>
      <vt:lpstr>Some Common Questions on Shared Parental Leave Victoria Webb Old Square Chambers  IER Employment Law Update, 11 November 2015 London </vt:lpstr>
      <vt:lpstr>Shared Parental leave: resources</vt:lpstr>
      <vt:lpstr>What hasn’t changed?</vt:lpstr>
      <vt:lpstr>What is different about Shared Parental Leave?</vt:lpstr>
      <vt:lpstr>Shared Parental Leave: overview</vt:lpstr>
      <vt:lpstr>Shared Parental leave: overview</vt:lpstr>
      <vt:lpstr>Eligibility: for person taking leave</vt:lpstr>
      <vt:lpstr>Eligibility: for partner of person taking leave</vt:lpstr>
      <vt:lpstr>Common Questions: eligibility for leave</vt:lpstr>
      <vt:lpstr>Common Questions: eligibility for leave</vt:lpstr>
      <vt:lpstr>What about pay?</vt:lpstr>
      <vt:lpstr>Common Questions: pay</vt:lpstr>
      <vt:lpstr>Common Questions: pay</vt:lpstr>
      <vt:lpstr>Should employers enhance SPL pay?</vt:lpstr>
      <vt:lpstr>Who is enhancing SPL pay?</vt:lpstr>
      <vt:lpstr>Employer arguments: direct discrimination</vt:lpstr>
      <vt:lpstr>Male employee arguments</vt:lpstr>
      <vt:lpstr>Employee arguments</vt:lpstr>
      <vt:lpstr>Employer arguments: indirect discrimination</vt:lpstr>
      <vt:lpstr>Proportionality points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natashak</dc:creator>
  <cp:lastModifiedBy>Carolyn Jones</cp:lastModifiedBy>
  <cp:revision>221</cp:revision>
  <cp:lastPrinted>2015-11-06T11:33:17Z</cp:lastPrinted>
  <dcterms:created xsi:type="dcterms:W3CDTF">2012-02-08T13:06:59Z</dcterms:created>
  <dcterms:modified xsi:type="dcterms:W3CDTF">2015-11-06T12:30:36Z</dcterms:modified>
</cp:coreProperties>
</file>