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4"/>
  </p:sldMasterIdLst>
  <p:notesMasterIdLst>
    <p:notesMasterId r:id="rId23"/>
  </p:notesMasterIdLst>
  <p:handoutMasterIdLst>
    <p:handoutMasterId r:id="rId24"/>
  </p:handoutMasterIdLst>
  <p:sldIdLst>
    <p:sldId id="284" r:id="rId5"/>
    <p:sldId id="257" r:id="rId6"/>
    <p:sldId id="258" r:id="rId7"/>
    <p:sldId id="288" r:id="rId8"/>
    <p:sldId id="285" r:id="rId9"/>
    <p:sldId id="261" r:id="rId10"/>
    <p:sldId id="262" r:id="rId11"/>
    <p:sldId id="263" r:id="rId12"/>
    <p:sldId id="286" r:id="rId13"/>
    <p:sldId id="289" r:id="rId14"/>
    <p:sldId id="287" r:id="rId15"/>
    <p:sldId id="281" r:id="rId16"/>
    <p:sldId id="291" r:id="rId17"/>
    <p:sldId id="290" r:id="rId18"/>
    <p:sldId id="267" r:id="rId19"/>
    <p:sldId id="293" r:id="rId20"/>
    <p:sldId id="274" r:id="rId21"/>
    <p:sldId id="294" r:id="rId22"/>
  </p:sldIdLst>
  <p:sldSz cx="9144000" cy="6858000" type="screen4x3"/>
  <p:notesSz cx="6794500" cy="9982200"/>
  <p:defaultTextStyle>
    <a:defPPr>
      <a:defRPr lang="en-GB"/>
    </a:defPPr>
    <a:lvl1pPr algn="l" defTabSz="449263" rtl="0" fontAlgn="base">
      <a:lnSpc>
        <a:spcPct val="98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MS Gothic" charset="-128"/>
        <a:cs typeface="+mn-cs"/>
      </a:defRPr>
    </a:lvl1pPr>
    <a:lvl2pPr marL="742950" indent="-285750" algn="l" defTabSz="449263" rtl="0" fontAlgn="base">
      <a:lnSpc>
        <a:spcPct val="98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MS Gothic" charset="-128"/>
        <a:cs typeface="+mn-cs"/>
      </a:defRPr>
    </a:lvl2pPr>
    <a:lvl3pPr marL="1143000" indent="-228600" algn="l" defTabSz="449263" rtl="0" fontAlgn="base">
      <a:lnSpc>
        <a:spcPct val="98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MS Gothic" charset="-128"/>
        <a:cs typeface="+mn-cs"/>
      </a:defRPr>
    </a:lvl3pPr>
    <a:lvl4pPr marL="1600200" indent="-228600" algn="l" defTabSz="449263" rtl="0" fontAlgn="base">
      <a:lnSpc>
        <a:spcPct val="98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MS Gothic" charset="-128"/>
        <a:cs typeface="+mn-cs"/>
      </a:defRPr>
    </a:lvl4pPr>
    <a:lvl5pPr marL="2057400" indent="-228600" algn="l" defTabSz="449263" rtl="0" fontAlgn="base">
      <a:lnSpc>
        <a:spcPct val="98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MS Gothic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MS Gothic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MS Gothic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MS Gothic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MS Gothic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45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0000"/>
    <a:srgbClr val="8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92" y="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45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500063"/>
          </a:xfrm>
          <a:prstGeom prst="rect">
            <a:avLst/>
          </a:prstGeom>
        </p:spPr>
        <p:txBody>
          <a:bodyPr vert="horz" lIns="91751" tIns="45875" rIns="91751" bIns="45875" rtlCol="0"/>
          <a:lstStyle>
            <a:lvl1pPr algn="l">
              <a:defRPr sz="1200" dirty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3225" cy="500063"/>
          </a:xfrm>
          <a:prstGeom prst="rect">
            <a:avLst/>
          </a:prstGeom>
        </p:spPr>
        <p:txBody>
          <a:bodyPr vert="horz" lIns="91751" tIns="45875" rIns="91751" bIns="45875" rtlCol="0"/>
          <a:lstStyle>
            <a:lvl1pPr algn="r">
              <a:defRPr sz="1200"/>
            </a:lvl1pPr>
          </a:lstStyle>
          <a:p>
            <a:pPr>
              <a:defRPr/>
            </a:pPr>
            <a:fld id="{C5EBCA59-86AB-4C35-82D6-8E728AC2C4B5}" type="datetimeFigureOut">
              <a:rPr lang="en-GB"/>
              <a:pPr>
                <a:defRPr/>
              </a:pPr>
              <a:t>05/11/2015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80550"/>
            <a:ext cx="2943225" cy="500063"/>
          </a:xfrm>
          <a:prstGeom prst="rect">
            <a:avLst/>
          </a:prstGeom>
        </p:spPr>
        <p:txBody>
          <a:bodyPr vert="horz" lIns="91751" tIns="45875" rIns="91751" bIns="45875" rtlCol="0" anchor="b"/>
          <a:lstStyle>
            <a:lvl1pPr algn="l">
              <a:defRPr sz="1200" dirty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80550"/>
            <a:ext cx="2943225" cy="500063"/>
          </a:xfrm>
          <a:prstGeom prst="rect">
            <a:avLst/>
          </a:prstGeom>
        </p:spPr>
        <p:txBody>
          <a:bodyPr vert="horz" lIns="91751" tIns="45875" rIns="91751" bIns="45875" rtlCol="0" anchor="b"/>
          <a:lstStyle>
            <a:lvl1pPr algn="r">
              <a:defRPr sz="1200"/>
            </a:lvl1pPr>
          </a:lstStyle>
          <a:p>
            <a:pPr>
              <a:defRPr/>
            </a:pPr>
            <a:fld id="{D9EF3979-3E47-40D3-AE4C-56B0EBF97D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83912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1"/>
          <p:cNvSpPr>
            <a:spLocks noChangeArrowheads="1"/>
          </p:cNvSpPr>
          <p:nvPr/>
        </p:nvSpPr>
        <p:spPr bwMode="auto">
          <a:xfrm>
            <a:off x="0" y="0"/>
            <a:ext cx="6794500" cy="99822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en-US" dirty="0"/>
          </a:p>
        </p:txBody>
      </p:sp>
      <p:sp>
        <p:nvSpPr>
          <p:cNvPr id="26627" name="AutoShape 2"/>
          <p:cNvSpPr>
            <a:spLocks noChangeArrowheads="1"/>
          </p:cNvSpPr>
          <p:nvPr/>
        </p:nvSpPr>
        <p:spPr bwMode="auto">
          <a:xfrm>
            <a:off x="0" y="0"/>
            <a:ext cx="6794500" cy="99822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en-US" dirty="0"/>
          </a:p>
        </p:txBody>
      </p:sp>
      <p:sp>
        <p:nvSpPr>
          <p:cNvPr id="26628" name="AutoShape 3"/>
          <p:cNvSpPr>
            <a:spLocks noChangeArrowheads="1"/>
          </p:cNvSpPr>
          <p:nvPr/>
        </p:nvSpPr>
        <p:spPr bwMode="auto">
          <a:xfrm>
            <a:off x="0" y="0"/>
            <a:ext cx="6794500" cy="99822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en-US" dirty="0"/>
          </a:p>
        </p:txBody>
      </p:sp>
      <p:sp>
        <p:nvSpPr>
          <p:cNvPr id="26629" name="AutoShape 4"/>
          <p:cNvSpPr>
            <a:spLocks noChangeArrowheads="1"/>
          </p:cNvSpPr>
          <p:nvPr/>
        </p:nvSpPr>
        <p:spPr bwMode="auto">
          <a:xfrm>
            <a:off x="0" y="0"/>
            <a:ext cx="6794500" cy="99822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en-US" dirty="0"/>
          </a:p>
        </p:txBody>
      </p:sp>
      <p:sp>
        <p:nvSpPr>
          <p:cNvPr id="26630" name="AutoShape 5"/>
          <p:cNvSpPr>
            <a:spLocks noChangeArrowheads="1"/>
          </p:cNvSpPr>
          <p:nvPr/>
        </p:nvSpPr>
        <p:spPr bwMode="auto">
          <a:xfrm>
            <a:off x="0" y="0"/>
            <a:ext cx="6794500" cy="99822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en-US" dirty="0"/>
          </a:p>
        </p:txBody>
      </p:sp>
      <p:sp>
        <p:nvSpPr>
          <p:cNvPr id="26631" name="AutoShape 6"/>
          <p:cNvSpPr>
            <a:spLocks noChangeArrowheads="1"/>
          </p:cNvSpPr>
          <p:nvPr/>
        </p:nvSpPr>
        <p:spPr bwMode="auto">
          <a:xfrm>
            <a:off x="0" y="0"/>
            <a:ext cx="6794500" cy="99822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en-US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35288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990" tIns="46795" rIns="89990" bIns="46795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buClrTx/>
              <a:buFontTx/>
              <a:buNone/>
              <a:tabLst>
                <a:tab pos="0" algn="l"/>
                <a:tab pos="447625" algn="l"/>
                <a:tab pos="896838" algn="l"/>
                <a:tab pos="1346049" algn="l"/>
                <a:tab pos="1795262" algn="l"/>
                <a:tab pos="2244473" algn="l"/>
                <a:tab pos="2693687" algn="l"/>
                <a:tab pos="3142899" algn="l"/>
                <a:tab pos="3592111" algn="l"/>
                <a:tab pos="4041323" algn="l"/>
                <a:tab pos="4490535" algn="l"/>
                <a:tab pos="4939747" algn="l"/>
                <a:tab pos="5388960" algn="l"/>
                <a:tab pos="5838172" algn="l"/>
                <a:tab pos="6287385" algn="l"/>
                <a:tab pos="6736596" algn="l"/>
                <a:tab pos="7185809" algn="l"/>
                <a:tab pos="7635020" algn="l"/>
                <a:tab pos="8084233" algn="l"/>
                <a:tab pos="8533445" algn="l"/>
                <a:tab pos="8982658" algn="l"/>
              </a:tabLst>
              <a:defRPr sz="1200" dirty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dt"/>
          </p:nvPr>
        </p:nvSpPr>
        <p:spPr bwMode="auto">
          <a:xfrm>
            <a:off x="3849688" y="0"/>
            <a:ext cx="2935287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990" tIns="46795" rIns="89990" bIns="46795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buClrTx/>
              <a:buFontTx/>
              <a:buNone/>
              <a:tabLst>
                <a:tab pos="0" algn="l"/>
                <a:tab pos="447625" algn="l"/>
                <a:tab pos="896838" algn="l"/>
                <a:tab pos="1346049" algn="l"/>
                <a:tab pos="1795262" algn="l"/>
                <a:tab pos="2244473" algn="l"/>
                <a:tab pos="2693687" algn="l"/>
                <a:tab pos="3142899" algn="l"/>
                <a:tab pos="3592111" algn="l"/>
                <a:tab pos="4041323" algn="l"/>
                <a:tab pos="4490535" algn="l"/>
                <a:tab pos="4939747" algn="l"/>
                <a:tab pos="5388960" algn="l"/>
                <a:tab pos="5838172" algn="l"/>
                <a:tab pos="6287385" algn="l"/>
                <a:tab pos="6736596" algn="l"/>
                <a:tab pos="7185809" algn="l"/>
                <a:tab pos="7635020" algn="l"/>
                <a:tab pos="8084233" algn="l"/>
                <a:tab pos="8533445" algn="l"/>
                <a:tab pos="8982658" algn="l"/>
              </a:tabLst>
              <a:defRPr sz="1200" dirty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26634" name="Rectangle 9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04875" y="749300"/>
            <a:ext cx="4975225" cy="37322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8" name="Rectangle 10"/>
          <p:cNvSpPr>
            <a:spLocks noGrp="1" noChangeArrowheads="1"/>
          </p:cNvSpPr>
          <p:nvPr>
            <p:ph type="body"/>
          </p:nvPr>
        </p:nvSpPr>
        <p:spPr bwMode="auto">
          <a:xfrm>
            <a:off x="906463" y="4741863"/>
            <a:ext cx="4972050" cy="448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990" tIns="46795" rIns="89990" bIns="4679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ftr"/>
          </p:nvPr>
        </p:nvSpPr>
        <p:spPr bwMode="auto">
          <a:xfrm>
            <a:off x="0" y="9483725"/>
            <a:ext cx="2935288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990" tIns="46795" rIns="89990" bIns="46795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buClrTx/>
              <a:buFontTx/>
              <a:buNone/>
              <a:tabLst>
                <a:tab pos="0" algn="l"/>
                <a:tab pos="447625" algn="l"/>
                <a:tab pos="896838" algn="l"/>
                <a:tab pos="1346049" algn="l"/>
                <a:tab pos="1795262" algn="l"/>
                <a:tab pos="2244473" algn="l"/>
                <a:tab pos="2693687" algn="l"/>
                <a:tab pos="3142899" algn="l"/>
                <a:tab pos="3592111" algn="l"/>
                <a:tab pos="4041323" algn="l"/>
                <a:tab pos="4490535" algn="l"/>
                <a:tab pos="4939747" algn="l"/>
                <a:tab pos="5388960" algn="l"/>
                <a:tab pos="5838172" algn="l"/>
                <a:tab pos="6287385" algn="l"/>
                <a:tab pos="6736596" algn="l"/>
                <a:tab pos="7185809" algn="l"/>
                <a:tab pos="7635020" algn="l"/>
                <a:tab pos="8084233" algn="l"/>
                <a:tab pos="8533445" algn="l"/>
                <a:tab pos="8982658" algn="l"/>
              </a:tabLst>
              <a:defRPr sz="1200" dirty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sldNum"/>
          </p:nvPr>
        </p:nvSpPr>
        <p:spPr bwMode="auto">
          <a:xfrm>
            <a:off x="3849688" y="9483725"/>
            <a:ext cx="2935287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990" tIns="46795" rIns="89990" bIns="46795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buClrTx/>
              <a:buFontTx/>
              <a:buNone/>
              <a:tabLst>
                <a:tab pos="0" algn="l"/>
                <a:tab pos="447625" algn="l"/>
                <a:tab pos="896838" algn="l"/>
                <a:tab pos="1346049" algn="l"/>
                <a:tab pos="1795262" algn="l"/>
                <a:tab pos="2244473" algn="l"/>
                <a:tab pos="2693687" algn="l"/>
                <a:tab pos="3142899" algn="l"/>
                <a:tab pos="3592111" algn="l"/>
                <a:tab pos="4041323" algn="l"/>
                <a:tab pos="4490535" algn="l"/>
                <a:tab pos="4939747" algn="l"/>
                <a:tab pos="5388960" algn="l"/>
                <a:tab pos="5838172" algn="l"/>
                <a:tab pos="6287385" algn="l"/>
                <a:tab pos="6736596" algn="l"/>
                <a:tab pos="7185809" algn="l"/>
                <a:tab pos="7635020" algn="l"/>
                <a:tab pos="8084233" algn="l"/>
                <a:tab pos="8533445" algn="l"/>
                <a:tab pos="8982658" algn="l"/>
              </a:tabLst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4836059-B493-4DD0-AD4E-38C42AE41BC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1015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CE54017-61AF-49BF-9414-CA411C4FECC8}" type="slidenum">
              <a:rPr lang="en-GB"/>
              <a:pPr/>
              <a:t>1</a:t>
            </a:fld>
            <a:endParaRPr lang="en-GB" dirty="0"/>
          </a:p>
        </p:txBody>
      </p:sp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1132418" y="759063"/>
            <a:ext cx="4529667" cy="374332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433" tIns="45716" rIns="91433" bIns="45716" anchor="ctr"/>
          <a:lstStyle/>
          <a:p>
            <a:endParaRPr lang="en-GB" dirty="0"/>
          </a:p>
        </p:txBody>
      </p:sp>
      <p:sp>
        <p:nvSpPr>
          <p:cNvPr id="25602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05935" y="4741547"/>
            <a:ext cx="4968479" cy="447639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952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fld id="{DD744462-76AB-4356-8B11-68E38880B835}" type="slidenum">
              <a:rPr lang="en-GB" smtClean="0"/>
              <a:pPr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7975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</a:tabLst>
              </a:pPr>
              <a:t>2</a:t>
            </a:fld>
            <a:endParaRPr lang="en-GB" dirty="0" smtClean="0"/>
          </a:p>
        </p:txBody>
      </p:sp>
      <p:sp>
        <p:nvSpPr>
          <p:cNvPr id="28675" name="Text Box 1"/>
          <p:cNvSpPr txBox="1">
            <a:spLocks noChangeArrowheads="1"/>
          </p:cNvSpPr>
          <p:nvPr/>
        </p:nvSpPr>
        <p:spPr bwMode="auto">
          <a:xfrm>
            <a:off x="1133475" y="758825"/>
            <a:ext cx="4530725" cy="3743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en-US" dirty="0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body"/>
          </p:nvPr>
        </p:nvSpPr>
        <p:spPr>
          <a:xfrm>
            <a:off x="906463" y="4741863"/>
            <a:ext cx="4973637" cy="4483100"/>
          </a:xfrm>
          <a:noFill/>
        </p:spPr>
        <p:txBody>
          <a:bodyPr wrap="none" anchor="ctr"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46576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fld id="{3613F323-68C8-41FE-8F8E-64D69E446551}" type="slidenum">
              <a:rPr lang="en-GB" smtClean="0"/>
              <a:pPr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7975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</a:tabLst>
              </a:pPr>
              <a:t>3</a:t>
            </a:fld>
            <a:endParaRPr lang="en-GB" dirty="0" smtClean="0"/>
          </a:p>
        </p:txBody>
      </p:sp>
      <p:sp>
        <p:nvSpPr>
          <p:cNvPr id="29699" name="Text Box 1"/>
          <p:cNvSpPr txBox="1">
            <a:spLocks noChangeArrowheads="1"/>
          </p:cNvSpPr>
          <p:nvPr/>
        </p:nvSpPr>
        <p:spPr bwMode="auto">
          <a:xfrm>
            <a:off x="1133475" y="758825"/>
            <a:ext cx="4530725" cy="3743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en-US" dirty="0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body"/>
          </p:nvPr>
        </p:nvSpPr>
        <p:spPr>
          <a:xfrm>
            <a:off x="906463" y="4741863"/>
            <a:ext cx="4973637" cy="4483100"/>
          </a:xfrm>
          <a:noFill/>
        </p:spPr>
        <p:txBody>
          <a:bodyPr wrap="none" anchor="ctr"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58214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fld id="{3613F323-68C8-41FE-8F8E-64D69E446551}" type="slidenum">
              <a:rPr lang="en-GB" smtClean="0"/>
              <a:pPr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7975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</a:tabLst>
              </a:pPr>
              <a:t>4</a:t>
            </a:fld>
            <a:endParaRPr lang="en-GB" dirty="0" smtClean="0"/>
          </a:p>
        </p:txBody>
      </p:sp>
      <p:sp>
        <p:nvSpPr>
          <p:cNvPr id="29699" name="Text Box 1"/>
          <p:cNvSpPr txBox="1">
            <a:spLocks noChangeArrowheads="1"/>
          </p:cNvSpPr>
          <p:nvPr/>
        </p:nvSpPr>
        <p:spPr bwMode="auto">
          <a:xfrm>
            <a:off x="1133475" y="758825"/>
            <a:ext cx="4530725" cy="3743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en-US" dirty="0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body"/>
          </p:nvPr>
        </p:nvSpPr>
        <p:spPr>
          <a:xfrm>
            <a:off x="906463" y="4741863"/>
            <a:ext cx="4973637" cy="4483100"/>
          </a:xfrm>
          <a:noFill/>
        </p:spPr>
        <p:txBody>
          <a:bodyPr wrap="none" anchor="ctr"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52690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fld id="{3613F323-68C8-41FE-8F8E-64D69E446551}" type="slidenum">
              <a:rPr lang="en-GB" smtClean="0"/>
              <a:pPr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7975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</a:tabLst>
              </a:pPr>
              <a:t>5</a:t>
            </a:fld>
            <a:endParaRPr lang="en-GB" dirty="0" smtClean="0"/>
          </a:p>
        </p:txBody>
      </p:sp>
      <p:sp>
        <p:nvSpPr>
          <p:cNvPr id="29699" name="Text Box 1"/>
          <p:cNvSpPr txBox="1">
            <a:spLocks noChangeArrowheads="1"/>
          </p:cNvSpPr>
          <p:nvPr/>
        </p:nvSpPr>
        <p:spPr bwMode="auto">
          <a:xfrm>
            <a:off x="1133475" y="758825"/>
            <a:ext cx="4530725" cy="3743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en-US" dirty="0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body"/>
          </p:nvPr>
        </p:nvSpPr>
        <p:spPr>
          <a:xfrm>
            <a:off x="906463" y="4741863"/>
            <a:ext cx="4973637" cy="4483100"/>
          </a:xfrm>
          <a:noFill/>
        </p:spPr>
        <p:txBody>
          <a:bodyPr wrap="none" anchor="ctr"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24589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fld id="{4AE7F622-A39C-4747-98EB-3221C3AEE633}" type="slidenum">
              <a:rPr lang="en-GB" smtClean="0"/>
              <a:pPr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7975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</a:tabLst>
              </a:pPr>
              <a:t>6</a:t>
            </a:fld>
            <a:endParaRPr lang="en-GB" dirty="0" smtClean="0"/>
          </a:p>
        </p:txBody>
      </p:sp>
      <p:sp>
        <p:nvSpPr>
          <p:cNvPr id="32771" name="Text Box 1"/>
          <p:cNvSpPr txBox="1">
            <a:spLocks noChangeArrowheads="1"/>
          </p:cNvSpPr>
          <p:nvPr/>
        </p:nvSpPr>
        <p:spPr bwMode="auto">
          <a:xfrm>
            <a:off x="1133475" y="758825"/>
            <a:ext cx="4530725" cy="3743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en-US" dirty="0"/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body"/>
          </p:nvPr>
        </p:nvSpPr>
        <p:spPr>
          <a:xfrm>
            <a:off x="906463" y="4741863"/>
            <a:ext cx="4973637" cy="4483100"/>
          </a:xfrm>
          <a:noFill/>
        </p:spPr>
        <p:txBody>
          <a:bodyPr wrap="none" anchor="ctr"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113911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fld id="{C7B7D249-D3C0-4C81-8D51-00DABC0B3169}" type="slidenum">
              <a:rPr lang="en-GB" smtClean="0"/>
              <a:pPr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7975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</a:tabLst>
              </a:pPr>
              <a:t>7</a:t>
            </a:fld>
            <a:endParaRPr lang="en-GB" dirty="0" smtClean="0"/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1133475" y="758825"/>
            <a:ext cx="4530725" cy="3743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en-US" dirty="0"/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body"/>
          </p:nvPr>
        </p:nvSpPr>
        <p:spPr>
          <a:xfrm>
            <a:off x="906463" y="4741863"/>
            <a:ext cx="4973637" cy="4483100"/>
          </a:xfrm>
          <a:noFill/>
        </p:spPr>
        <p:txBody>
          <a:bodyPr wrap="none" anchor="ctr"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73683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fld id="{83A80D0C-A1D7-4E48-BD67-C0243F74F4DE}" type="slidenum">
              <a:rPr lang="en-GB" smtClean="0"/>
              <a:pPr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7975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</a:tabLst>
              </a:pPr>
              <a:t>8</a:t>
            </a:fld>
            <a:endParaRPr lang="en-GB" dirty="0" smtClean="0"/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1133475" y="758825"/>
            <a:ext cx="4530725" cy="3743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en-US" dirty="0"/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body"/>
          </p:nvPr>
        </p:nvSpPr>
        <p:spPr>
          <a:xfrm>
            <a:off x="906463" y="4741863"/>
            <a:ext cx="4973637" cy="4483100"/>
          </a:xfrm>
          <a:noFill/>
        </p:spPr>
        <p:txBody>
          <a:bodyPr wrap="none" anchor="ctr"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507927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fld id="{83A80D0C-A1D7-4E48-BD67-C0243F74F4DE}" type="slidenum">
              <a:rPr lang="en-GB" smtClean="0"/>
              <a:pPr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7975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</a:tabLst>
              </a:pPr>
              <a:t>9</a:t>
            </a:fld>
            <a:endParaRPr lang="en-GB" dirty="0" smtClean="0"/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1133475" y="758825"/>
            <a:ext cx="4530725" cy="3743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en-US" dirty="0"/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body"/>
          </p:nvPr>
        </p:nvSpPr>
        <p:spPr>
          <a:xfrm>
            <a:off x="906463" y="4741863"/>
            <a:ext cx="4973637" cy="4483100"/>
          </a:xfrm>
          <a:noFill/>
        </p:spPr>
        <p:txBody>
          <a:bodyPr wrap="none" anchor="ctr"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800023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fld id="{83A80D0C-A1D7-4E48-BD67-C0243F74F4DE}" type="slidenum">
              <a:rPr lang="en-GB" smtClean="0"/>
              <a:pPr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7975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</a:tabLst>
              </a:pPr>
              <a:t>10</a:t>
            </a:fld>
            <a:endParaRPr lang="en-GB" dirty="0" smtClean="0"/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1133475" y="758825"/>
            <a:ext cx="4530725" cy="3743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en-US" dirty="0"/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body"/>
          </p:nvPr>
        </p:nvSpPr>
        <p:spPr>
          <a:xfrm>
            <a:off x="906463" y="4741863"/>
            <a:ext cx="4973637" cy="4483100"/>
          </a:xfrm>
          <a:noFill/>
        </p:spPr>
        <p:txBody>
          <a:bodyPr wrap="none" anchor="ctr"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046025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fld id="{83A80D0C-A1D7-4E48-BD67-C0243F74F4DE}" type="slidenum">
              <a:rPr lang="en-GB" smtClean="0"/>
              <a:pPr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7975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</a:tabLst>
              </a:pPr>
              <a:t>11</a:t>
            </a:fld>
            <a:endParaRPr lang="en-GB" dirty="0" smtClean="0"/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1133475" y="758825"/>
            <a:ext cx="4530725" cy="3743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en-US" dirty="0"/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body"/>
          </p:nvPr>
        </p:nvSpPr>
        <p:spPr>
          <a:xfrm>
            <a:off x="906463" y="4741863"/>
            <a:ext cx="4973637" cy="4483100"/>
          </a:xfrm>
          <a:noFill/>
        </p:spPr>
        <p:txBody>
          <a:bodyPr wrap="none" anchor="ctr"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199225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fld id="{21F882E4-305A-4616-AA78-A7F38832267C}" type="slidenum">
              <a:rPr lang="en-GB" smtClean="0"/>
              <a:pPr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7975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</a:tabLst>
              </a:pPr>
              <a:t>12</a:t>
            </a:fld>
            <a:endParaRPr lang="en-GB" dirty="0" smtClean="0"/>
          </a:p>
        </p:txBody>
      </p:sp>
      <p:sp>
        <p:nvSpPr>
          <p:cNvPr id="35843" name="Text Box 1"/>
          <p:cNvSpPr txBox="1">
            <a:spLocks noChangeArrowheads="1"/>
          </p:cNvSpPr>
          <p:nvPr/>
        </p:nvSpPr>
        <p:spPr bwMode="auto">
          <a:xfrm>
            <a:off x="1133475" y="758825"/>
            <a:ext cx="4530725" cy="3743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en-US" dirty="0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body"/>
          </p:nvPr>
        </p:nvSpPr>
        <p:spPr>
          <a:xfrm>
            <a:off x="906463" y="4741863"/>
            <a:ext cx="4973637" cy="4483100"/>
          </a:xfrm>
          <a:noFill/>
        </p:spPr>
        <p:txBody>
          <a:bodyPr wrap="none" anchor="ctr"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99273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fld id="{21F882E4-305A-4616-AA78-A7F38832267C}" type="slidenum">
              <a:rPr lang="en-GB" smtClean="0"/>
              <a:pPr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7975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</a:tabLst>
              </a:pPr>
              <a:t>13</a:t>
            </a:fld>
            <a:endParaRPr lang="en-GB" dirty="0" smtClean="0"/>
          </a:p>
        </p:txBody>
      </p:sp>
      <p:sp>
        <p:nvSpPr>
          <p:cNvPr id="35843" name="Text Box 1"/>
          <p:cNvSpPr txBox="1">
            <a:spLocks noChangeArrowheads="1"/>
          </p:cNvSpPr>
          <p:nvPr/>
        </p:nvSpPr>
        <p:spPr bwMode="auto">
          <a:xfrm>
            <a:off x="1133475" y="758825"/>
            <a:ext cx="4530725" cy="3743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en-US" dirty="0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body"/>
          </p:nvPr>
        </p:nvSpPr>
        <p:spPr>
          <a:xfrm>
            <a:off x="906463" y="4741863"/>
            <a:ext cx="4973637" cy="4483100"/>
          </a:xfrm>
          <a:noFill/>
        </p:spPr>
        <p:txBody>
          <a:bodyPr wrap="none" anchor="ctr"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816151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fld id="{21F882E4-305A-4616-AA78-A7F38832267C}" type="slidenum">
              <a:rPr lang="en-GB" smtClean="0"/>
              <a:pPr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7975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</a:tabLst>
              </a:pPr>
              <a:t>14</a:t>
            </a:fld>
            <a:endParaRPr lang="en-GB" dirty="0" smtClean="0"/>
          </a:p>
        </p:txBody>
      </p:sp>
      <p:sp>
        <p:nvSpPr>
          <p:cNvPr id="35843" name="Text Box 1"/>
          <p:cNvSpPr txBox="1">
            <a:spLocks noChangeArrowheads="1"/>
          </p:cNvSpPr>
          <p:nvPr/>
        </p:nvSpPr>
        <p:spPr bwMode="auto">
          <a:xfrm>
            <a:off x="1133475" y="758825"/>
            <a:ext cx="4530725" cy="3743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en-US" dirty="0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body"/>
          </p:nvPr>
        </p:nvSpPr>
        <p:spPr>
          <a:xfrm>
            <a:off x="906463" y="4741863"/>
            <a:ext cx="4973637" cy="4483100"/>
          </a:xfrm>
          <a:noFill/>
        </p:spPr>
        <p:txBody>
          <a:bodyPr wrap="none" anchor="ctr"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454496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fld id="{EA75D33D-6B87-4398-ABC7-930386F69ABF}" type="slidenum">
              <a:rPr lang="en-GB" smtClean="0"/>
              <a:pPr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7975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</a:tabLst>
              </a:pPr>
              <a:t>15</a:t>
            </a:fld>
            <a:endParaRPr lang="en-GB" dirty="0" smtClean="0"/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1133475" y="758825"/>
            <a:ext cx="4530725" cy="3743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en-US" dirty="0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body"/>
          </p:nvPr>
        </p:nvSpPr>
        <p:spPr>
          <a:xfrm>
            <a:off x="906463" y="4741863"/>
            <a:ext cx="4973637" cy="4483100"/>
          </a:xfrm>
          <a:noFill/>
        </p:spPr>
        <p:txBody>
          <a:bodyPr wrap="none" anchor="ctr"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571629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fld id="{21F882E4-305A-4616-AA78-A7F38832267C}" type="slidenum">
              <a:rPr lang="en-GB" smtClean="0"/>
              <a:pPr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7975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</a:tabLst>
              </a:pPr>
              <a:t>16</a:t>
            </a:fld>
            <a:endParaRPr lang="en-GB" dirty="0" smtClean="0"/>
          </a:p>
        </p:txBody>
      </p:sp>
      <p:sp>
        <p:nvSpPr>
          <p:cNvPr id="35843" name="Text Box 1"/>
          <p:cNvSpPr txBox="1">
            <a:spLocks noChangeArrowheads="1"/>
          </p:cNvSpPr>
          <p:nvPr/>
        </p:nvSpPr>
        <p:spPr bwMode="auto">
          <a:xfrm>
            <a:off x="1133475" y="758825"/>
            <a:ext cx="4530725" cy="3743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en-US" dirty="0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body"/>
          </p:nvPr>
        </p:nvSpPr>
        <p:spPr>
          <a:xfrm>
            <a:off x="906463" y="4741863"/>
            <a:ext cx="4973637" cy="4483100"/>
          </a:xfrm>
          <a:noFill/>
        </p:spPr>
        <p:txBody>
          <a:bodyPr wrap="none" anchor="ctr"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457272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fld id="{87F595A0-28D9-4A46-80C5-93A83C59C7DF}" type="slidenum">
              <a:rPr lang="en-GB" smtClean="0"/>
              <a:pPr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7975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</a:tabLst>
              </a:pPr>
              <a:t>17</a:t>
            </a:fld>
            <a:endParaRPr lang="en-GB" dirty="0" smtClean="0"/>
          </a:p>
        </p:txBody>
      </p:sp>
      <p:sp>
        <p:nvSpPr>
          <p:cNvPr id="50179" name="Text Box 1"/>
          <p:cNvSpPr txBox="1">
            <a:spLocks noChangeArrowheads="1"/>
          </p:cNvSpPr>
          <p:nvPr/>
        </p:nvSpPr>
        <p:spPr bwMode="auto">
          <a:xfrm>
            <a:off x="1133475" y="758825"/>
            <a:ext cx="4530725" cy="3743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en-US" dirty="0"/>
          </a:p>
        </p:txBody>
      </p:sp>
      <p:sp>
        <p:nvSpPr>
          <p:cNvPr id="50180" name="Rectangle 2"/>
          <p:cNvSpPr>
            <a:spLocks noGrp="1" noChangeArrowheads="1"/>
          </p:cNvSpPr>
          <p:nvPr>
            <p:ph type="body"/>
          </p:nvPr>
        </p:nvSpPr>
        <p:spPr>
          <a:xfrm>
            <a:off x="906463" y="4741863"/>
            <a:ext cx="4973637" cy="4483100"/>
          </a:xfrm>
          <a:noFill/>
        </p:spPr>
        <p:txBody>
          <a:bodyPr wrap="none" anchor="ctr"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038102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fld id="{87F595A0-28D9-4A46-80C5-93A83C59C7DF}" type="slidenum">
              <a:rPr lang="en-GB" smtClean="0"/>
              <a:pPr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7975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</a:tabLst>
              </a:pPr>
              <a:t>18</a:t>
            </a:fld>
            <a:endParaRPr lang="en-GB" dirty="0" smtClean="0"/>
          </a:p>
        </p:txBody>
      </p:sp>
      <p:sp>
        <p:nvSpPr>
          <p:cNvPr id="50179" name="Text Box 1"/>
          <p:cNvSpPr txBox="1">
            <a:spLocks noChangeArrowheads="1"/>
          </p:cNvSpPr>
          <p:nvPr/>
        </p:nvSpPr>
        <p:spPr bwMode="auto">
          <a:xfrm>
            <a:off x="1133475" y="758825"/>
            <a:ext cx="4530725" cy="3743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en-US" dirty="0"/>
          </a:p>
        </p:txBody>
      </p:sp>
      <p:sp>
        <p:nvSpPr>
          <p:cNvPr id="50180" name="Rectangle 2"/>
          <p:cNvSpPr>
            <a:spLocks noGrp="1" noChangeArrowheads="1"/>
          </p:cNvSpPr>
          <p:nvPr>
            <p:ph type="body"/>
          </p:nvPr>
        </p:nvSpPr>
        <p:spPr>
          <a:xfrm>
            <a:off x="906463" y="4741863"/>
            <a:ext cx="4973637" cy="4483100"/>
          </a:xfrm>
          <a:noFill/>
        </p:spPr>
        <p:txBody>
          <a:bodyPr wrap="none" anchor="ctr"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43127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0" y="4987925"/>
            <a:ext cx="914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dirty="0" smtClean="0"/>
              <a:t>Presented by</a:t>
            </a:r>
          </a:p>
        </p:txBody>
      </p:sp>
      <p:pic>
        <p:nvPicPr>
          <p:cNvPr id="3" name="Picture 3" descr="image00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1714500"/>
            <a:ext cx="2000250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000125" y="4214813"/>
            <a:ext cx="70723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sz="3600" dirty="0" smtClean="0"/>
              <a:t>The Subject of the presentation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000125" y="5497513"/>
            <a:ext cx="70723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sz="3600" dirty="0" smtClean="0"/>
              <a:t>Presenters Name</a:t>
            </a:r>
          </a:p>
        </p:txBody>
      </p:sp>
    </p:spTree>
    <p:extLst>
      <p:ext uri="{BB962C8B-B14F-4D97-AF65-F5344CB8AC3E}">
        <p14:creationId xmlns:p14="http://schemas.microsoft.com/office/powerpoint/2010/main" val="19753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2700"/>
            <a:ext cx="9144000" cy="1152525"/>
          </a:xfrm>
          <a:prstGeom prst="rect">
            <a:avLst/>
          </a:prstGeom>
          <a:solidFill>
            <a:srgbClr val="A50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5" name="Arc 4"/>
          <p:cNvSpPr/>
          <p:nvPr/>
        </p:nvSpPr>
        <p:spPr>
          <a:xfrm flipV="1">
            <a:off x="-1" y="-216028"/>
            <a:ext cx="9144001" cy="1052740"/>
          </a:xfrm>
          <a:prstGeom prst="arc">
            <a:avLst>
              <a:gd name="adj1" fmla="val 16399022"/>
              <a:gd name="adj2" fmla="val 21569014"/>
            </a:avLst>
          </a:prstGeom>
          <a:ln w="50800">
            <a:gradFill>
              <a:gsLst>
                <a:gs pos="67000">
                  <a:srgbClr val="D6CED0">
                    <a:alpha val="37000"/>
                  </a:srgbClr>
                </a:gs>
                <a:gs pos="7000">
                  <a:srgbClr val="A50021"/>
                </a:gs>
                <a:gs pos="90000">
                  <a:srgbClr val="A50021"/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6" name="Arc 5"/>
          <p:cNvSpPr/>
          <p:nvPr/>
        </p:nvSpPr>
        <p:spPr>
          <a:xfrm rot="11582903" flipV="1">
            <a:off x="7884368" y="116632"/>
            <a:ext cx="1008112" cy="1800200"/>
          </a:xfrm>
          <a:prstGeom prst="arc">
            <a:avLst>
              <a:gd name="adj1" fmla="val 16383613"/>
              <a:gd name="adj2" fmla="val 21599673"/>
            </a:avLst>
          </a:prstGeom>
          <a:ln w="88900">
            <a:gradFill flip="none" rotWithShape="1">
              <a:gsLst>
                <a:gs pos="98333">
                  <a:srgbClr val="A50021"/>
                </a:gs>
                <a:gs pos="55000">
                  <a:srgbClr val="D6CED0">
                    <a:alpha val="37000"/>
                  </a:srgbClr>
                </a:gs>
                <a:gs pos="0">
                  <a:srgbClr val="A50021"/>
                </a:gs>
                <a:gs pos="28000">
                  <a:srgbClr val="A50021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7" name="Arc 6"/>
          <p:cNvSpPr/>
          <p:nvPr/>
        </p:nvSpPr>
        <p:spPr>
          <a:xfrm>
            <a:off x="3419872" y="764704"/>
            <a:ext cx="6516216" cy="801033"/>
          </a:xfrm>
          <a:prstGeom prst="arc">
            <a:avLst>
              <a:gd name="adj1" fmla="val 10903534"/>
              <a:gd name="adj2" fmla="val 16060255"/>
            </a:avLst>
          </a:prstGeom>
          <a:ln w="63500">
            <a:gradFill flip="none" rotWithShape="1">
              <a:gsLst>
                <a:gs pos="100000">
                  <a:srgbClr val="A50021"/>
                </a:gs>
                <a:gs pos="11000">
                  <a:srgbClr val="A50021"/>
                </a:gs>
                <a:gs pos="37000">
                  <a:srgbClr val="D6CED0">
                    <a:alpha val="5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2" name="Text Placeholder 2"/>
          <p:cNvSpPr>
            <a:spLocks noGrp="1"/>
          </p:cNvSpPr>
          <p:nvPr>
            <p:ph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5241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0343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image00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1714500"/>
            <a:ext cx="2000250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0" y="4429125"/>
            <a:ext cx="9144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sz="4000" dirty="0" smtClean="0"/>
              <a:t>Thank  You</a:t>
            </a:r>
          </a:p>
        </p:txBody>
      </p:sp>
    </p:spTree>
    <p:extLst>
      <p:ext uri="{BB962C8B-B14F-4D97-AF65-F5344CB8AC3E}">
        <p14:creationId xmlns:p14="http://schemas.microsoft.com/office/powerpoint/2010/main" val="3296444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2656"/>
            <a:ext cx="7751763" cy="11223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2816"/>
            <a:ext cx="8892480" cy="4094163"/>
          </a:xfrm>
        </p:spPr>
        <p:txBody>
          <a:bodyPr/>
          <a:lstStyle>
            <a:lvl1pPr marL="715963" indent="-342900"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idx="10"/>
          </p:nvPr>
        </p:nvSpPr>
        <p:spPr>
          <a:xfrm>
            <a:off x="3124200" y="6248400"/>
            <a:ext cx="2874963" cy="450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>
          <a:xfrm>
            <a:off x="6553200" y="6248400"/>
            <a:ext cx="1884363" cy="450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A9C45-8ECF-40C3-BDDE-839EA33D8D45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-7938"/>
            <a:ext cx="9144000" cy="1143001"/>
          </a:xfrm>
          <a:prstGeom prst="rect">
            <a:avLst/>
          </a:prstGeom>
          <a:solidFill>
            <a:srgbClr val="A500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</p:txBody>
      </p:sp>
      <p:pic>
        <p:nvPicPr>
          <p:cNvPr id="1028" name="Picture 3" descr="image00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5949950"/>
            <a:ext cx="712787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444500" indent="-444500" algn="l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chemeClr val="bg1"/>
          </a:solidFill>
          <a:latin typeface="+mj-lt"/>
          <a:ea typeface="+mj-ea"/>
          <a:cs typeface="+mj-cs"/>
        </a:defRPr>
      </a:lvl1pPr>
      <a:lvl2pPr marL="444500" indent="-4445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marL="444500" indent="-4445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marL="444500" indent="-4445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marL="444500" indent="-4445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A50021"/>
        </a:buClr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A50021"/>
        </a:buClr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A50021"/>
        </a:buClr>
        <a:buFont typeface="Wingdings" pitchFamily="2" charset="2"/>
        <a:buChar char="Ø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image0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1216024"/>
            <a:ext cx="2000250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"/>
          <p:cNvSpPr/>
          <p:nvPr/>
        </p:nvSpPr>
        <p:spPr>
          <a:xfrm>
            <a:off x="0" y="3645024"/>
            <a:ext cx="9144000" cy="76505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lIns="90000" tIns="45000" rIns="90000" bIns="45000" compatLnSpc="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Social Media and The Law: Reloaded</a:t>
            </a:r>
            <a:endParaRPr lang="en-GB" dirty="0">
              <a:solidFill>
                <a:srgbClr val="A50021"/>
              </a:solidFill>
              <a:effectLst>
                <a:outerShdw blurRad="50800" dist="38100" dir="14580000" algn="l" rotWithShape="0">
                  <a:srgbClr val="FFCCFF">
                    <a:alpha val="40000"/>
                  </a:srgbClr>
                </a:outerShdw>
              </a:effectLst>
              <a:latin typeface="Arial" charset="0"/>
              <a:ea typeface="MS Gothic" charset="-128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2916238" y="4437112"/>
            <a:ext cx="3455987" cy="172573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 dirty="0" smtClean="0">
                <a:solidFill>
                  <a:schemeClr val="tx1"/>
                </a:solidFill>
                <a:latin typeface="+mn-lt"/>
              </a:rPr>
              <a:t>Paul Scholey</a:t>
            </a:r>
            <a:endParaRPr lang="en-GB" sz="1800" dirty="0">
              <a:solidFill>
                <a:schemeClr val="tx1"/>
              </a:solidFill>
              <a:latin typeface="+mn-lt"/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 dirty="0" smtClean="0">
                <a:solidFill>
                  <a:schemeClr val="tx1"/>
                </a:solidFill>
                <a:latin typeface="+mn-lt"/>
              </a:rPr>
              <a:t>Senior Partner</a:t>
            </a: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 dirty="0" smtClean="0">
                <a:solidFill>
                  <a:schemeClr val="tx1"/>
                </a:solidFill>
                <a:latin typeface="+mn-lt"/>
              </a:rPr>
              <a:t>Head of Employment Rights</a:t>
            </a:r>
            <a:endParaRPr lang="en-GB" sz="1800" dirty="0">
              <a:solidFill>
                <a:schemeClr val="tx1"/>
              </a:solidFill>
              <a:latin typeface="+mn-lt"/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 dirty="0">
                <a:solidFill>
                  <a:schemeClr val="tx1"/>
                </a:solidFill>
                <a:latin typeface="+mn-lt"/>
              </a:rPr>
              <a:t>Morrish Solicitors LLP</a:t>
            </a: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000" dirty="0">
              <a:solidFill>
                <a:schemeClr val="tx1"/>
              </a:solidFill>
              <a:latin typeface="+mn-lt"/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 dirty="0" smtClean="0">
                <a:solidFill>
                  <a:schemeClr val="tx1"/>
                </a:solidFill>
                <a:latin typeface="+mn-lt"/>
              </a:rPr>
              <a:t>November 2015</a:t>
            </a:r>
            <a:endParaRPr lang="en-GB" sz="1200" dirty="0">
              <a:solidFill>
                <a:schemeClr val="tx1"/>
              </a:solidFill>
              <a:latin typeface="+mn-lt"/>
            </a:endParaRPr>
          </a:p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solidFill>
            <a:srgbClr val="A2000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	Agenda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New statistics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dirty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New cases 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dirty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Any new conclusions?</a:t>
            </a:r>
          </a:p>
          <a:p>
            <a:pPr marL="719138" indent="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None/>
              <a:tabLst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/>
          </a:p>
          <a:p>
            <a:pPr marL="0" indent="0" eaLnBrk="1" hangingPunct="1">
              <a:lnSpc>
                <a:spcPct val="80000"/>
              </a:lnSpc>
              <a:spcBef>
                <a:spcPts val="700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ts val="700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solidFill>
            <a:srgbClr val="A2000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	A Question of Scale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719138" indent="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7191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US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1003300" algn="l"/>
                <a:tab pos="1163638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US" sz="2400" dirty="0" smtClean="0">
                <a:latin typeface="Arial" charset="0"/>
              </a:rPr>
              <a:t>Facebook </a:t>
            </a:r>
            <a:r>
              <a:rPr lang="en-US" sz="2400" strike="sngStrike" dirty="0" smtClean="0">
                <a:latin typeface="Arial" charset="0"/>
              </a:rPr>
              <a:t>1.3 billion March 14</a:t>
            </a:r>
            <a:r>
              <a:rPr lang="en-US" sz="2400" dirty="0" smtClean="0">
                <a:latin typeface="Arial" charset="0"/>
              </a:rPr>
              <a:t>  1.49 billion MAUs (Aug15)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1003300" algn="l"/>
                <a:tab pos="1163638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US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1003300" algn="l"/>
                <a:tab pos="1163638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US" sz="2400" dirty="0" smtClean="0">
                <a:latin typeface="Arial" charset="0"/>
              </a:rPr>
              <a:t>Instagram 400m MAUs (Aug 15)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1003300" algn="l"/>
                <a:tab pos="1163638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US" sz="2400" dirty="0" smtClean="0">
              <a:latin typeface="Arial" charset="0"/>
            </a:endParaRPr>
          </a:p>
          <a:p>
            <a:pPr marL="1074738" indent="-355600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1003300" algn="l"/>
                <a:tab pos="1163638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dirty="0" smtClean="0">
                <a:latin typeface="Arial" charset="0"/>
              </a:rPr>
              <a:t>But QQ </a:t>
            </a:r>
            <a:r>
              <a:rPr lang="en-GB" dirty="0">
                <a:latin typeface="Arial" charset="0"/>
              </a:rPr>
              <a:t>is catching </a:t>
            </a:r>
            <a:r>
              <a:rPr lang="en-GB" dirty="0" smtClean="0">
                <a:latin typeface="Arial" charset="0"/>
              </a:rPr>
              <a:t>up (829m, Jan 15)</a:t>
            </a:r>
            <a:endParaRPr lang="en-US" dirty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1003300" algn="l"/>
                <a:tab pos="1163638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US" dirty="0">
              <a:latin typeface="Arial" charset="0"/>
            </a:endParaRPr>
          </a:p>
          <a:p>
            <a:pPr marL="1074738" indent="-355600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1003300" algn="l"/>
                <a:tab pos="1163638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dirty="0" smtClean="0">
              <a:latin typeface="Arial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ts val="700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ts val="700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solidFill>
            <a:srgbClr val="A2000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	A Question of Scale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idx="1"/>
          </p:nvPr>
        </p:nvSpPr>
        <p:spPr>
          <a:xfrm>
            <a:off x="908517" y="2961184"/>
            <a:ext cx="8229600" cy="4525963"/>
          </a:xfrm>
        </p:spPr>
        <p:txBody>
          <a:bodyPr/>
          <a:lstStyle/>
          <a:p>
            <a:pPr marL="719138" indent="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7191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US" sz="2400" dirty="0" smtClean="0">
              <a:latin typeface="Arial" charset="0"/>
            </a:endParaRPr>
          </a:p>
          <a:p>
            <a:pPr marL="719138" indent="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None/>
              <a:tabLst>
                <a:tab pos="104775" algn="l"/>
                <a:tab pos="554038" algn="l"/>
                <a:tab pos="1003300" algn="l"/>
                <a:tab pos="1163638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US" dirty="0">
              <a:latin typeface="Arial" charset="0"/>
            </a:endParaRPr>
          </a:p>
          <a:p>
            <a:pPr marL="1074738" indent="-355600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1003300" algn="l"/>
                <a:tab pos="1163638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dirty="0" smtClean="0">
              <a:latin typeface="Arial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ts val="700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ts val="700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</p:txBody>
      </p:sp>
      <p:pic>
        <p:nvPicPr>
          <p:cNvPr id="1026" name="Picture 2" descr="http://img.chinainternetwatch.com/wp-content/uploads/File-shar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28" y="2961184"/>
            <a:ext cx="5324475" cy="349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creenshots.en.sftcdn.net/en/scrn/89000/89575/qq-messenger-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412776"/>
            <a:ext cx="285750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57628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solidFill>
            <a:srgbClr val="A2000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	</a:t>
            </a:r>
            <a:r>
              <a:rPr lang="en-GB" sz="4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Who, What &amp; When?</a:t>
            </a:r>
            <a:endParaRPr lang="en-GB" sz="4000" b="1" dirty="0" smtClean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719138" indent="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7191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US" sz="2400" dirty="0" smtClean="0">
              <a:latin typeface="Arial" charset="0"/>
            </a:endParaRPr>
          </a:p>
          <a:p>
            <a:pPr marL="719138" indent="355600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7191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dirty="0" smtClean="0">
                <a:latin typeface="Arial" charset="0"/>
              </a:rPr>
              <a:t>25 </a:t>
            </a:r>
            <a:r>
              <a:rPr lang="en-GB" dirty="0">
                <a:latin typeface="Arial" charset="0"/>
              </a:rPr>
              <a:t>to 34, at 29.7% of users, is the most common age demographic</a:t>
            </a:r>
          </a:p>
          <a:p>
            <a:pPr marL="719138" indent="355600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7191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dirty="0">
              <a:latin typeface="Arial" charset="0"/>
            </a:endParaRPr>
          </a:p>
          <a:p>
            <a:pPr marL="719138" indent="355600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7191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dirty="0">
                <a:latin typeface="Arial" charset="0"/>
              </a:rPr>
              <a:t>Facebook users are 76% female and 66% </a:t>
            </a:r>
            <a:r>
              <a:rPr lang="en-GB" dirty="0" smtClean="0">
                <a:latin typeface="Arial" charset="0"/>
              </a:rPr>
              <a:t>male</a:t>
            </a:r>
          </a:p>
          <a:p>
            <a:pPr marL="719138" indent="355600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7191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dirty="0" smtClean="0">
              <a:latin typeface="Arial" charset="0"/>
            </a:endParaRPr>
          </a:p>
          <a:p>
            <a:pPr marL="719138" indent="355600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7191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dirty="0">
                <a:latin typeface="Arial" charset="0"/>
              </a:rPr>
              <a:t>4.5 billion likes generated daily as of May </a:t>
            </a:r>
            <a:r>
              <a:rPr lang="en-GB" dirty="0" smtClean="0">
                <a:latin typeface="Arial" charset="0"/>
              </a:rPr>
              <a:t>2013</a:t>
            </a:r>
          </a:p>
          <a:p>
            <a:pPr marL="719138" indent="355600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7191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dirty="0" smtClean="0">
              <a:latin typeface="Arial" charset="0"/>
            </a:endParaRPr>
          </a:p>
          <a:p>
            <a:pPr marL="719138" indent="355600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7191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dirty="0" smtClean="0">
                <a:latin typeface="Arial" charset="0"/>
              </a:rPr>
              <a:t>1 – 3pm midweek is top posting time</a:t>
            </a:r>
            <a:endParaRPr lang="en-GB" dirty="0">
              <a:latin typeface="Arial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ts val="700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ts val="700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0256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solidFill>
            <a:srgbClr val="A2000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	General Principles</a:t>
            </a:r>
            <a:endParaRPr lang="en-GB" sz="4000" b="1" dirty="0" smtClean="0">
              <a:solidFill>
                <a:srgbClr val="A8245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6302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6302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Employment Rights Act 1996 Section 98(4)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6302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dirty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6302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A potentially fair reason +</a:t>
            </a:r>
          </a:p>
          <a:p>
            <a:pPr marL="719138" indent="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tabLst>
                <a:tab pos="104775" algn="l"/>
                <a:tab pos="554038" algn="l"/>
                <a:tab pos="6302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6302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Fairness  - “in accordance with equity and the substantial merits of the case”</a:t>
            </a:r>
          </a:p>
          <a:p>
            <a:pPr marL="719138" indent="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tabLst>
                <a:tab pos="104775" algn="l"/>
                <a:tab pos="554038" algn="l"/>
                <a:tab pos="6302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6302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The “band of reasonable responses”</a:t>
            </a:r>
          </a:p>
          <a:p>
            <a:pPr marL="719138" indent="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tabLst>
                <a:tab pos="104775" algn="l"/>
                <a:tab pos="554038" algn="l"/>
                <a:tab pos="6302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6302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The importance of fair procedures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solidFill>
            <a:srgbClr val="A2000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	ACAS Guidance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Contrast serious reputational attacks and “letting off steam” 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6302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Nature of Job &amp; Seniority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6302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Seriousness of misconduct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6302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Nature of organisation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6302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Terms of any policy 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6302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Disclosure of confidences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6302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Risk of reputational damage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6302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Impact on job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104775" algn="l"/>
                <a:tab pos="554038" algn="l"/>
                <a:tab pos="6302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Mitigating factors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solidFill>
            <a:srgbClr val="A2000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	New cases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719138" indent="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b="1" u="sng" dirty="0" smtClean="0">
                <a:latin typeface="Arial" charset="0"/>
              </a:rPr>
              <a:t>Williams v Leeds </a:t>
            </a:r>
            <a:r>
              <a:rPr lang="en-GB" sz="2400" b="1" u="sng" dirty="0" err="1" smtClean="0">
                <a:latin typeface="Arial" charset="0"/>
              </a:rPr>
              <a:t>Utd</a:t>
            </a:r>
            <a:r>
              <a:rPr lang="en-GB" sz="2400" b="1" u="sng" dirty="0" smtClean="0">
                <a:latin typeface="Arial" charset="0"/>
              </a:rPr>
              <a:t> FC</a:t>
            </a: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b="1" u="sng" dirty="0">
              <a:latin typeface="Arial" charset="0"/>
            </a:endParaRP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dirty="0" smtClean="0">
                <a:latin typeface="Arial" charset="0"/>
              </a:rPr>
              <a:t>Employee under notice of redundancy</a:t>
            </a: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>
              <a:latin typeface="Arial" charset="0"/>
            </a:endParaRP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dirty="0" smtClean="0">
                <a:latin typeface="Arial" charset="0"/>
              </a:rPr>
              <a:t>Employer trawls email account</a:t>
            </a: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>
              <a:latin typeface="Arial" charset="0"/>
            </a:endParaRP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dirty="0" smtClean="0">
                <a:latin typeface="Arial" charset="0"/>
              </a:rPr>
              <a:t>Dismissal on basis of emails 5 years old?</a:t>
            </a: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b="1" u="sng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ts val="700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solidFill>
            <a:srgbClr val="A2000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	Texts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719138" indent="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b="1" u="sng" dirty="0" smtClean="0">
                <a:latin typeface="Arial" charset="0"/>
              </a:rPr>
              <a:t>Mason v Huddersfield Giants</a:t>
            </a: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b="1" u="sng" dirty="0">
              <a:latin typeface="Arial" charset="0"/>
            </a:endParaRP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dirty="0" smtClean="0">
                <a:latin typeface="Arial" charset="0"/>
              </a:rPr>
              <a:t>Text sent by 3</a:t>
            </a:r>
            <a:r>
              <a:rPr lang="en-GB" baseline="30000" dirty="0" smtClean="0">
                <a:latin typeface="Arial" charset="0"/>
              </a:rPr>
              <a:t>rd</a:t>
            </a:r>
            <a:r>
              <a:rPr lang="en-GB" dirty="0" smtClean="0">
                <a:latin typeface="Arial" charset="0"/>
              </a:rPr>
              <a:t> party</a:t>
            </a: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>
              <a:latin typeface="Arial" charset="0"/>
            </a:endParaRP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dirty="0" smtClean="0">
                <a:latin typeface="Arial" charset="0"/>
              </a:rPr>
              <a:t>Wrongful  Dismissal?</a:t>
            </a: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>
              <a:latin typeface="Arial" charset="0"/>
            </a:endParaRP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dirty="0" smtClean="0">
                <a:latin typeface="Arial" charset="0"/>
              </a:rPr>
              <a:t>Cf. unfair dismissal?</a:t>
            </a: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b="1" u="sng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ts val="700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7832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solidFill>
            <a:srgbClr val="A2000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	Revenge Porn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719138" indent="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b="1" u="sng" dirty="0" smtClean="0">
                <a:latin typeface="Arial" charset="0"/>
              </a:rPr>
              <a:t>Anecdotal evidence</a:t>
            </a: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b="1" u="sng" dirty="0">
              <a:latin typeface="Arial" charset="0"/>
            </a:endParaRP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dirty="0" smtClean="0">
                <a:latin typeface="Arial" charset="0"/>
              </a:rPr>
              <a:t>Secondary School Teacher</a:t>
            </a: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>
              <a:latin typeface="Arial" charset="0"/>
            </a:endParaRP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dirty="0" smtClean="0">
                <a:latin typeface="Arial" charset="0"/>
              </a:rPr>
              <a:t>Victim of revenge attack - photos posted to FB</a:t>
            </a: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School approached by parents – threat of dismissal</a:t>
            </a: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dirty="0">
              <a:latin typeface="Arial" charset="0"/>
            </a:endParaRP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Some other substantial reason?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b="1" u="sng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ts val="700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9000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solidFill>
            <a:srgbClr val="A2000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	Texts &amp; Consistency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719138" indent="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b="1" u="sng" dirty="0" smtClean="0">
                <a:latin typeface="Arial" charset="0"/>
              </a:rPr>
              <a:t>MBNA v Jones (30.10.15)</a:t>
            </a: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b="1" u="sng" dirty="0">
              <a:latin typeface="Arial" charset="0"/>
            </a:endParaRP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dirty="0" smtClean="0">
                <a:latin typeface="Arial" charset="0"/>
              </a:rPr>
              <a:t>Work function at Chester Races</a:t>
            </a: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>
              <a:latin typeface="Arial" charset="0"/>
            </a:endParaRP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dirty="0" smtClean="0">
                <a:latin typeface="Arial" charset="0"/>
              </a:rPr>
              <a:t>A punch followed by threatening texts</a:t>
            </a: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>
              <a:latin typeface="Arial" charset="0"/>
            </a:endParaRPr>
          </a:p>
          <a:p>
            <a:pPr marL="1074738" indent="-355600" eaLnBrk="1" hangingPunct="1"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dirty="0" smtClean="0">
                <a:latin typeface="Arial" charset="0"/>
              </a:rPr>
              <a:t>Dismissal vs FWW?</a:t>
            </a: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b="1" u="sng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ts val="700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816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solidFill>
            <a:srgbClr val="A2000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	Facebook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idx="1"/>
          </p:nvPr>
        </p:nvSpPr>
        <p:spPr>
          <a:xfrm>
            <a:off x="323528" y="1140336"/>
            <a:ext cx="8229600" cy="4525963"/>
          </a:xfrm>
        </p:spPr>
        <p:txBody>
          <a:bodyPr/>
          <a:lstStyle/>
          <a:p>
            <a:pPr marL="719138" indent="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719138" indent="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b="1" u="sng" dirty="0" smtClean="0">
                <a:latin typeface="Arial" charset="0"/>
              </a:rPr>
              <a:t>British Waterways v Smith (Aug 15)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b="1" u="sng" dirty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Remarks made about BWB on FB lead to internal mediation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dirty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Manager digs out posts 2+ y/o including remarks about drinking on standby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dirty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Permissible to rely on old (</a:t>
            </a:r>
            <a:r>
              <a:rPr lang="en-GB" sz="2400" i="1" dirty="0" smtClean="0">
                <a:latin typeface="Arial" charset="0"/>
              </a:rPr>
              <a:t>known</a:t>
            </a:r>
            <a:r>
              <a:rPr lang="en-GB" sz="2400" dirty="0" smtClean="0">
                <a:latin typeface="Arial" charset="0"/>
              </a:rPr>
              <a:t>) posts to dismiss?</a:t>
            </a:r>
            <a:endParaRPr lang="en-GB" sz="2400" i="1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b="1" u="sng" dirty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ts val="700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solidFill>
            <a:srgbClr val="A2000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	Facebook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idx="1"/>
          </p:nvPr>
        </p:nvSpPr>
        <p:spPr>
          <a:xfrm>
            <a:off x="323528" y="1140336"/>
            <a:ext cx="8229600" cy="4525963"/>
          </a:xfrm>
        </p:spPr>
        <p:txBody>
          <a:bodyPr/>
          <a:lstStyle/>
          <a:p>
            <a:pPr marL="719138" indent="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719138" indent="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b="1" u="sng" dirty="0" err="1" smtClean="0">
                <a:latin typeface="Arial" charset="0"/>
              </a:rPr>
              <a:t>Trasler</a:t>
            </a:r>
            <a:r>
              <a:rPr lang="en-GB" sz="2400" b="1" u="sng" dirty="0" smtClean="0">
                <a:latin typeface="Arial" charset="0"/>
              </a:rPr>
              <a:t> v B&amp;Q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b="1" u="sng" dirty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Facebook criticisms of the employer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i="1" dirty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dirty="0" smtClean="0">
                <a:latin typeface="Arial" charset="0"/>
              </a:rPr>
              <a:t>Threatening?  Gross misconduct?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dirty="0" smtClean="0">
                <a:latin typeface="Arial" charset="0"/>
              </a:rPr>
              <a:t>Contribution?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dirty="0" smtClean="0">
                <a:latin typeface="Arial" charset="0"/>
              </a:rPr>
              <a:t>Contrast with:</a:t>
            </a: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b="1" u="sng" dirty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ts val="700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5687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solidFill>
            <a:srgbClr val="A2000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	Facebook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idx="1"/>
          </p:nvPr>
        </p:nvSpPr>
        <p:spPr>
          <a:xfrm>
            <a:off x="323528" y="1140336"/>
            <a:ext cx="8229600" cy="4525963"/>
          </a:xfrm>
        </p:spPr>
        <p:txBody>
          <a:bodyPr/>
          <a:lstStyle/>
          <a:p>
            <a:pPr marL="719138" indent="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719138" indent="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b="1" u="sng" dirty="0" smtClean="0">
                <a:latin typeface="Arial" charset="0"/>
              </a:rPr>
              <a:t>Weeks v Everything Everywhere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b="1" u="sng" dirty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Facebook again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dirty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Work, the Circles of Hell, and reputational damage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dirty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Threats towards fellow colleague who tipped off the employer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b="1" u="sng" dirty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ts val="700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8475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itle 1"/>
          <p:cNvSpPr>
            <a:spLocks noGrp="1"/>
          </p:cNvSpPr>
          <p:nvPr>
            <p:ph type="title"/>
          </p:nvPr>
        </p:nvSpPr>
        <p:spPr>
          <a:solidFill>
            <a:srgbClr val="A20000"/>
          </a:solidFill>
        </p:spPr>
        <p:txBody>
          <a:bodyPr/>
          <a:lstStyle/>
          <a:p>
            <a:pPr>
              <a:defRPr/>
            </a:pPr>
            <a:r>
              <a:rPr lang="en-GB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Reputational Risk: factors</a:t>
            </a:r>
            <a:endParaRPr lang="en-GB" sz="4000" dirty="0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800" i="1" dirty="0" smtClean="0">
              <a:latin typeface="Arial" charset="0"/>
            </a:endParaRPr>
          </a:p>
          <a:p>
            <a:pPr marL="719138" indent="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Consider: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How serious was the disclosure?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How many people saw it?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Who saw it?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Were there complaints?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Was the employer’s identity clear?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Was confidential information disclosed?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solidFill>
            <a:srgbClr val="A2000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	Facebook – devil in the detail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idx="1"/>
          </p:nvPr>
        </p:nvSpPr>
        <p:spPr>
          <a:xfrm>
            <a:off x="323528" y="1140336"/>
            <a:ext cx="8229600" cy="4525963"/>
          </a:xfrm>
        </p:spPr>
        <p:txBody>
          <a:bodyPr/>
          <a:lstStyle/>
          <a:p>
            <a:pPr marL="719138" indent="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719138" indent="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b="1" u="sng" dirty="0" smtClean="0">
                <a:latin typeface="Arial" charset="0"/>
              </a:rPr>
              <a:t>Blue v FSA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b="1" u="sng" dirty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dirty="0" smtClean="0">
                <a:latin typeface="Arial" charset="0"/>
              </a:rPr>
              <a:t>Joining in on others’ FB exchange regarding hitting a colleague: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dirty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dirty="0" smtClean="0">
                <a:latin typeface="Arial" charset="0"/>
              </a:rPr>
              <a:t>“Aye right, </a:t>
            </a:r>
            <a:r>
              <a:rPr lang="en-GB" dirty="0" err="1" smtClean="0">
                <a:latin typeface="Arial" charset="0"/>
              </a:rPr>
              <a:t>i</a:t>
            </a:r>
            <a:r>
              <a:rPr lang="en-GB" dirty="0" smtClean="0">
                <a:latin typeface="Arial" charset="0"/>
              </a:rPr>
              <a:t> wish.”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dirty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dirty="0" smtClean="0">
                <a:latin typeface="Arial" charset="0"/>
              </a:rPr>
              <a:t>Whether outside the band of reasonable responses</a:t>
            </a: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dirty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b="1" u="sng" dirty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ts val="700"/>
              </a:spcBef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6688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rgbClr val="A20000"/>
          </a:solidFill>
        </p:spPr>
        <p:txBody>
          <a:bodyPr/>
          <a:lstStyle/>
          <a:p>
            <a:r>
              <a:rPr lang="en-GB" sz="4000" dirty="0" smtClean="0"/>
              <a:t>	</a:t>
            </a:r>
            <a:r>
              <a:rPr lang="en-GB" sz="4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Summarising the approach?</a:t>
            </a:r>
            <a:endParaRPr lang="en-GB" sz="4000" dirty="0"/>
          </a:p>
        </p:txBody>
      </p:sp>
      <p:sp>
        <p:nvSpPr>
          <p:cNvPr id="21505" name="Rectangle 1"/>
          <p:cNvSpPr>
            <a:spLocks noGrp="1" noChangeArrowheads="1"/>
          </p:cNvSpPr>
          <p:nvPr>
            <p:ph idx="1"/>
          </p:nvPr>
        </p:nvSpPr>
        <p:spPr/>
        <p:txBody>
          <a:bodyPr anchor="t"/>
          <a:lstStyle/>
          <a:p>
            <a:pPr marL="1074738" indent="-355600" algn="l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3635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algn="l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3635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See e.g. </a:t>
            </a:r>
            <a:r>
              <a:rPr lang="en-GB" sz="2400" b="1" u="sng" dirty="0" smtClean="0">
                <a:latin typeface="Arial" charset="0"/>
              </a:rPr>
              <a:t>Lake v </a:t>
            </a:r>
            <a:r>
              <a:rPr lang="en-GB" sz="2400" b="1" u="sng" dirty="0" err="1" smtClean="0">
                <a:latin typeface="Arial" charset="0"/>
              </a:rPr>
              <a:t>Amey</a:t>
            </a:r>
            <a:r>
              <a:rPr lang="en-GB" sz="2400" b="1" u="sng" dirty="0" smtClean="0">
                <a:latin typeface="Arial" charset="0"/>
              </a:rPr>
              <a:t> </a:t>
            </a:r>
            <a:r>
              <a:rPr lang="en-GB" sz="2400" b="1" dirty="0" smtClean="0">
                <a:latin typeface="Arial" charset="0"/>
              </a:rPr>
              <a:t>(2015)</a:t>
            </a:r>
            <a:endParaRPr lang="en-GB" sz="2400" dirty="0" smtClean="0">
              <a:latin typeface="Arial" charset="0"/>
            </a:endParaRPr>
          </a:p>
          <a:p>
            <a:pPr marL="1074738" indent="-355600" algn="l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3635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b="1" dirty="0">
              <a:latin typeface="Arial" charset="0"/>
            </a:endParaRPr>
          </a:p>
          <a:p>
            <a:pPr marL="1074738" indent="-355600" algn="l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3635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dirty="0" smtClean="0">
                <a:latin typeface="Arial" charset="0"/>
              </a:rPr>
              <a:t>A reluctance to set special principles in social media cases</a:t>
            </a:r>
          </a:p>
          <a:p>
            <a:pPr marL="1074738" indent="-355600" algn="l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3635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dirty="0">
              <a:latin typeface="Arial" charset="0"/>
            </a:endParaRPr>
          </a:p>
          <a:p>
            <a:pPr marL="1074738" indent="-355600" algn="l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3635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dirty="0" smtClean="0">
                <a:latin typeface="Arial" charset="0"/>
              </a:rPr>
              <a:t>But the authorities are becoming clearer as to the sort of factors being taken into account</a:t>
            </a:r>
          </a:p>
          <a:p>
            <a:pPr marL="1074738" indent="-355600" algn="l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3635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>
              <a:latin typeface="Arial" charset="0"/>
            </a:endParaRPr>
          </a:p>
          <a:p>
            <a:pPr marL="1074738" indent="-355600" algn="l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3635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dirty="0" smtClean="0">
                <a:latin typeface="Arial" charset="0"/>
              </a:rPr>
              <a:t>See the </a:t>
            </a:r>
            <a:r>
              <a:rPr lang="en-GB" b="1" u="sng" dirty="0" smtClean="0">
                <a:latin typeface="Arial" charset="0"/>
              </a:rPr>
              <a:t>Lake</a:t>
            </a:r>
            <a:r>
              <a:rPr lang="en-GB" dirty="0" smtClean="0">
                <a:latin typeface="Arial" charset="0"/>
              </a:rPr>
              <a:t> summary on IER’s website</a:t>
            </a:r>
            <a:endParaRPr lang="en-GB" sz="2400" dirty="0" smtClean="0">
              <a:latin typeface="Arial" charset="0"/>
            </a:endParaRPr>
          </a:p>
          <a:p>
            <a:pPr marL="1074738" indent="-355600" algn="l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3635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dirty="0">
              <a:latin typeface="Arial" charset="0"/>
            </a:endParaRPr>
          </a:p>
          <a:p>
            <a:pPr marL="1074738" indent="-355600" algn="l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3635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dirty="0">
              <a:latin typeface="Arial" charset="0"/>
            </a:endParaRPr>
          </a:p>
          <a:p>
            <a:pPr marL="1074738" indent="-355600" algn="l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3635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algn="l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3635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algn="l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3635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800" dirty="0" smtClean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rgbClr val="A20000"/>
          </a:solidFill>
        </p:spPr>
        <p:txBody>
          <a:bodyPr/>
          <a:lstStyle/>
          <a:p>
            <a:r>
              <a:rPr lang="en-GB" sz="4000" dirty="0" smtClean="0"/>
              <a:t>	</a:t>
            </a:r>
            <a:r>
              <a:rPr lang="en-GB" sz="4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End</a:t>
            </a:r>
            <a:endParaRPr lang="en-GB" sz="4000" dirty="0"/>
          </a:p>
        </p:txBody>
      </p:sp>
      <p:sp>
        <p:nvSpPr>
          <p:cNvPr id="21505" name="Rectangle 1"/>
          <p:cNvSpPr>
            <a:spLocks noGrp="1" noChangeArrowheads="1"/>
          </p:cNvSpPr>
          <p:nvPr>
            <p:ph idx="1"/>
          </p:nvPr>
        </p:nvSpPr>
        <p:spPr/>
        <p:txBody>
          <a:bodyPr anchor="t"/>
          <a:lstStyle/>
          <a:p>
            <a:pPr marL="1074738" indent="-355600" algn="l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3635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algn="l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3635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algn="l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3635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dirty="0">
              <a:latin typeface="Arial" charset="0"/>
            </a:endParaRPr>
          </a:p>
          <a:p>
            <a:pPr marL="1074738" indent="-355600" algn="l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3635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algn="l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3635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dirty="0">
              <a:latin typeface="Arial" charset="0"/>
            </a:endParaRPr>
          </a:p>
          <a:p>
            <a:pPr marL="1074738" indent="-355600" algn="l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3635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en-GB" sz="2400" dirty="0" smtClean="0">
                <a:latin typeface="Arial" charset="0"/>
              </a:rPr>
              <a:t>Social Media and the law will return…</a:t>
            </a:r>
          </a:p>
          <a:p>
            <a:pPr marL="1074738" indent="-355600" algn="l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3635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dirty="0">
              <a:latin typeface="Arial" charset="0"/>
            </a:endParaRPr>
          </a:p>
          <a:p>
            <a:pPr marL="1074738" indent="-355600" algn="l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3635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algn="l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3635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algn="l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3635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dirty="0">
              <a:latin typeface="Arial" charset="0"/>
            </a:endParaRPr>
          </a:p>
          <a:p>
            <a:pPr marL="1074738" indent="-355600" algn="l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3635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dirty="0">
              <a:latin typeface="Arial" charset="0"/>
            </a:endParaRPr>
          </a:p>
          <a:p>
            <a:pPr marL="1074738" indent="-355600" algn="l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3635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algn="l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3635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400" dirty="0" smtClean="0">
              <a:latin typeface="Arial" charset="0"/>
            </a:endParaRPr>
          </a:p>
          <a:p>
            <a:pPr marL="1074738" indent="-355600" algn="l" eaLnBrk="1" hangingPunct="1">
              <a:lnSpc>
                <a:spcPct val="80000"/>
              </a:lnSpc>
              <a:spcBef>
                <a:spcPts val="700"/>
              </a:spcBef>
              <a:buClr>
                <a:srgbClr val="CC0066"/>
              </a:buClr>
              <a:buFont typeface="Wingdings" charset="2"/>
              <a:buChar char=""/>
              <a:tabLst>
                <a:tab pos="3635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endParaRPr lang="en-GB" sz="28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1077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rrish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5AC3EC75DFDE4499D46A4F343E603B" ma:contentTypeVersion="0" ma:contentTypeDescription="Create a new document." ma:contentTypeScope="" ma:versionID="e68441ec7c410cb0d48626a9e653282d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2A1F8559-2738-4B56-89A0-AEF4B9132767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7E50118-69A1-49CC-B3A1-4F1B0EAA5A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8C8D734-74C8-46C1-8E34-A66845A021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840</TotalTime>
  <Words>480</Words>
  <Application>Microsoft Office PowerPoint</Application>
  <PresentationFormat>On-screen Show (4:3)</PresentationFormat>
  <Paragraphs>224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MS Gothic</vt:lpstr>
      <vt:lpstr>Arial</vt:lpstr>
      <vt:lpstr>Times New Roman</vt:lpstr>
      <vt:lpstr>Wingdings</vt:lpstr>
      <vt:lpstr>Morrish</vt:lpstr>
      <vt:lpstr>PowerPoint Presentation</vt:lpstr>
      <vt:lpstr>  Agenda</vt:lpstr>
      <vt:lpstr>  A Question of Scale</vt:lpstr>
      <vt:lpstr>  A Question of Scale</vt:lpstr>
      <vt:lpstr>  Who, What &amp; When?</vt:lpstr>
      <vt:lpstr>  General Principles</vt:lpstr>
      <vt:lpstr>  ACAS Guidance</vt:lpstr>
      <vt:lpstr>  New cases</vt:lpstr>
      <vt:lpstr>  Texts</vt:lpstr>
      <vt:lpstr>  Revenge Porn</vt:lpstr>
      <vt:lpstr>  Texts &amp; Consistency</vt:lpstr>
      <vt:lpstr>  Facebook</vt:lpstr>
      <vt:lpstr>  Facebook</vt:lpstr>
      <vt:lpstr>  Facebook</vt:lpstr>
      <vt:lpstr> Reputational Risk: factors</vt:lpstr>
      <vt:lpstr>  Facebook – devil in the detail</vt:lpstr>
      <vt:lpstr>  Summarising the approach?</vt:lpstr>
      <vt:lpstr>  End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*</dc:creator>
  <cp:lastModifiedBy>bethier.org.uk</cp:lastModifiedBy>
  <cp:revision>86</cp:revision>
  <cp:lastPrinted>2012-10-23T08:06:26Z</cp:lastPrinted>
  <dcterms:created xsi:type="dcterms:W3CDTF">2009-05-18T08:18:51Z</dcterms:created>
  <dcterms:modified xsi:type="dcterms:W3CDTF">2015-11-05T10:19:04Z</dcterms:modified>
</cp:coreProperties>
</file>