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1" r:id="rId1"/>
  </p:sldMasterIdLst>
  <p:notesMasterIdLst>
    <p:notesMasterId r:id="rId18"/>
  </p:notesMasterIdLst>
  <p:handoutMasterIdLst>
    <p:handoutMasterId r:id="rId19"/>
  </p:handoutMasterIdLst>
  <p:sldIdLst>
    <p:sldId id="303" r:id="rId2"/>
    <p:sldId id="310" r:id="rId3"/>
    <p:sldId id="344" r:id="rId4"/>
    <p:sldId id="345" r:id="rId5"/>
    <p:sldId id="346" r:id="rId6"/>
    <p:sldId id="347" r:id="rId7"/>
    <p:sldId id="348" r:id="rId8"/>
    <p:sldId id="349" r:id="rId9"/>
    <p:sldId id="350" r:id="rId10"/>
    <p:sldId id="351" r:id="rId11"/>
    <p:sldId id="352" r:id="rId12"/>
    <p:sldId id="353" r:id="rId13"/>
    <p:sldId id="354" r:id="rId14"/>
    <p:sldId id="355" r:id="rId15"/>
    <p:sldId id="342" r:id="rId16"/>
    <p:sldId id="311" r:id="rId17"/>
  </p:sldIdLst>
  <p:sldSz cx="12192000" cy="6858000"/>
  <p:notesSz cx="6858000" cy="9144000"/>
  <p:defaultTextStyle>
    <a:defPPr>
      <a:defRPr lang="en-GB"/>
    </a:defPPr>
    <a:lvl1pPr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1pPr>
    <a:lvl2pPr marL="457200"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2pPr>
    <a:lvl3pPr marL="914400"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3pPr>
    <a:lvl4pPr marL="1371600"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4pPr>
    <a:lvl5pPr marL="1828800"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chemeClr val="bg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chemeClr val="bg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chemeClr val="bg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chemeClr val="bg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0A45"/>
    <a:srgbClr val="009390"/>
    <a:srgbClr val="65BDE1"/>
    <a:srgbClr val="B2BB1A"/>
    <a:srgbClr val="E38F27"/>
    <a:srgbClr val="AA1D06"/>
    <a:srgbClr val="A50021"/>
    <a:srgbClr val="C7A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29" autoAdjust="0"/>
  </p:normalViewPr>
  <p:slideViewPr>
    <p:cSldViewPr>
      <p:cViewPr varScale="1">
        <p:scale>
          <a:sx n="108" d="100"/>
          <a:sy n="108" d="100"/>
        </p:scale>
        <p:origin x="678" y="90"/>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96000"/>
              </a:lnSpc>
              <a:buClr>
                <a:srgbClr val="000000"/>
              </a:buClr>
              <a:buSzPct val="100000"/>
              <a:buFont typeface="Times New Roman" pitchFamily="16" charset="0"/>
              <a:buNone/>
              <a:defRPr sz="1200">
                <a:solidFill>
                  <a:srgbClr val="000000"/>
                </a:solidFill>
                <a:latin typeface="Times New Roman" pitchFamily="16" charset="0"/>
                <a:cs typeface="+mn-cs"/>
              </a:defRPr>
            </a:lvl1pPr>
          </a:lstStyle>
          <a:p>
            <a:pPr>
              <a:defRPr/>
            </a:pPr>
            <a:endParaRPr lang="en-US"/>
          </a:p>
        </p:txBody>
      </p:sp>
      <p:sp>
        <p:nvSpPr>
          <p:cNvPr id="88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96000"/>
              </a:lnSpc>
              <a:buClr>
                <a:srgbClr val="000000"/>
              </a:buClr>
              <a:buSzPct val="100000"/>
              <a:buFont typeface="Times New Roman" panose="02020603050405020304" pitchFamily="18" charset="0"/>
              <a:buNone/>
              <a:defRPr sz="1200">
                <a:solidFill>
                  <a:srgbClr val="000000"/>
                </a:solidFill>
              </a:defRPr>
            </a:lvl1pPr>
          </a:lstStyle>
          <a:p>
            <a:fld id="{B9083038-6366-4CBC-AF43-5096445A50B1}" type="slidenum">
              <a:rPr lang="en-US" altLang="en-US"/>
              <a:pPr/>
              <a:t>‹#›</a:t>
            </a:fld>
            <a:endParaRPr lang="en-US" altLang="en-US"/>
          </a:p>
        </p:txBody>
      </p:sp>
    </p:spTree>
    <p:extLst>
      <p:ext uri="{BB962C8B-B14F-4D97-AF65-F5344CB8AC3E}">
        <p14:creationId xmlns:p14="http://schemas.microsoft.com/office/powerpoint/2010/main" val="2604868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eaLnBrk="0" hangingPunct="0">
              <a:defRPr sz="2800">
                <a:solidFill>
                  <a:schemeClr val="bg1"/>
                </a:solidFill>
                <a:latin typeface="Times New Roman" pitchFamily="18" charset="0"/>
                <a:cs typeface="Arial" charset="0"/>
              </a:defRPr>
            </a:lvl1pPr>
            <a:lvl2pPr marL="742950" indent="-285750" eaLnBrk="0" hangingPunct="0">
              <a:defRPr sz="2800">
                <a:solidFill>
                  <a:schemeClr val="bg1"/>
                </a:solidFill>
                <a:latin typeface="Times New Roman" pitchFamily="18" charset="0"/>
                <a:cs typeface="Arial" charset="0"/>
              </a:defRPr>
            </a:lvl2pPr>
            <a:lvl3pPr marL="1143000" indent="-228600" eaLnBrk="0" hangingPunct="0">
              <a:defRPr sz="2800">
                <a:solidFill>
                  <a:schemeClr val="bg1"/>
                </a:solidFill>
                <a:latin typeface="Times New Roman" pitchFamily="18" charset="0"/>
                <a:cs typeface="Arial" charset="0"/>
              </a:defRPr>
            </a:lvl3pPr>
            <a:lvl4pPr marL="1600200" indent="-228600" eaLnBrk="0" hangingPunct="0">
              <a:defRPr sz="2800">
                <a:solidFill>
                  <a:schemeClr val="bg1"/>
                </a:solidFill>
                <a:latin typeface="Times New Roman" pitchFamily="18" charset="0"/>
                <a:cs typeface="Arial" charset="0"/>
              </a:defRPr>
            </a:lvl4pPr>
            <a:lvl5pPr marL="2057400" indent="-228600" eaLnBrk="0" hangingPunct="0">
              <a:defRPr sz="28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defRPr sz="28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defRPr sz="28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defRPr sz="28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defRPr sz="2800">
                <a:solidFill>
                  <a:schemeClr val="bg1"/>
                </a:solidFill>
                <a:latin typeface="Times New Roman" pitchFamily="18" charset="0"/>
                <a:cs typeface="Arial" charset="0"/>
              </a:defRPr>
            </a:lvl9pPr>
          </a:lstStyle>
          <a:p>
            <a:pPr eaLnBrk="1" hangingPunct="1">
              <a:lnSpc>
                <a:spcPct val="96000"/>
              </a:lnSpc>
              <a:buClr>
                <a:srgbClr val="000000"/>
              </a:buClr>
              <a:buSzPct val="100000"/>
              <a:buFont typeface="Times New Roman" pitchFamily="18" charset="0"/>
              <a:buNone/>
              <a:defRPr/>
            </a:pPr>
            <a:endParaRPr lang="en-US" altLang="en-US" dirty="0"/>
          </a:p>
        </p:txBody>
      </p:sp>
      <p:sp>
        <p:nvSpPr>
          <p:cNvPr id="17411" name="Rectangle 2"/>
          <p:cNvSpPr>
            <a:spLocks noGrp="1" noRot="1" noChangeAspect="1" noChangeArrowheads="1"/>
          </p:cNvSpPr>
          <p:nvPr>
            <p:ph type="sldImg"/>
          </p:nvPr>
        </p:nvSpPr>
        <p:spPr bwMode="auto">
          <a:xfrm>
            <a:off x="-13423900" y="-6856413"/>
            <a:ext cx="26847800" cy="151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1" name="Rectangle 3"/>
          <p:cNvSpPr>
            <a:spLocks noGrp="1" noChangeArrowheads="1"/>
          </p:cNvSpPr>
          <p:nvPr>
            <p:ph type="body"/>
          </p:nvPr>
        </p:nvSpPr>
        <p:spPr bwMode="auto">
          <a:xfrm>
            <a:off x="685800" y="4343400"/>
            <a:ext cx="5483225"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397036445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7DB7D86D-BF2B-46E3-9708-E095A4FDD766}" type="slidenum">
              <a:rPr lang="en-GB" altLang="en-US" sz="2800">
                <a:solidFill>
                  <a:schemeClr val="bg1"/>
                </a:solidFill>
                <a:ea typeface="MS Gothic" panose="020B0609070205080204" pitchFamily="49" charset="-128"/>
              </a:rPr>
              <a:pPr eaLnBrk="1" hangingPunct="1">
                <a:lnSpc>
                  <a:spcPct val="96000"/>
                </a:lnSpc>
                <a:spcBef>
                  <a:spcPct val="0"/>
                </a:spcBef>
              </a:pPr>
              <a:t>1</a:t>
            </a:fld>
            <a:endParaRPr lang="en-GB" altLang="en-US" sz="2800">
              <a:solidFill>
                <a:schemeClr val="bg1"/>
              </a:solidFill>
              <a:ea typeface="MS Gothic" panose="020B0609070205080204" pitchFamily="49" charset="-128"/>
            </a:endParaRPr>
          </a:p>
        </p:txBody>
      </p:sp>
      <p:sp>
        <p:nvSpPr>
          <p:cNvPr id="18435"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61B3A006-CA33-496F-9ADF-614F21A9EA4B}" type="slidenum">
              <a:rPr lang="en-GB" altLang="en-US">
                <a:solidFill>
                  <a:srgbClr val="FFFFFF"/>
                </a:solidFill>
              </a:rPr>
              <a:pPr algn="r" eaLnBrk="1" hangingPunct="1">
                <a:lnSpc>
                  <a:spcPct val="96000"/>
                </a:lnSpc>
                <a:spcBef>
                  <a:spcPct val="0"/>
                </a:spcBef>
              </a:pPr>
              <a:t>1</a:t>
            </a:fld>
            <a:endParaRPr lang="en-GB" altLang="en-US">
              <a:solidFill>
                <a:srgbClr val="FFFFFF"/>
              </a:solidFill>
            </a:endParaRPr>
          </a:p>
        </p:txBody>
      </p:sp>
      <p:sp>
        <p:nvSpPr>
          <p:cNvPr id="18436"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8437"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640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10</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10</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3993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11</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11</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26409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12</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12</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5049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13</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13</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3467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14</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14</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158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9B0D29D9-657E-464F-9FF2-6758828F5423}" type="slidenum">
              <a:rPr lang="en-GB" altLang="en-US" sz="2800">
                <a:solidFill>
                  <a:schemeClr val="bg1"/>
                </a:solidFill>
                <a:ea typeface="MS Gothic" panose="020B0609070205080204" pitchFamily="49" charset="-128"/>
              </a:rPr>
              <a:pPr eaLnBrk="1" hangingPunct="1">
                <a:lnSpc>
                  <a:spcPct val="96000"/>
                </a:lnSpc>
                <a:spcBef>
                  <a:spcPct val="0"/>
                </a:spcBef>
              </a:pPr>
              <a:t>15</a:t>
            </a:fld>
            <a:endParaRPr lang="en-GB" altLang="en-US" sz="2800">
              <a:solidFill>
                <a:schemeClr val="bg1"/>
              </a:solidFill>
              <a:ea typeface="MS Gothic" panose="020B0609070205080204" pitchFamily="49" charset="-128"/>
            </a:endParaRPr>
          </a:p>
        </p:txBody>
      </p:sp>
      <p:sp>
        <p:nvSpPr>
          <p:cNvPr id="21507"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855D34C3-0F56-4D11-A5D9-F2CD9A05D4F9}" type="slidenum">
              <a:rPr lang="en-GB" altLang="en-US">
                <a:solidFill>
                  <a:srgbClr val="FFFFFF"/>
                </a:solidFill>
              </a:rPr>
              <a:pPr algn="r" eaLnBrk="1" hangingPunct="1">
                <a:lnSpc>
                  <a:spcPct val="96000"/>
                </a:lnSpc>
                <a:spcBef>
                  <a:spcPct val="0"/>
                </a:spcBef>
              </a:pPr>
              <a:t>15</a:t>
            </a:fld>
            <a:endParaRPr lang="en-GB" altLang="en-US">
              <a:solidFill>
                <a:srgbClr val="FFFFFF"/>
              </a:solidFill>
            </a:endParaRPr>
          </a:p>
        </p:txBody>
      </p:sp>
      <p:sp>
        <p:nvSpPr>
          <p:cNvPr id="21508"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21509"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7559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11380DAF-0C43-419D-90F3-7B131048DEF3}" type="slidenum">
              <a:rPr lang="en-GB" altLang="en-US" sz="2800">
                <a:solidFill>
                  <a:schemeClr val="bg1"/>
                </a:solidFill>
                <a:ea typeface="MS Gothic" panose="020B0609070205080204" pitchFamily="49" charset="-128"/>
              </a:rPr>
              <a:pPr eaLnBrk="1" hangingPunct="1">
                <a:lnSpc>
                  <a:spcPct val="96000"/>
                </a:lnSpc>
                <a:spcBef>
                  <a:spcPct val="0"/>
                </a:spcBef>
              </a:pPr>
              <a:t>16</a:t>
            </a:fld>
            <a:endParaRPr lang="en-GB" altLang="en-US" sz="2800">
              <a:solidFill>
                <a:schemeClr val="bg1"/>
              </a:solidFill>
              <a:ea typeface="MS Gothic" panose="020B0609070205080204" pitchFamily="49" charset="-128"/>
            </a:endParaRPr>
          </a:p>
        </p:txBody>
      </p:sp>
      <p:sp>
        <p:nvSpPr>
          <p:cNvPr id="22531"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A39C2584-5F87-4452-AF6B-9B451885BD35}" type="slidenum">
              <a:rPr lang="en-GB" altLang="en-US">
                <a:solidFill>
                  <a:srgbClr val="FFFFFF"/>
                </a:solidFill>
              </a:rPr>
              <a:pPr algn="r" eaLnBrk="1" hangingPunct="1">
                <a:lnSpc>
                  <a:spcPct val="96000"/>
                </a:lnSpc>
                <a:spcBef>
                  <a:spcPct val="0"/>
                </a:spcBef>
              </a:pPr>
              <a:t>16</a:t>
            </a:fld>
            <a:endParaRPr lang="en-GB" altLang="en-US">
              <a:solidFill>
                <a:srgbClr val="FFFFFF"/>
              </a:solidFill>
            </a:endParaRPr>
          </a:p>
        </p:txBody>
      </p:sp>
      <p:sp>
        <p:nvSpPr>
          <p:cNvPr id="22532"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22533"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6635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2</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2</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7727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3</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3</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4354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4</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4</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6399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5</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5</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334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6</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6</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1232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7</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7</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3592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8</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8</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6294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9</a:t>
            </a:fld>
            <a:endParaRPr lang="en-GB" altLang="en-US" sz="280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9</a:t>
            </a:fld>
            <a:endParaRPr lang="en-GB" altLang="en-US">
              <a:solidFill>
                <a:srgbClr val="FFFFFF"/>
              </a:solidFill>
            </a:endParaRPr>
          </a:p>
        </p:txBody>
      </p:sp>
      <p:sp>
        <p:nvSpPr>
          <p:cNvPr id="19460" name="Text Box 2"/>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a:solidFill>
                <a:schemeClr val="bg1"/>
              </a:solidFill>
            </a:endParaRPr>
          </a:p>
        </p:txBody>
      </p:sp>
      <p:sp>
        <p:nvSpPr>
          <p:cNvPr id="19461"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39865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4149725"/>
            <a:ext cx="12192000" cy="575419"/>
          </a:xfrm>
          <a:prstGeom prst="rect">
            <a:avLst/>
          </a:prstGeom>
        </p:spPr>
        <p:txBody>
          <a:bodyPr/>
          <a:lstStyle>
            <a:lvl1pPr marL="0" indent="0" algn="ctr">
              <a:buFontTx/>
              <a:buNone/>
              <a:defRPr>
                <a:solidFill>
                  <a:srgbClr val="A60A45"/>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9" name="Text Placeholder 5"/>
          <p:cNvSpPr>
            <a:spLocks noGrp="1"/>
          </p:cNvSpPr>
          <p:nvPr>
            <p:ph type="body" sz="quarter" idx="11"/>
          </p:nvPr>
        </p:nvSpPr>
        <p:spPr>
          <a:xfrm>
            <a:off x="7902" y="5013821"/>
            <a:ext cx="12192000" cy="575419"/>
          </a:xfrm>
          <a:prstGeom prst="rect">
            <a:avLst/>
          </a:prstGeom>
        </p:spPr>
        <p:txBody>
          <a:bodyPr/>
          <a:lstStyle>
            <a:lvl1pPr marL="0" indent="0" algn="ctr">
              <a:buFontTx/>
              <a:buNone/>
              <a:defRPr sz="2400">
                <a:solidFill>
                  <a:schemeClr val="accent5">
                    <a:lumMod val="75000"/>
                  </a:schemeClr>
                </a:solidFill>
              </a:defRPr>
            </a:lvl1pPr>
            <a:lvl2pPr algn="ctr">
              <a:defRPr/>
            </a:lvl2pPr>
            <a:lvl3pPr algn="ctr">
              <a:defRPr/>
            </a:lvl3pPr>
            <a:lvl4pPr algn="ctr">
              <a:defRPr/>
            </a:lvl4pPr>
            <a:lvl5pPr algn="ctr">
              <a:defRPr/>
            </a:lvl5pPr>
          </a:lstStyle>
          <a:p>
            <a:pPr lvl="0"/>
            <a:r>
              <a:rPr lang="en-US" dirty="0"/>
              <a:t>Click to edit Master text styles</a:t>
            </a:r>
          </a:p>
        </p:txBody>
      </p:sp>
      <p:pic>
        <p:nvPicPr>
          <p:cNvPr id="10" name="Picture 9"/>
          <p:cNvPicPr>
            <a:picLocks noChangeAspect="1"/>
          </p:cNvPicPr>
          <p:nvPr userDrawn="1"/>
        </p:nvPicPr>
        <p:blipFill>
          <a:blip r:embed="rId2"/>
          <a:stretch>
            <a:fillRect/>
          </a:stretch>
        </p:blipFill>
        <p:spPr>
          <a:xfrm>
            <a:off x="5088830" y="1340768"/>
            <a:ext cx="2030144" cy="2267909"/>
          </a:xfrm>
          <a:prstGeom prst="rect">
            <a:avLst/>
          </a:prstGeom>
        </p:spPr>
      </p:pic>
    </p:spTree>
    <p:extLst>
      <p:ext uri="{BB962C8B-B14F-4D97-AF65-F5344CB8AC3E}">
        <p14:creationId xmlns:p14="http://schemas.microsoft.com/office/powerpoint/2010/main" val="20815054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5024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826" y="456084"/>
            <a:ext cx="5752930" cy="1028700"/>
          </a:xfrm>
          <a:prstGeom prst="rect">
            <a:avLst/>
          </a:prstGeom>
        </p:spPr>
      </p:pic>
      <p:pic>
        <p:nvPicPr>
          <p:cNvPr id="4" name="Picture 4" descr="New logo.jpg"/>
          <p:cNvPicPr>
            <a:picLocks noChangeAspect="1"/>
          </p:cNvPicPr>
          <p:nvPr userDrawn="1"/>
        </p:nvPicPr>
        <p:blipFill>
          <a:blip r:embed="rId3" cstate="print"/>
          <a:srcRect/>
          <a:stretch>
            <a:fillRect/>
          </a:stretch>
        </p:blipFill>
        <p:spPr bwMode="auto">
          <a:xfrm>
            <a:off x="11089426" y="5661252"/>
            <a:ext cx="839222" cy="936103"/>
          </a:xfrm>
          <a:prstGeom prst="rect">
            <a:avLst/>
          </a:prstGeom>
          <a:noFill/>
          <a:ln w="9525">
            <a:noFill/>
            <a:miter lim="800000"/>
            <a:headEnd/>
            <a:tailEnd/>
          </a:ln>
          <a:scene3d>
            <a:camera prst="orthographicFront"/>
            <a:lightRig rig="threePt" dir="t"/>
          </a:scene3d>
          <a:sp3d>
            <a:bevelB/>
          </a:sp3d>
        </p:spPr>
      </p:pic>
      <p:sp>
        <p:nvSpPr>
          <p:cNvPr id="5" name="TextBox 4"/>
          <p:cNvSpPr txBox="1"/>
          <p:nvPr userDrawn="1"/>
        </p:nvSpPr>
        <p:spPr>
          <a:xfrm>
            <a:off x="392934" y="680520"/>
            <a:ext cx="4824412" cy="460375"/>
          </a:xfrm>
          <a:prstGeom prst="rect">
            <a:avLst/>
          </a:prstGeom>
          <a:noFill/>
        </p:spPr>
        <p:txBody>
          <a:bodyPr>
            <a:spAutoFit/>
          </a:bodyPr>
          <a:lstStyle/>
          <a:p>
            <a:pPr>
              <a:defRPr/>
            </a:pPr>
            <a:r>
              <a:rPr lang="en-GB" sz="2400" dirty="0">
                <a:latin typeface="+mj-lt"/>
                <a:cs typeface="Arial" charset="0"/>
              </a:rPr>
              <a:t>Any Questions ?</a:t>
            </a:r>
          </a:p>
        </p:txBody>
      </p:sp>
    </p:spTree>
    <p:extLst>
      <p:ext uri="{BB962C8B-B14F-4D97-AF65-F5344CB8AC3E}">
        <p14:creationId xmlns:p14="http://schemas.microsoft.com/office/powerpoint/2010/main" val="41138856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12" descr="New about u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New logo.jpg"/>
          <p:cNvPicPr>
            <a:picLocks noChangeAspect="1"/>
          </p:cNvPicPr>
          <p:nvPr userDrawn="1"/>
        </p:nvPicPr>
        <p:blipFill>
          <a:blip r:embed="rId3" cstate="print"/>
          <a:srcRect/>
          <a:stretch>
            <a:fillRect/>
          </a:stretch>
        </p:blipFill>
        <p:spPr bwMode="auto">
          <a:xfrm>
            <a:off x="9577258" y="404667"/>
            <a:ext cx="839222" cy="936103"/>
          </a:xfrm>
          <a:prstGeom prst="rect">
            <a:avLst/>
          </a:prstGeom>
          <a:noFill/>
          <a:ln w="9525">
            <a:noFill/>
            <a:miter lim="800000"/>
            <a:headEnd/>
            <a:tailEnd/>
          </a:ln>
          <a:scene3d>
            <a:camera prst="orthographicFront"/>
            <a:lightRig rig="threePt" dir="t"/>
          </a:scene3d>
          <a:sp3d>
            <a:bevelB/>
          </a:sp3d>
        </p:spPr>
      </p:pic>
      <p:sp>
        <p:nvSpPr>
          <p:cNvPr id="5" name="Rounded Rectangle 4"/>
          <p:cNvSpPr/>
          <p:nvPr userDrawn="1"/>
        </p:nvSpPr>
        <p:spPr>
          <a:xfrm>
            <a:off x="1271587" y="333375"/>
            <a:ext cx="6372226" cy="1943100"/>
          </a:xfrm>
          <a:prstGeom prst="roundRect">
            <a:avLst/>
          </a:prstGeom>
          <a:solidFill>
            <a:srgbClr val="0093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9390"/>
              </a:solidFill>
            </a:endParaRPr>
          </a:p>
        </p:txBody>
      </p:sp>
      <p:sp>
        <p:nvSpPr>
          <p:cNvPr id="6" name="TextBox 5"/>
          <p:cNvSpPr txBox="1"/>
          <p:nvPr userDrawn="1"/>
        </p:nvSpPr>
        <p:spPr>
          <a:xfrm>
            <a:off x="1738316" y="692153"/>
            <a:ext cx="5653087" cy="1323975"/>
          </a:xfrm>
          <a:prstGeom prst="rect">
            <a:avLst/>
          </a:prstGeom>
          <a:noFill/>
        </p:spPr>
        <p:txBody>
          <a:bodyPr>
            <a:spAutoFit/>
          </a:bodyPr>
          <a:lstStyle/>
          <a:p>
            <a:pPr>
              <a:defRPr/>
            </a:pPr>
            <a:r>
              <a:rPr lang="en-GB" sz="1800" dirty="0">
                <a:latin typeface="+mn-lt"/>
                <a:cs typeface="Gisha" pitchFamily="34" charset="-79"/>
              </a:rPr>
              <a:t>Inspired by our clients, confident in our expertise and fair employment practices, as approachable as we are professional, we aspire to provide the best legal service in the UK for people when they need it most.</a:t>
            </a:r>
          </a:p>
          <a:p>
            <a:pPr>
              <a:defRPr/>
            </a:pPr>
            <a:endParaRPr lang="en-GB" sz="800" dirty="0">
              <a:solidFill>
                <a:schemeClr val="accent5"/>
              </a:solidFill>
              <a:latin typeface="Gisha" pitchFamily="34" charset="-79"/>
              <a:cs typeface="Gisha" pitchFamily="34" charset="-79"/>
            </a:endParaRPr>
          </a:p>
        </p:txBody>
      </p:sp>
      <p:sp>
        <p:nvSpPr>
          <p:cNvPr id="7" name="TextBox 6"/>
          <p:cNvSpPr txBox="1"/>
          <p:nvPr userDrawn="1"/>
        </p:nvSpPr>
        <p:spPr>
          <a:xfrm>
            <a:off x="1558925" y="417516"/>
            <a:ext cx="325438" cy="708025"/>
          </a:xfrm>
          <a:prstGeom prst="rect">
            <a:avLst/>
          </a:prstGeom>
          <a:noFill/>
        </p:spPr>
        <p:txBody>
          <a:bodyPr>
            <a:spAutoFit/>
          </a:bodyPr>
          <a:lstStyle/>
          <a:p>
            <a:pPr>
              <a:defRPr/>
            </a:pPr>
            <a:r>
              <a:rPr lang="en-GB" sz="4000" dirty="0">
                <a:latin typeface="+mj-lt"/>
                <a:cs typeface="Arial" charset="0"/>
              </a:rPr>
              <a:t>“</a:t>
            </a:r>
          </a:p>
        </p:txBody>
      </p:sp>
      <p:sp>
        <p:nvSpPr>
          <p:cNvPr id="8" name="TextBox 7"/>
          <p:cNvSpPr txBox="1"/>
          <p:nvPr userDrawn="1"/>
        </p:nvSpPr>
        <p:spPr>
          <a:xfrm rot="10800000">
            <a:off x="6888166" y="1125541"/>
            <a:ext cx="503237" cy="706437"/>
          </a:xfrm>
          <a:prstGeom prst="rect">
            <a:avLst/>
          </a:prstGeom>
          <a:noFill/>
        </p:spPr>
        <p:txBody>
          <a:bodyPr>
            <a:spAutoFit/>
          </a:bodyPr>
          <a:lstStyle/>
          <a:p>
            <a:pPr>
              <a:defRPr/>
            </a:pPr>
            <a:r>
              <a:rPr lang="en-GB" sz="4000" dirty="0">
                <a:latin typeface="+mj-lt"/>
                <a:cs typeface="Arial" charset="0"/>
              </a:rPr>
              <a:t>“</a:t>
            </a:r>
          </a:p>
        </p:txBody>
      </p:sp>
      <p:sp>
        <p:nvSpPr>
          <p:cNvPr id="9" name="Rounded Rectangle 8"/>
          <p:cNvSpPr/>
          <p:nvPr userDrawn="1"/>
        </p:nvSpPr>
        <p:spPr>
          <a:xfrm>
            <a:off x="1200152" y="5300666"/>
            <a:ext cx="5040313" cy="1368425"/>
          </a:xfrm>
          <a:prstGeom prst="roundRect">
            <a:avLst/>
          </a:prstGeom>
          <a:solidFill>
            <a:srgbClr val="A60A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9390"/>
              </a:solidFill>
            </a:endParaRPr>
          </a:p>
        </p:txBody>
      </p:sp>
      <p:sp>
        <p:nvSpPr>
          <p:cNvPr id="10" name="TextBox 15"/>
          <p:cNvSpPr txBox="1">
            <a:spLocks noChangeArrowheads="1"/>
          </p:cNvSpPr>
          <p:nvPr userDrawn="1"/>
        </p:nvSpPr>
        <p:spPr bwMode="auto">
          <a:xfrm>
            <a:off x="1703388" y="5591178"/>
            <a:ext cx="43926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imes New Roman" pitchFamily="18" charset="0"/>
                <a:cs typeface="Arial" charset="0"/>
              </a:defRPr>
            </a:lvl1pPr>
            <a:lvl2pPr marL="742950" indent="-285750" eaLnBrk="0" hangingPunct="0">
              <a:defRPr sz="2800">
                <a:solidFill>
                  <a:schemeClr val="bg1"/>
                </a:solidFill>
                <a:latin typeface="Times New Roman" pitchFamily="18" charset="0"/>
                <a:cs typeface="Arial" charset="0"/>
              </a:defRPr>
            </a:lvl2pPr>
            <a:lvl3pPr marL="1143000" indent="-228600" eaLnBrk="0" hangingPunct="0">
              <a:defRPr sz="2800">
                <a:solidFill>
                  <a:schemeClr val="bg1"/>
                </a:solidFill>
                <a:latin typeface="Times New Roman" pitchFamily="18" charset="0"/>
                <a:cs typeface="Arial" charset="0"/>
              </a:defRPr>
            </a:lvl3pPr>
            <a:lvl4pPr marL="1600200" indent="-228600" eaLnBrk="0" hangingPunct="0">
              <a:defRPr sz="2800">
                <a:solidFill>
                  <a:schemeClr val="bg1"/>
                </a:solidFill>
                <a:latin typeface="Times New Roman" pitchFamily="18" charset="0"/>
                <a:cs typeface="Arial" charset="0"/>
              </a:defRPr>
            </a:lvl4pPr>
            <a:lvl5pPr marL="2057400" indent="-228600" eaLnBrk="0" hangingPunct="0">
              <a:defRPr sz="28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defRPr sz="28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defRPr sz="28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defRPr sz="28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defRPr sz="2800">
                <a:solidFill>
                  <a:schemeClr val="bg1"/>
                </a:solidFill>
                <a:latin typeface="Times New Roman" pitchFamily="18" charset="0"/>
                <a:cs typeface="Arial" charset="0"/>
              </a:defRPr>
            </a:lvl9pPr>
          </a:lstStyle>
          <a:p>
            <a:pPr eaLnBrk="1" hangingPunct="1">
              <a:defRPr/>
            </a:pPr>
            <a:r>
              <a:rPr lang="en-GB" altLang="en-US" sz="2000" b="1" dirty="0">
                <a:latin typeface="+mn-lt"/>
                <a:cs typeface="Gisha" pitchFamily="34" charset="-79"/>
              </a:rPr>
              <a:t>Visit morrishsolicitors.com</a:t>
            </a:r>
          </a:p>
          <a:p>
            <a:pPr eaLnBrk="1" hangingPunct="1">
              <a:defRPr/>
            </a:pPr>
            <a:endParaRPr lang="en-GB" altLang="en-US" sz="1000" b="1" dirty="0">
              <a:latin typeface="+mn-lt"/>
              <a:cs typeface="Gisha" pitchFamily="34" charset="-79"/>
            </a:endParaRPr>
          </a:p>
          <a:p>
            <a:pPr eaLnBrk="1" hangingPunct="1">
              <a:defRPr/>
            </a:pPr>
            <a:r>
              <a:rPr lang="en-GB" altLang="en-US" sz="2000" b="1" dirty="0">
                <a:latin typeface="+mn-lt"/>
                <a:cs typeface="Gisha" pitchFamily="34" charset="-79"/>
              </a:rPr>
              <a:t>Or call 033 3344 9600</a:t>
            </a:r>
          </a:p>
        </p:txBody>
      </p:sp>
    </p:spTree>
    <p:extLst>
      <p:ext uri="{BB962C8B-B14F-4D97-AF65-F5344CB8AC3E}">
        <p14:creationId xmlns:p14="http://schemas.microsoft.com/office/powerpoint/2010/main" val="23411321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www.gov.uk/employment-tribunal-decisions"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6" name="Picture 4" descr="New logo.jpg"/>
          <p:cNvPicPr>
            <a:picLocks noChangeAspect="1"/>
          </p:cNvPicPr>
          <p:nvPr/>
        </p:nvPicPr>
        <p:blipFill>
          <a:blip r:embed="rId3" cstate="print"/>
          <a:srcRect/>
          <a:stretch>
            <a:fillRect/>
          </a:stretch>
        </p:blipFill>
        <p:spPr bwMode="auto">
          <a:xfrm>
            <a:off x="5347370" y="260648"/>
            <a:ext cx="1569268" cy="1750426"/>
          </a:xfrm>
          <a:prstGeom prst="rect">
            <a:avLst/>
          </a:prstGeom>
          <a:noFill/>
          <a:ln w="9525">
            <a:noFill/>
            <a:miter lim="800000"/>
            <a:headEnd/>
            <a:tailEnd/>
          </a:ln>
          <a:effectLst/>
          <a:scene3d>
            <a:camera prst="orthographicFront"/>
            <a:lightRig rig="threePt" dir="t"/>
          </a:scene3d>
          <a:sp3d>
            <a:bevelB/>
          </a:sp3d>
        </p:spPr>
      </p:pic>
      <p:sp>
        <p:nvSpPr>
          <p:cNvPr id="2" name="TextBox 1"/>
          <p:cNvSpPr txBox="1"/>
          <p:nvPr/>
        </p:nvSpPr>
        <p:spPr>
          <a:xfrm>
            <a:off x="263352" y="2132856"/>
            <a:ext cx="11737304" cy="1865254"/>
          </a:xfrm>
          <a:prstGeom prst="rect">
            <a:avLst/>
          </a:prstGeom>
          <a:noFill/>
        </p:spPr>
        <p:txBody>
          <a:bodyPr wrap="square">
            <a:spAutoFit/>
          </a:bodyPr>
          <a:lstStyle/>
          <a:p>
            <a:pPr algn="ctr">
              <a:lnSpc>
                <a:spcPct val="96000"/>
              </a:lnSpc>
              <a:spcBef>
                <a:spcPts val="0"/>
              </a:spcBef>
              <a:spcAft>
                <a:spcPts val="0"/>
              </a:spcAft>
              <a:buClr>
                <a:srgbClr val="000000"/>
              </a:buClr>
              <a:buSzPct val="100000"/>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a:pPr>
            <a:r>
              <a:rPr lang="en-GB" sz="2400" b="1" dirty="0">
                <a:solidFill>
                  <a:srgbClr val="A60A45"/>
                </a:solidFill>
                <a:latin typeface="+mj-lt"/>
                <a:cs typeface="Arial" charset="0"/>
              </a:rPr>
              <a:t>Employment Law in 2017: an overview</a:t>
            </a:r>
          </a:p>
          <a:p>
            <a:pPr algn="ctr">
              <a:lnSpc>
                <a:spcPct val="96000"/>
              </a:lnSpc>
              <a:spcBef>
                <a:spcPts val="0"/>
              </a:spcBef>
              <a:spcAft>
                <a:spcPts val="0"/>
              </a:spcAft>
              <a:buClr>
                <a:srgbClr val="000000"/>
              </a:buClr>
              <a:buSzPct val="100000"/>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a:pPr>
            <a:endParaRPr lang="en-GB" sz="2400" b="1" dirty="0">
              <a:solidFill>
                <a:srgbClr val="A60A45"/>
              </a:solidFill>
              <a:latin typeface="+mj-lt"/>
              <a:cs typeface="Arial" charset="0"/>
            </a:endParaRPr>
          </a:p>
          <a:p>
            <a:pPr algn="ctr">
              <a:lnSpc>
                <a:spcPct val="96000"/>
              </a:lnSpc>
              <a:spcBef>
                <a:spcPts val="0"/>
              </a:spcBef>
              <a:spcAft>
                <a:spcPts val="0"/>
              </a:spcAft>
              <a:buClr>
                <a:srgbClr val="000000"/>
              </a:buClr>
              <a:buSzPct val="100000"/>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a:pPr>
            <a:r>
              <a:rPr lang="en-GB" sz="2400" b="1" dirty="0">
                <a:solidFill>
                  <a:schemeClr val="accent4">
                    <a:lumMod val="75000"/>
                  </a:schemeClr>
                </a:solidFill>
                <a:latin typeface="+mj-lt"/>
                <a:cs typeface="Arial" charset="0"/>
              </a:rPr>
              <a:t>A talk by Paul Scholey </a:t>
            </a:r>
          </a:p>
          <a:p>
            <a:pPr algn="ctr">
              <a:lnSpc>
                <a:spcPct val="96000"/>
              </a:lnSpc>
              <a:spcBef>
                <a:spcPts val="0"/>
              </a:spcBef>
              <a:spcAft>
                <a:spcPts val="0"/>
              </a:spcAft>
              <a:buClr>
                <a:srgbClr val="000000"/>
              </a:buClr>
              <a:buSzPct val="100000"/>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a:pPr>
            <a:r>
              <a:rPr lang="en-GB" sz="2400" b="1" dirty="0">
                <a:solidFill>
                  <a:schemeClr val="accent4">
                    <a:lumMod val="75000"/>
                  </a:schemeClr>
                </a:solidFill>
                <a:latin typeface="+mj-lt"/>
                <a:cs typeface="Arial" charset="0"/>
              </a:rPr>
              <a:t>Senior Partner</a:t>
            </a:r>
          </a:p>
          <a:p>
            <a:pPr algn="ctr">
              <a:lnSpc>
                <a:spcPct val="96000"/>
              </a:lnSpc>
              <a:spcBef>
                <a:spcPts val="0"/>
              </a:spcBef>
              <a:spcAft>
                <a:spcPts val="0"/>
              </a:spcAft>
              <a:buClr>
                <a:srgbClr val="000000"/>
              </a:buClr>
              <a:buSzPct val="100000"/>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a:pPr>
            <a:r>
              <a:rPr lang="en-GB" sz="2400" b="1" dirty="0">
                <a:solidFill>
                  <a:schemeClr val="accent4">
                    <a:lumMod val="75000"/>
                  </a:schemeClr>
                </a:solidFill>
                <a:latin typeface="+mj-lt"/>
                <a:cs typeface="Arial" charset="0"/>
              </a:rPr>
              <a:t>Morrish Solicitors LLP</a:t>
            </a:r>
            <a:endParaRPr lang="en-GB" sz="2400" b="1" dirty="0">
              <a:solidFill>
                <a:srgbClr val="A60A45"/>
              </a:solidFill>
              <a:latin typeface="+mj-lt"/>
              <a:cs typeface="Arial" charset="0"/>
            </a:endParaRPr>
          </a:p>
        </p:txBody>
      </p:sp>
      <p:sp>
        <p:nvSpPr>
          <p:cNvPr id="9" name="TextBox 8"/>
          <p:cNvSpPr txBox="1"/>
          <p:nvPr/>
        </p:nvSpPr>
        <p:spPr>
          <a:xfrm>
            <a:off x="1775520" y="6309320"/>
            <a:ext cx="8714800" cy="446917"/>
          </a:xfrm>
          <a:prstGeom prst="rect">
            <a:avLst/>
          </a:prstGeom>
          <a:noFill/>
        </p:spPr>
        <p:txBody>
          <a:bodyPr wrap="square">
            <a:spAutoFit/>
          </a:bodyPr>
          <a:lstStyle/>
          <a:p>
            <a:pPr algn="ctr">
              <a:lnSpc>
                <a:spcPct val="96000"/>
              </a:lnSpc>
              <a:spcBef>
                <a:spcPts val="0"/>
              </a:spcBef>
              <a:spcAft>
                <a:spcPts val="0"/>
              </a:spcAft>
              <a:buClr>
                <a:srgbClr val="000000"/>
              </a:buClr>
              <a:buSzPct val="100000"/>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a:pPr>
            <a:r>
              <a:rPr lang="en-GB" sz="2400" b="1" dirty="0">
                <a:solidFill>
                  <a:schemeClr val="accent4">
                    <a:lumMod val="75000"/>
                  </a:schemeClr>
                </a:solidFill>
                <a:latin typeface="+mj-lt"/>
                <a:cs typeface="Arial" charset="0"/>
              </a:rPr>
              <a:t>Slides by Corinna Ferguson</a:t>
            </a:r>
          </a:p>
        </p:txBody>
      </p:sp>
      <p:pic>
        <p:nvPicPr>
          <p:cNvPr id="10" name="Picture 9"/>
          <p:cNvPicPr>
            <a:picLocks noChangeAspect="1"/>
          </p:cNvPicPr>
          <p:nvPr/>
        </p:nvPicPr>
        <p:blipFill>
          <a:blip r:embed="rId4"/>
          <a:stretch>
            <a:fillRect/>
          </a:stretch>
        </p:blipFill>
        <p:spPr>
          <a:xfrm>
            <a:off x="5123892" y="4577295"/>
            <a:ext cx="2016224" cy="384280"/>
          </a:xfrm>
          <a:prstGeom prst="rect">
            <a:avLst/>
          </a:prstGeom>
        </p:spPr>
      </p:pic>
      <p:pic>
        <p:nvPicPr>
          <p:cNvPr id="11" name="Picture 10"/>
          <p:cNvPicPr>
            <a:picLocks noChangeAspect="1"/>
          </p:cNvPicPr>
          <p:nvPr/>
        </p:nvPicPr>
        <p:blipFill>
          <a:blip r:embed="rId5"/>
          <a:stretch>
            <a:fillRect/>
          </a:stretch>
        </p:blipFill>
        <p:spPr>
          <a:xfrm>
            <a:off x="5429445" y="5074217"/>
            <a:ext cx="1405118" cy="1230141"/>
          </a:xfrm>
          <a:prstGeom prst="rect">
            <a:avLst/>
          </a:prstGeom>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August</a:t>
            </a:r>
          </a:p>
        </p:txBody>
      </p:sp>
      <p:sp>
        <p:nvSpPr>
          <p:cNvPr id="12" name="TextBox 11"/>
          <p:cNvSpPr txBox="1"/>
          <p:nvPr/>
        </p:nvSpPr>
        <p:spPr>
          <a:xfrm>
            <a:off x="-13096" y="1425863"/>
            <a:ext cx="6325120" cy="4154984"/>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a:solidFill>
                  <a:srgbClr val="000000"/>
                </a:solidFill>
                <a:latin typeface="Arial" charset="0"/>
              </a:rPr>
              <a:t>Dudley v Willetts </a:t>
            </a:r>
            <a:r>
              <a:rPr lang="en-GB" sz="2400" dirty="0">
                <a:solidFill>
                  <a:srgbClr val="000000"/>
                </a:solidFill>
                <a:latin typeface="Arial" charset="0"/>
              </a:rPr>
              <a:t>[2017] IRLR 870: EAT holds voluntary overtime counts in calculation of holiday pay if sufficiently regular to be part of normal pay.</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err="1">
                <a:solidFill>
                  <a:srgbClr val="000000"/>
                </a:solidFill>
                <a:latin typeface="Arial" charset="0"/>
              </a:rPr>
              <a:t>Efobi</a:t>
            </a:r>
            <a:r>
              <a:rPr lang="en-GB" sz="2400" dirty="0">
                <a:solidFill>
                  <a:srgbClr val="000000"/>
                </a:solidFill>
                <a:latin typeface="Arial" charset="0"/>
              </a:rPr>
              <a:t> in EAT: changing the “shifting burden of proof”… until November…</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pic>
        <p:nvPicPr>
          <p:cNvPr id="4" name="Picture 3">
            <a:extLst>
              <a:ext uri="{FF2B5EF4-FFF2-40B4-BE49-F238E27FC236}">
                <a16:creationId xmlns:a16="http://schemas.microsoft.com/office/drawing/2014/main" id="{DD3C6425-896E-47A7-A973-458ADD6DF30D}"/>
              </a:ext>
            </a:extLst>
          </p:cNvPr>
          <p:cNvPicPr>
            <a:picLocks noChangeAspect="1"/>
          </p:cNvPicPr>
          <p:nvPr/>
        </p:nvPicPr>
        <p:blipFill>
          <a:blip r:embed="rId5"/>
          <a:stretch>
            <a:fillRect/>
          </a:stretch>
        </p:blipFill>
        <p:spPr>
          <a:xfrm>
            <a:off x="6384032" y="1799422"/>
            <a:ext cx="5657850" cy="3781425"/>
          </a:xfrm>
          <a:prstGeom prst="rect">
            <a:avLst/>
          </a:prstGeom>
        </p:spPr>
      </p:pic>
    </p:spTree>
    <p:extLst>
      <p:ext uri="{BB962C8B-B14F-4D97-AF65-F5344CB8AC3E}">
        <p14:creationId xmlns:p14="http://schemas.microsoft.com/office/powerpoint/2010/main" val="388083552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September</a:t>
            </a:r>
          </a:p>
        </p:txBody>
      </p:sp>
      <p:sp>
        <p:nvSpPr>
          <p:cNvPr id="12" name="TextBox 11"/>
          <p:cNvSpPr txBox="1"/>
          <p:nvPr/>
        </p:nvSpPr>
        <p:spPr>
          <a:xfrm>
            <a:off x="-13096" y="1425863"/>
            <a:ext cx="6325120" cy="4524315"/>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New “</a:t>
            </a:r>
            <a:r>
              <a:rPr lang="en-GB" sz="2400" b="1" dirty="0">
                <a:solidFill>
                  <a:srgbClr val="000000"/>
                </a:solidFill>
                <a:latin typeface="Arial" charset="0"/>
              </a:rPr>
              <a:t>Vento</a:t>
            </a:r>
            <a:r>
              <a:rPr lang="en-GB" sz="2400" dirty="0">
                <a:solidFill>
                  <a:srgbClr val="000000"/>
                </a:solidFill>
                <a:latin typeface="Arial" charset="0"/>
              </a:rPr>
              <a:t>” guidance for injury to feelings (NB Court of Appeal has now said this applies to all cases):</a:t>
            </a:r>
          </a:p>
          <a:p>
            <a:pPr marL="1709738" lvl="1"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lower band (less serious cases): £800 to £8,400</a:t>
            </a:r>
          </a:p>
          <a:p>
            <a:pPr marL="1709738" lvl="1"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middle band: £8,400 to £25,200</a:t>
            </a:r>
          </a:p>
          <a:p>
            <a:pPr marL="1709738" lvl="1"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upper band (the most serious cases): £25,200 to £42,000</a:t>
            </a:r>
          </a:p>
          <a:p>
            <a:pPr marL="1709738" lvl="1"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exceptional cases: over £42,000</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sp>
        <p:nvSpPr>
          <p:cNvPr id="8" name="TextBox 7"/>
          <p:cNvSpPr txBox="1"/>
          <p:nvPr/>
        </p:nvSpPr>
        <p:spPr>
          <a:xfrm>
            <a:off x="5739834" y="617476"/>
            <a:ext cx="6325120" cy="830997"/>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pic>
        <p:nvPicPr>
          <p:cNvPr id="3" name="Picture 2">
            <a:extLst>
              <a:ext uri="{FF2B5EF4-FFF2-40B4-BE49-F238E27FC236}">
                <a16:creationId xmlns:a16="http://schemas.microsoft.com/office/drawing/2014/main" id="{73338F43-0CE5-4AD0-AA0E-CD576EAB90A6}"/>
              </a:ext>
            </a:extLst>
          </p:cNvPr>
          <p:cNvPicPr>
            <a:picLocks noChangeAspect="1"/>
          </p:cNvPicPr>
          <p:nvPr/>
        </p:nvPicPr>
        <p:blipFill>
          <a:blip r:embed="rId5"/>
          <a:stretch>
            <a:fillRect/>
          </a:stretch>
        </p:blipFill>
        <p:spPr>
          <a:xfrm>
            <a:off x="6425042" y="3140968"/>
            <a:ext cx="5657850" cy="2486025"/>
          </a:xfrm>
          <a:prstGeom prst="rect">
            <a:avLst/>
          </a:prstGeom>
        </p:spPr>
      </p:pic>
    </p:spTree>
    <p:extLst>
      <p:ext uri="{BB962C8B-B14F-4D97-AF65-F5344CB8AC3E}">
        <p14:creationId xmlns:p14="http://schemas.microsoft.com/office/powerpoint/2010/main" val="26952194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October</a:t>
            </a:r>
          </a:p>
        </p:txBody>
      </p:sp>
      <p:sp>
        <p:nvSpPr>
          <p:cNvPr id="12" name="TextBox 11"/>
          <p:cNvSpPr txBox="1"/>
          <p:nvPr/>
        </p:nvSpPr>
        <p:spPr>
          <a:xfrm>
            <a:off x="-13096" y="1425863"/>
            <a:ext cx="6325120" cy="4893647"/>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State and diplomatic immunity considered by Supreme Court.</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a:solidFill>
                  <a:srgbClr val="000000"/>
                </a:solidFill>
                <a:latin typeface="Arial" charset="0"/>
              </a:rPr>
              <a:t>Reyes v Al-</a:t>
            </a:r>
            <a:r>
              <a:rPr lang="en-GB" sz="2400" b="1" dirty="0" err="1">
                <a:solidFill>
                  <a:srgbClr val="000000"/>
                </a:solidFill>
                <a:latin typeface="Arial" charset="0"/>
              </a:rPr>
              <a:t>Malki</a:t>
            </a:r>
            <a:r>
              <a:rPr lang="en-GB" sz="2400" b="1" dirty="0">
                <a:solidFill>
                  <a:srgbClr val="000000"/>
                </a:solidFill>
                <a:latin typeface="Arial" charset="0"/>
              </a:rPr>
              <a:t> </a:t>
            </a:r>
            <a:r>
              <a:rPr lang="en-GB" sz="2400" dirty="0">
                <a:solidFill>
                  <a:srgbClr val="000000"/>
                </a:solidFill>
                <a:latin typeface="Arial" charset="0"/>
              </a:rPr>
              <a:t>[2017] UKSC 61: diplomat employing domestic staff not immune from jurisdiction of ET.</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err="1">
                <a:solidFill>
                  <a:srgbClr val="000000"/>
                </a:solidFill>
                <a:latin typeface="Arial" charset="0"/>
              </a:rPr>
              <a:t>Benkharbouche</a:t>
            </a:r>
            <a:r>
              <a:rPr lang="en-GB" sz="2400" dirty="0">
                <a:solidFill>
                  <a:srgbClr val="000000"/>
                </a:solidFill>
                <a:latin typeface="Arial" charset="0"/>
              </a:rPr>
              <a:t> [2017] UKSC 62: state immunity act incompatible with Article 6 ECHR and Article 47 EU Charter. Discrimination complaints remitted to ET.</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pic>
        <p:nvPicPr>
          <p:cNvPr id="4" name="Picture 3">
            <a:extLst>
              <a:ext uri="{FF2B5EF4-FFF2-40B4-BE49-F238E27FC236}">
                <a16:creationId xmlns:a16="http://schemas.microsoft.com/office/drawing/2014/main" id="{800321EA-7F07-4239-81CB-1A41F3D8C8DD}"/>
              </a:ext>
            </a:extLst>
          </p:cNvPr>
          <p:cNvPicPr>
            <a:picLocks noChangeAspect="1"/>
          </p:cNvPicPr>
          <p:nvPr/>
        </p:nvPicPr>
        <p:blipFill>
          <a:blip r:embed="rId5"/>
          <a:stretch>
            <a:fillRect/>
          </a:stretch>
        </p:blipFill>
        <p:spPr>
          <a:xfrm>
            <a:off x="6342806" y="1772816"/>
            <a:ext cx="5657850" cy="3800475"/>
          </a:xfrm>
          <a:prstGeom prst="rect">
            <a:avLst/>
          </a:prstGeom>
        </p:spPr>
      </p:pic>
    </p:spTree>
    <p:extLst>
      <p:ext uri="{BB962C8B-B14F-4D97-AF65-F5344CB8AC3E}">
        <p14:creationId xmlns:p14="http://schemas.microsoft.com/office/powerpoint/2010/main" val="985491869"/>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November</a:t>
            </a:r>
          </a:p>
        </p:txBody>
      </p:sp>
      <p:sp>
        <p:nvSpPr>
          <p:cNvPr id="12" name="TextBox 11"/>
          <p:cNvSpPr txBox="1"/>
          <p:nvPr/>
        </p:nvSpPr>
        <p:spPr>
          <a:xfrm>
            <a:off x="-13096" y="1425863"/>
            <a:ext cx="6325120" cy="6001643"/>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Two Supreme Court judgments confirming complaints of discrimination may be brought in ET against disciplinary bodies (</a:t>
            </a:r>
            <a:r>
              <a:rPr lang="en-GB" sz="2400" b="1" dirty="0">
                <a:solidFill>
                  <a:srgbClr val="000000"/>
                </a:solidFill>
                <a:latin typeface="Arial" charset="0"/>
              </a:rPr>
              <a:t>P v Metropolitan Police</a:t>
            </a:r>
            <a:r>
              <a:rPr lang="en-GB" sz="2400" dirty="0">
                <a:solidFill>
                  <a:srgbClr val="000000"/>
                </a:solidFill>
                <a:latin typeface="Arial" charset="0"/>
              </a:rPr>
              <a:t>; </a:t>
            </a:r>
            <a:r>
              <a:rPr lang="en-GB" sz="2400" b="1" dirty="0">
                <a:solidFill>
                  <a:srgbClr val="000000"/>
                </a:solidFill>
                <a:latin typeface="Arial" charset="0"/>
              </a:rPr>
              <a:t>Michalak v GMC</a:t>
            </a:r>
            <a:r>
              <a:rPr lang="en-GB" sz="2400" dirty="0">
                <a:solidFill>
                  <a:srgbClr val="000000"/>
                </a:solidFill>
                <a:latin typeface="Arial" charset="0"/>
              </a:rPr>
              <a:t>).</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a:solidFill>
                  <a:srgbClr val="000000"/>
                </a:solidFill>
                <a:latin typeface="Arial" charset="0"/>
              </a:rPr>
              <a:t>Uber</a:t>
            </a:r>
            <a:r>
              <a:rPr lang="en-GB" sz="2400" dirty="0">
                <a:solidFill>
                  <a:srgbClr val="000000"/>
                </a:solidFill>
                <a:latin typeface="Arial" charset="0"/>
              </a:rPr>
              <a:t> loses its appeal to EAT UKEAT/0056/17/DA. Seeking leave to leapfrog to Supreme Court with Pimlico Plumbers.</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err="1">
                <a:solidFill>
                  <a:srgbClr val="000000"/>
                </a:solidFill>
                <a:latin typeface="Arial" charset="0"/>
              </a:rPr>
              <a:t>Efobi</a:t>
            </a:r>
            <a:r>
              <a:rPr lang="en-GB" sz="2400" dirty="0">
                <a:solidFill>
                  <a:srgbClr val="000000"/>
                </a:solidFill>
                <a:latin typeface="Arial" charset="0"/>
              </a:rPr>
              <a:t> reversed in Court of Appeal (</a:t>
            </a:r>
            <a:r>
              <a:rPr lang="en-GB" sz="2400" b="1" dirty="0">
                <a:solidFill>
                  <a:srgbClr val="000000"/>
                </a:solidFill>
                <a:latin typeface="Arial" charset="0"/>
              </a:rPr>
              <a:t>Ayodele v </a:t>
            </a:r>
            <a:r>
              <a:rPr lang="en-GB" sz="2400" b="1" dirty="0" err="1">
                <a:solidFill>
                  <a:srgbClr val="000000"/>
                </a:solidFill>
                <a:latin typeface="Arial" charset="0"/>
              </a:rPr>
              <a:t>Citylink</a:t>
            </a:r>
            <a:r>
              <a:rPr lang="en-GB" sz="2400" b="1" dirty="0">
                <a:solidFill>
                  <a:srgbClr val="000000"/>
                </a:solidFill>
                <a:latin typeface="Arial" charset="0"/>
              </a:rPr>
              <a:t> </a:t>
            </a:r>
            <a:r>
              <a:rPr lang="en-GB" sz="2400" dirty="0">
                <a:solidFill>
                  <a:srgbClr val="000000"/>
                </a:solidFill>
                <a:latin typeface="Arial" charset="0"/>
              </a:rPr>
              <a:t>[2017] EWCA </a:t>
            </a:r>
            <a:r>
              <a:rPr lang="en-GB" sz="2400" dirty="0" err="1">
                <a:solidFill>
                  <a:srgbClr val="000000"/>
                </a:solidFill>
                <a:latin typeface="Arial" charset="0"/>
              </a:rPr>
              <a:t>Civ</a:t>
            </a:r>
            <a:r>
              <a:rPr lang="en-GB" sz="2400" dirty="0">
                <a:solidFill>
                  <a:srgbClr val="000000"/>
                </a:solidFill>
                <a:latin typeface="Arial" charset="0"/>
              </a:rPr>
              <a:t> 1913).</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pic>
        <p:nvPicPr>
          <p:cNvPr id="3" name="Picture 2">
            <a:extLst>
              <a:ext uri="{FF2B5EF4-FFF2-40B4-BE49-F238E27FC236}">
                <a16:creationId xmlns:a16="http://schemas.microsoft.com/office/drawing/2014/main" id="{A76C569E-0554-4A09-8D47-21D20C96C374}"/>
              </a:ext>
            </a:extLst>
          </p:cNvPr>
          <p:cNvPicPr>
            <a:picLocks noChangeAspect="1"/>
          </p:cNvPicPr>
          <p:nvPr/>
        </p:nvPicPr>
        <p:blipFill>
          <a:blip r:embed="rId5"/>
          <a:stretch>
            <a:fillRect/>
          </a:stretch>
        </p:blipFill>
        <p:spPr>
          <a:xfrm>
            <a:off x="6273479" y="1761723"/>
            <a:ext cx="5772150" cy="3857625"/>
          </a:xfrm>
          <a:prstGeom prst="rect">
            <a:avLst/>
          </a:prstGeom>
        </p:spPr>
      </p:pic>
    </p:spTree>
    <p:extLst>
      <p:ext uri="{BB962C8B-B14F-4D97-AF65-F5344CB8AC3E}">
        <p14:creationId xmlns:p14="http://schemas.microsoft.com/office/powerpoint/2010/main" val="244255759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December</a:t>
            </a:r>
          </a:p>
        </p:txBody>
      </p:sp>
      <p:sp>
        <p:nvSpPr>
          <p:cNvPr id="12" name="TextBox 11"/>
          <p:cNvSpPr txBox="1"/>
          <p:nvPr/>
        </p:nvSpPr>
        <p:spPr>
          <a:xfrm>
            <a:off x="-13096" y="1425863"/>
            <a:ext cx="6325120" cy="5632311"/>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err="1">
                <a:solidFill>
                  <a:schemeClr val="tx1"/>
                </a:solidFill>
                <a:latin typeface="+mj-lt"/>
              </a:rPr>
              <a:t>Kostal</a:t>
            </a:r>
            <a:r>
              <a:rPr lang="en-GB" sz="2400" b="1" dirty="0">
                <a:solidFill>
                  <a:schemeClr val="tx1"/>
                </a:solidFill>
                <a:latin typeface="+mj-lt"/>
              </a:rPr>
              <a:t> UK Ltd v Dunkley </a:t>
            </a:r>
            <a:r>
              <a:rPr lang="en-GB" sz="2400" dirty="0">
                <a:solidFill>
                  <a:schemeClr val="tx1"/>
                </a:solidFill>
                <a:latin typeface="+mj-lt"/>
              </a:rPr>
              <a:t>and others - inducements and collective bargaining.</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chemeClr val="tx1"/>
              </a:solidFill>
              <a:latin typeface="+mj-lt"/>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chemeClr val="tx1"/>
              </a:solidFill>
              <a:latin typeface="+mj-lt"/>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Thoughts for the future…</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Worker status – Supreme Court and implementation of Taylor Review.</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Impact of fees.</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709738" lvl="1"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Brexit………</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pic>
        <p:nvPicPr>
          <p:cNvPr id="4" name="Picture 3">
            <a:extLst>
              <a:ext uri="{FF2B5EF4-FFF2-40B4-BE49-F238E27FC236}">
                <a16:creationId xmlns:a16="http://schemas.microsoft.com/office/drawing/2014/main" id="{43DD0A04-4296-42AC-A739-DF032F7CD13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4192" y="1268760"/>
            <a:ext cx="3171825" cy="3990975"/>
          </a:xfrm>
          <a:prstGeom prst="rect">
            <a:avLst/>
          </a:prstGeom>
        </p:spPr>
      </p:pic>
    </p:spTree>
    <p:extLst>
      <p:ext uri="{BB962C8B-B14F-4D97-AF65-F5344CB8AC3E}">
        <p14:creationId xmlns:p14="http://schemas.microsoft.com/office/powerpoint/2010/main" val="141602481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826"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13" name="TextBox 12"/>
          <p:cNvSpPr txBox="1"/>
          <p:nvPr/>
        </p:nvSpPr>
        <p:spPr>
          <a:xfrm>
            <a:off x="392934" y="680520"/>
            <a:ext cx="4824412" cy="460375"/>
          </a:xfrm>
          <a:prstGeom prst="rect">
            <a:avLst/>
          </a:prstGeom>
          <a:noFill/>
        </p:spPr>
        <p:txBody>
          <a:bodyPr>
            <a:spAutoFit/>
          </a:bodyPr>
          <a:lstStyle/>
          <a:p>
            <a:pPr>
              <a:defRPr/>
            </a:pPr>
            <a:r>
              <a:rPr lang="en-GB" sz="2400" dirty="0">
                <a:latin typeface="+mj-lt"/>
                <a:cs typeface="Arial" charset="0"/>
              </a:rPr>
              <a:t>Any Questions ?</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2" descr="New about us.jpg"/>
          <p:cNvPicPr>
            <a:picLocks noChangeAspect="1"/>
          </p:cNvPicPr>
          <p:nvPr/>
        </p:nvPicPr>
        <p:blipFill rotWithShape="1">
          <a:blip r:embed="rId3">
            <a:extLst>
              <a:ext uri="{28A0092B-C50C-407E-A947-70E740481C1C}">
                <a14:useLocalDpi xmlns:a14="http://schemas.microsoft.com/office/drawing/2010/main" val="0"/>
              </a:ext>
            </a:extLst>
          </a:blip>
          <a:srcRect l="21" t="14059" r="21" b="3901"/>
          <a:stretch/>
        </p:blipFill>
        <p:spPr bwMode="auto">
          <a:xfrm>
            <a:off x="-5826" y="0"/>
            <a:ext cx="12168000" cy="68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4">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3686" y="1109856"/>
            <a:ext cx="6315710" cy="2103120"/>
          </a:xfrm>
          <a:prstGeom prst="rect">
            <a:avLst/>
          </a:prstGeom>
          <a:noFill/>
        </p:spPr>
      </p:pic>
      <p:pic>
        <p:nvPicPr>
          <p:cNvPr id="13" name="Picture 12"/>
          <p:cNvPicPr/>
          <p:nvPr/>
        </p:nvPicPr>
        <p:blipFill>
          <a:blip r:embed="rId5">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0" y="4581128"/>
            <a:ext cx="5029835" cy="1560830"/>
          </a:xfrm>
          <a:prstGeom prst="rect">
            <a:avLst/>
          </a:prstGeom>
          <a:noFill/>
        </p:spPr>
      </p:pic>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11006636" y="396732"/>
            <a:ext cx="865505" cy="963295"/>
          </a:xfrm>
          <a:prstGeom prst="rect">
            <a:avLst/>
          </a:prstGeom>
          <a:noFill/>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A Year In Employment Law…..</a:t>
            </a:r>
          </a:p>
        </p:txBody>
      </p:sp>
      <p:pic>
        <p:nvPicPr>
          <p:cNvPr id="4" name="Picture 3">
            <a:extLst>
              <a:ext uri="{FF2B5EF4-FFF2-40B4-BE49-F238E27FC236}">
                <a16:creationId xmlns:a16="http://schemas.microsoft.com/office/drawing/2014/main" id="{F5A883DD-A2AC-41B4-9BEE-50B80459A36F}"/>
              </a:ext>
            </a:extLst>
          </p:cNvPr>
          <p:cNvPicPr>
            <a:picLocks noChangeAspect="1"/>
          </p:cNvPicPr>
          <p:nvPr/>
        </p:nvPicPr>
        <p:blipFill>
          <a:blip r:embed="rId5"/>
          <a:stretch>
            <a:fillRect/>
          </a:stretch>
        </p:blipFill>
        <p:spPr>
          <a:xfrm>
            <a:off x="2538412" y="1765080"/>
            <a:ext cx="7115175" cy="4829175"/>
          </a:xfrm>
          <a:prstGeom prst="rect">
            <a:avLst/>
          </a:prstGeom>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January</a:t>
            </a:r>
          </a:p>
        </p:txBody>
      </p:sp>
      <p:pic>
        <p:nvPicPr>
          <p:cNvPr id="3" name="Picture 2">
            <a:extLst>
              <a:ext uri="{FF2B5EF4-FFF2-40B4-BE49-F238E27FC236}">
                <a16:creationId xmlns:a16="http://schemas.microsoft.com/office/drawing/2014/main" id="{916DF8C6-4D47-469E-BAB9-57B6E349F4C9}"/>
              </a:ext>
            </a:extLst>
          </p:cNvPr>
          <p:cNvPicPr>
            <a:picLocks noChangeAspect="1"/>
          </p:cNvPicPr>
          <p:nvPr/>
        </p:nvPicPr>
        <p:blipFill>
          <a:blip r:embed="rId5"/>
          <a:stretch>
            <a:fillRect/>
          </a:stretch>
        </p:blipFill>
        <p:spPr>
          <a:xfrm>
            <a:off x="1991544" y="1658466"/>
            <a:ext cx="8362950" cy="4743450"/>
          </a:xfrm>
          <a:prstGeom prst="rect">
            <a:avLst/>
          </a:prstGeom>
        </p:spPr>
      </p:pic>
    </p:spTree>
    <p:extLst>
      <p:ext uri="{BB962C8B-B14F-4D97-AF65-F5344CB8AC3E}">
        <p14:creationId xmlns:p14="http://schemas.microsoft.com/office/powerpoint/2010/main" val="183925491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February</a:t>
            </a:r>
          </a:p>
        </p:txBody>
      </p:sp>
      <p:sp>
        <p:nvSpPr>
          <p:cNvPr id="12" name="TextBox 11"/>
          <p:cNvSpPr txBox="1"/>
          <p:nvPr/>
        </p:nvSpPr>
        <p:spPr>
          <a:xfrm>
            <a:off x="-13096" y="1425863"/>
            <a:ext cx="5461024" cy="4185761"/>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ET judgments go online: </a:t>
            </a:r>
            <a:r>
              <a:rPr lang="en-GB" sz="2400" dirty="0">
                <a:solidFill>
                  <a:srgbClr val="000000"/>
                </a:solidFill>
                <a:latin typeface="Arial" charset="0"/>
                <a:hlinkClick r:id="rId5"/>
              </a:rPr>
              <a:t>www.gov.uk/employment-tribunal-decisions</a:t>
            </a:r>
            <a:r>
              <a:rPr lang="en-GB" sz="2400" dirty="0">
                <a:solidFill>
                  <a:srgbClr val="000000"/>
                </a:solidFill>
                <a:latin typeface="Arial" charset="0"/>
              </a:rPr>
              <a:t> </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a:solidFill>
                  <a:srgbClr val="000000"/>
                </a:solidFill>
                <a:latin typeface="Arial" charset="0"/>
              </a:rPr>
              <a:t>Pimlico Plumbers </a:t>
            </a:r>
            <a:r>
              <a:rPr lang="en-GB" sz="2400" dirty="0">
                <a:solidFill>
                  <a:srgbClr val="000000"/>
                </a:solidFill>
                <a:latin typeface="Arial" charset="0"/>
              </a:rPr>
              <a:t>in the Court of Appeal [2017] EWCA </a:t>
            </a:r>
            <a:r>
              <a:rPr lang="en-GB" sz="2400" dirty="0" err="1">
                <a:solidFill>
                  <a:srgbClr val="000000"/>
                </a:solidFill>
                <a:latin typeface="Arial" charset="0"/>
              </a:rPr>
              <a:t>Civ</a:t>
            </a:r>
            <a:r>
              <a:rPr lang="en-GB" sz="2400" dirty="0">
                <a:solidFill>
                  <a:srgbClr val="000000"/>
                </a:solidFill>
                <a:latin typeface="Arial" charset="0"/>
              </a:rPr>
              <a:t> 51 – Mr Smith found to be a worker.</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pic>
        <p:nvPicPr>
          <p:cNvPr id="3" name="Picture 2">
            <a:extLst>
              <a:ext uri="{FF2B5EF4-FFF2-40B4-BE49-F238E27FC236}">
                <a16:creationId xmlns:a16="http://schemas.microsoft.com/office/drawing/2014/main" id="{04F20D3A-E24B-4993-BB18-B5486A6831D2}"/>
              </a:ext>
            </a:extLst>
          </p:cNvPr>
          <p:cNvPicPr>
            <a:picLocks noChangeAspect="1"/>
          </p:cNvPicPr>
          <p:nvPr/>
        </p:nvPicPr>
        <p:blipFill>
          <a:blip r:embed="rId6"/>
          <a:stretch>
            <a:fillRect/>
          </a:stretch>
        </p:blipFill>
        <p:spPr>
          <a:xfrm>
            <a:off x="5517184" y="1690687"/>
            <a:ext cx="6486525" cy="3476625"/>
          </a:xfrm>
          <a:prstGeom prst="rect">
            <a:avLst/>
          </a:prstGeom>
        </p:spPr>
      </p:pic>
    </p:spTree>
    <p:extLst>
      <p:ext uri="{BB962C8B-B14F-4D97-AF65-F5344CB8AC3E}">
        <p14:creationId xmlns:p14="http://schemas.microsoft.com/office/powerpoint/2010/main" val="160171241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March</a:t>
            </a:r>
          </a:p>
        </p:txBody>
      </p:sp>
      <p:sp>
        <p:nvSpPr>
          <p:cNvPr id="12" name="TextBox 11"/>
          <p:cNvSpPr txBox="1"/>
          <p:nvPr/>
        </p:nvSpPr>
        <p:spPr>
          <a:xfrm>
            <a:off x="-13096" y="1425863"/>
            <a:ext cx="6541144" cy="4893647"/>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CJEU headscarf cases</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C-157/15 </a:t>
            </a:r>
            <a:r>
              <a:rPr lang="en-GB" sz="2400" b="1" dirty="0" err="1">
                <a:solidFill>
                  <a:srgbClr val="000000"/>
                </a:solidFill>
                <a:latin typeface="Arial" charset="0"/>
              </a:rPr>
              <a:t>Achbita</a:t>
            </a:r>
            <a:r>
              <a:rPr lang="en-GB" sz="2400" b="1" dirty="0">
                <a:solidFill>
                  <a:srgbClr val="000000"/>
                </a:solidFill>
                <a:latin typeface="Arial" charset="0"/>
              </a:rPr>
              <a:t> v G4S</a:t>
            </a:r>
            <a:r>
              <a:rPr lang="en-GB" sz="2400" dirty="0">
                <a:solidFill>
                  <a:srgbClr val="000000"/>
                </a:solidFill>
                <a:latin typeface="Arial" charset="0"/>
              </a:rPr>
              <a:t>: Headscarf ban not direct discrimination. Also unlikely to be indirect discrimination because justifiable on “neutrality” grounds.</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dirty="0">
                <a:solidFill>
                  <a:srgbClr val="000000"/>
                </a:solidFill>
                <a:latin typeface="Arial" charset="0"/>
              </a:rPr>
              <a:t>Case C-188/15 </a:t>
            </a:r>
            <a:r>
              <a:rPr lang="en-GB" sz="2400" b="1" dirty="0" err="1">
                <a:solidFill>
                  <a:srgbClr val="000000"/>
                </a:solidFill>
                <a:latin typeface="Arial" charset="0"/>
              </a:rPr>
              <a:t>Bougnaoui</a:t>
            </a:r>
            <a:r>
              <a:rPr lang="en-GB" sz="2400" b="1" dirty="0">
                <a:solidFill>
                  <a:srgbClr val="000000"/>
                </a:solidFill>
                <a:latin typeface="Arial" charset="0"/>
              </a:rPr>
              <a:t> v </a:t>
            </a:r>
            <a:r>
              <a:rPr lang="en-GB" sz="2400" b="1" dirty="0" err="1">
                <a:solidFill>
                  <a:srgbClr val="000000"/>
                </a:solidFill>
                <a:latin typeface="Arial" charset="0"/>
              </a:rPr>
              <a:t>Micropole</a:t>
            </a:r>
            <a:r>
              <a:rPr lang="en-GB" sz="2400" dirty="0">
                <a:solidFill>
                  <a:srgbClr val="000000"/>
                </a:solidFill>
                <a:latin typeface="Arial" charset="0"/>
              </a:rPr>
              <a:t>: Wishes of customer do not constitute genuine occupational requirement. </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pic>
        <p:nvPicPr>
          <p:cNvPr id="4" name="Picture 3">
            <a:extLst>
              <a:ext uri="{FF2B5EF4-FFF2-40B4-BE49-F238E27FC236}">
                <a16:creationId xmlns:a16="http://schemas.microsoft.com/office/drawing/2014/main" id="{202F441B-19BE-40B7-BE95-A84704643F0F}"/>
              </a:ext>
            </a:extLst>
          </p:cNvPr>
          <p:cNvPicPr>
            <a:picLocks noChangeAspect="1"/>
          </p:cNvPicPr>
          <p:nvPr/>
        </p:nvPicPr>
        <p:blipFill>
          <a:blip r:embed="rId5"/>
          <a:stretch>
            <a:fillRect/>
          </a:stretch>
        </p:blipFill>
        <p:spPr>
          <a:xfrm>
            <a:off x="6528048" y="380598"/>
            <a:ext cx="5562600" cy="5238750"/>
          </a:xfrm>
          <a:prstGeom prst="rect">
            <a:avLst/>
          </a:prstGeom>
        </p:spPr>
      </p:pic>
    </p:spTree>
    <p:extLst>
      <p:ext uri="{BB962C8B-B14F-4D97-AF65-F5344CB8AC3E}">
        <p14:creationId xmlns:p14="http://schemas.microsoft.com/office/powerpoint/2010/main" val="78673050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April</a:t>
            </a:r>
          </a:p>
        </p:txBody>
      </p:sp>
      <p:sp>
        <p:nvSpPr>
          <p:cNvPr id="12" name="TextBox 11"/>
          <p:cNvSpPr txBox="1"/>
          <p:nvPr/>
        </p:nvSpPr>
        <p:spPr>
          <a:xfrm>
            <a:off x="-13096" y="1425863"/>
            <a:ext cx="7909296" cy="3046988"/>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err="1">
                <a:solidFill>
                  <a:srgbClr val="000000"/>
                </a:solidFill>
                <a:latin typeface="Arial" charset="0"/>
              </a:rPr>
              <a:t>Essop</a:t>
            </a:r>
            <a:r>
              <a:rPr lang="en-GB" sz="2400" dirty="0">
                <a:solidFill>
                  <a:srgbClr val="000000"/>
                </a:solidFill>
                <a:latin typeface="Arial" charset="0"/>
              </a:rPr>
              <a:t> &amp; </a:t>
            </a:r>
            <a:r>
              <a:rPr lang="en-GB" sz="2400" b="1" dirty="0" err="1">
                <a:solidFill>
                  <a:srgbClr val="000000"/>
                </a:solidFill>
                <a:latin typeface="Arial" charset="0"/>
              </a:rPr>
              <a:t>Naeem</a:t>
            </a:r>
            <a:r>
              <a:rPr lang="en-GB" sz="2400" dirty="0">
                <a:solidFill>
                  <a:srgbClr val="000000"/>
                </a:solidFill>
                <a:latin typeface="Arial" charset="0"/>
              </a:rPr>
              <a:t> in Supreme Court [2017] UKSC 27: No need for C to show reason for statistical disparity. </a:t>
            </a:r>
            <a:r>
              <a:rPr lang="en-GB" sz="2400" b="1" dirty="0" err="1">
                <a:solidFill>
                  <a:srgbClr val="000000"/>
                </a:solidFill>
                <a:latin typeface="Arial" charset="0"/>
              </a:rPr>
              <a:t>Essop</a:t>
            </a:r>
            <a:r>
              <a:rPr lang="en-GB" sz="2400" dirty="0">
                <a:solidFill>
                  <a:srgbClr val="000000"/>
                </a:solidFill>
                <a:latin typeface="Arial" charset="0"/>
              </a:rPr>
              <a:t> remitted to ET; </a:t>
            </a:r>
            <a:r>
              <a:rPr lang="en-GB" sz="2400" b="1" dirty="0" err="1">
                <a:solidFill>
                  <a:srgbClr val="000000"/>
                </a:solidFill>
                <a:latin typeface="Arial" charset="0"/>
              </a:rPr>
              <a:t>Naeem</a:t>
            </a:r>
            <a:r>
              <a:rPr lang="en-GB" sz="2400" dirty="0">
                <a:solidFill>
                  <a:srgbClr val="000000"/>
                </a:solidFill>
                <a:latin typeface="Arial" charset="0"/>
              </a:rPr>
              <a:t> dismissed because pay scheme was justified. </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pic>
        <p:nvPicPr>
          <p:cNvPr id="3" name="Picture 2">
            <a:extLst>
              <a:ext uri="{FF2B5EF4-FFF2-40B4-BE49-F238E27FC236}">
                <a16:creationId xmlns:a16="http://schemas.microsoft.com/office/drawing/2014/main" id="{04AE8755-CE86-49BB-BD2C-BB45D6A8E726}"/>
              </a:ext>
            </a:extLst>
          </p:cNvPr>
          <p:cNvPicPr>
            <a:picLocks noChangeAspect="1"/>
          </p:cNvPicPr>
          <p:nvPr/>
        </p:nvPicPr>
        <p:blipFill>
          <a:blip r:embed="rId5"/>
          <a:stretch>
            <a:fillRect/>
          </a:stretch>
        </p:blipFill>
        <p:spPr>
          <a:xfrm>
            <a:off x="8040216" y="456084"/>
            <a:ext cx="4029075" cy="5143500"/>
          </a:xfrm>
          <a:prstGeom prst="rect">
            <a:avLst/>
          </a:prstGeom>
        </p:spPr>
      </p:pic>
    </p:spTree>
    <p:extLst>
      <p:ext uri="{BB962C8B-B14F-4D97-AF65-F5344CB8AC3E}">
        <p14:creationId xmlns:p14="http://schemas.microsoft.com/office/powerpoint/2010/main" val="299264101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May</a:t>
            </a:r>
          </a:p>
        </p:txBody>
      </p:sp>
      <p:sp>
        <p:nvSpPr>
          <p:cNvPr id="12" name="TextBox 11"/>
          <p:cNvSpPr txBox="1"/>
          <p:nvPr/>
        </p:nvSpPr>
        <p:spPr>
          <a:xfrm>
            <a:off x="-13096" y="1425862"/>
            <a:ext cx="6109096" cy="3785652"/>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a:solidFill>
                  <a:srgbClr val="000000"/>
                </a:solidFill>
                <a:latin typeface="Arial" charset="0"/>
              </a:rPr>
              <a:t>Hartley v King Edward VI College</a:t>
            </a:r>
            <a:r>
              <a:rPr lang="en-GB" sz="2400" dirty="0">
                <a:solidFill>
                  <a:srgbClr val="000000"/>
                </a:solidFill>
                <a:latin typeface="Arial" charset="0"/>
              </a:rPr>
              <a:t>[2017] UKSC 39: Supreme Court finds in favour of teachers in dispute about calculation of a day’s pay for the purposes of deductions for industrial action.</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2400" dirty="0">
              <a:solidFill>
                <a:srgbClr val="000000"/>
              </a:solidFill>
              <a:latin typeface="Arial" charset="0"/>
            </a:endParaRPr>
          </a:p>
        </p:txBody>
      </p:sp>
      <p:pic>
        <p:nvPicPr>
          <p:cNvPr id="4" name="Picture 3">
            <a:extLst>
              <a:ext uri="{FF2B5EF4-FFF2-40B4-BE49-F238E27FC236}">
                <a16:creationId xmlns:a16="http://schemas.microsoft.com/office/drawing/2014/main" id="{4887DF71-1732-49AC-A205-66EC229525A7}"/>
              </a:ext>
            </a:extLst>
          </p:cNvPr>
          <p:cNvPicPr>
            <a:picLocks noChangeAspect="1"/>
          </p:cNvPicPr>
          <p:nvPr/>
        </p:nvPicPr>
        <p:blipFill>
          <a:blip r:embed="rId5"/>
          <a:stretch>
            <a:fillRect/>
          </a:stretch>
        </p:blipFill>
        <p:spPr>
          <a:xfrm>
            <a:off x="6107584" y="1743075"/>
            <a:ext cx="5895975" cy="3371850"/>
          </a:xfrm>
          <a:prstGeom prst="rect">
            <a:avLst/>
          </a:prstGeom>
        </p:spPr>
      </p:pic>
    </p:spTree>
    <p:extLst>
      <p:ext uri="{BB962C8B-B14F-4D97-AF65-F5344CB8AC3E}">
        <p14:creationId xmlns:p14="http://schemas.microsoft.com/office/powerpoint/2010/main" val="190147961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June</a:t>
            </a:r>
          </a:p>
        </p:txBody>
      </p:sp>
      <p:pic>
        <p:nvPicPr>
          <p:cNvPr id="3" name="Picture 2">
            <a:extLst>
              <a:ext uri="{FF2B5EF4-FFF2-40B4-BE49-F238E27FC236}">
                <a16:creationId xmlns:a16="http://schemas.microsoft.com/office/drawing/2014/main" id="{C4A3B881-595A-46E6-976D-F91E1E99BA2D}"/>
              </a:ext>
            </a:extLst>
          </p:cNvPr>
          <p:cNvPicPr>
            <a:picLocks noChangeAspect="1"/>
          </p:cNvPicPr>
          <p:nvPr/>
        </p:nvPicPr>
        <p:blipFill>
          <a:blip r:embed="rId5"/>
          <a:stretch>
            <a:fillRect/>
          </a:stretch>
        </p:blipFill>
        <p:spPr>
          <a:xfrm>
            <a:off x="551384" y="1670273"/>
            <a:ext cx="11487150" cy="3990975"/>
          </a:xfrm>
          <a:prstGeom prst="rect">
            <a:avLst/>
          </a:prstGeom>
        </p:spPr>
      </p:pic>
    </p:spTree>
    <p:extLst>
      <p:ext uri="{BB962C8B-B14F-4D97-AF65-F5344CB8AC3E}">
        <p14:creationId xmlns:p14="http://schemas.microsoft.com/office/powerpoint/2010/main" val="73820350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680" y="456084"/>
            <a:ext cx="5752930" cy="1028700"/>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11161434" y="5733257"/>
            <a:ext cx="839222" cy="936103"/>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74452" y="736380"/>
            <a:ext cx="4824412" cy="461665"/>
          </a:xfrm>
          <a:prstGeom prst="rect">
            <a:avLst/>
          </a:prstGeom>
          <a:noFill/>
        </p:spPr>
        <p:txBody>
          <a:bodyPr>
            <a:spAutoFit/>
          </a:bodyPr>
          <a:lstStyle/>
          <a:p>
            <a:pPr>
              <a:defRPr/>
            </a:pPr>
            <a:r>
              <a:rPr lang="en-GB" sz="2400" dirty="0">
                <a:latin typeface="+mj-lt"/>
                <a:cs typeface="Arial" charset="0"/>
              </a:rPr>
              <a:t>July</a:t>
            </a:r>
          </a:p>
        </p:txBody>
      </p:sp>
      <p:sp>
        <p:nvSpPr>
          <p:cNvPr id="12" name="TextBox 11"/>
          <p:cNvSpPr txBox="1"/>
          <p:nvPr/>
        </p:nvSpPr>
        <p:spPr>
          <a:xfrm>
            <a:off x="-13096" y="1425863"/>
            <a:ext cx="6325120" cy="5262979"/>
          </a:xfrm>
          <a:prstGeom prst="rect">
            <a:avLst/>
          </a:prstGeom>
          <a:noFill/>
        </p:spPr>
        <p:txBody>
          <a:bodyPr wrap="square">
            <a:spAutoFit/>
          </a:bodyPr>
          <a:lstStyle/>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1600" b="1" dirty="0">
              <a:solidFill>
                <a:srgbClr val="009390"/>
              </a:solidFill>
              <a:latin typeface="Arial"/>
              <a:cs typeface="Gisha" pitchFamily="34" charset="-79"/>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a:solidFill>
                  <a:srgbClr val="000000"/>
                </a:solidFill>
                <a:latin typeface="Arial" charset="0"/>
              </a:rPr>
              <a:t>Chesterton</a:t>
            </a:r>
            <a:r>
              <a:rPr lang="en-GB" sz="2400" dirty="0">
                <a:solidFill>
                  <a:srgbClr val="000000"/>
                </a:solidFill>
                <a:latin typeface="Arial" charset="0"/>
              </a:rPr>
              <a:t> [2017] EWCA </a:t>
            </a:r>
            <a:r>
              <a:rPr lang="en-GB" sz="2400" dirty="0" err="1">
                <a:solidFill>
                  <a:srgbClr val="000000"/>
                </a:solidFill>
                <a:latin typeface="Arial" charset="0"/>
              </a:rPr>
              <a:t>Civ</a:t>
            </a:r>
            <a:r>
              <a:rPr lang="en-GB" sz="2400" dirty="0">
                <a:solidFill>
                  <a:srgbClr val="000000"/>
                </a:solidFill>
                <a:latin typeface="Arial" charset="0"/>
              </a:rPr>
              <a:t> 979 in Court of Appeal on “public interest” test in whistleblowing.</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a:solidFill>
                  <a:srgbClr val="000000"/>
                </a:solidFill>
                <a:latin typeface="Arial" charset="0"/>
              </a:rPr>
              <a:t>Walker v </a:t>
            </a:r>
            <a:r>
              <a:rPr lang="en-GB" sz="2400" b="1" dirty="0" err="1">
                <a:solidFill>
                  <a:srgbClr val="000000"/>
                </a:solidFill>
                <a:latin typeface="Arial" charset="0"/>
              </a:rPr>
              <a:t>Innospec</a:t>
            </a:r>
            <a:r>
              <a:rPr lang="en-GB" sz="2400" b="1" dirty="0">
                <a:solidFill>
                  <a:srgbClr val="000000"/>
                </a:solidFill>
                <a:latin typeface="Arial" charset="0"/>
              </a:rPr>
              <a:t> </a:t>
            </a:r>
            <a:r>
              <a:rPr lang="en-GB" sz="2400" dirty="0">
                <a:solidFill>
                  <a:srgbClr val="000000"/>
                </a:solidFill>
                <a:latin typeface="Arial" charset="0"/>
              </a:rPr>
              <a:t>[2017] UKSC 47: Supreme Court upholds equal pension rights for same sex marriages.</a:t>
            </a: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r>
              <a:rPr lang="en-GB" sz="2400" b="1" dirty="0">
                <a:solidFill>
                  <a:srgbClr val="000000"/>
                </a:solidFill>
                <a:latin typeface="Arial" charset="0"/>
              </a:rPr>
              <a:t>Unison</a:t>
            </a:r>
            <a:r>
              <a:rPr lang="en-GB" sz="2400" dirty="0">
                <a:solidFill>
                  <a:srgbClr val="000000"/>
                </a:solidFill>
                <a:latin typeface="Arial" charset="0"/>
              </a:rPr>
              <a:t> judgment! [2017] UKSC 51: Supreme Court holds Fees Order effectively prevents access to justice and is therefore ultra vires. Refund scheme now in place.</a:t>
            </a:r>
          </a:p>
          <a:p>
            <a:pPr marL="541338" algn="just">
              <a:spcBef>
                <a:spcPts val="0"/>
              </a:spcBef>
              <a:buClr>
                <a:srgbClr val="009390"/>
              </a:buCl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1600" dirty="0">
              <a:solidFill>
                <a:srgbClr val="000000"/>
              </a:solidFill>
              <a:latin typeface="Arial" charset="0"/>
            </a:endParaRPr>
          </a:p>
          <a:p>
            <a:pPr marL="1252538" indent="-711200" algn="just">
              <a:spcBef>
                <a:spcPts val="0"/>
              </a:spcBef>
              <a:buClr>
                <a:srgbClr val="009390"/>
              </a:buClr>
              <a:buFont typeface="Wingdings 3" panose="05040102010807070707" pitchFamily="18" charset="2"/>
              <a:buChar char=""/>
              <a:tabLst>
                <a:tab pos="1160463" algn="l"/>
                <a:tab pos="1252538"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 pos="9696450" algn="l"/>
              </a:tabLst>
            </a:pPr>
            <a:endParaRPr lang="en-GB" sz="1600" dirty="0">
              <a:solidFill>
                <a:srgbClr val="000000"/>
              </a:solidFill>
              <a:latin typeface="Arial" charset="0"/>
            </a:endParaRPr>
          </a:p>
        </p:txBody>
      </p:sp>
      <p:pic>
        <p:nvPicPr>
          <p:cNvPr id="3" name="Picture 2">
            <a:extLst>
              <a:ext uri="{FF2B5EF4-FFF2-40B4-BE49-F238E27FC236}">
                <a16:creationId xmlns:a16="http://schemas.microsoft.com/office/drawing/2014/main" id="{78A53DE0-3380-489B-805A-91619FBA8BB0}"/>
              </a:ext>
            </a:extLst>
          </p:cNvPr>
          <p:cNvPicPr>
            <a:picLocks noChangeAspect="1"/>
          </p:cNvPicPr>
          <p:nvPr/>
        </p:nvPicPr>
        <p:blipFill>
          <a:blip r:embed="rId5"/>
          <a:stretch>
            <a:fillRect/>
          </a:stretch>
        </p:blipFill>
        <p:spPr>
          <a:xfrm>
            <a:off x="6300514" y="1628800"/>
            <a:ext cx="5772150" cy="3895725"/>
          </a:xfrm>
          <a:prstGeom prst="rect">
            <a:avLst/>
          </a:prstGeom>
        </p:spPr>
      </p:pic>
    </p:spTree>
    <p:extLst>
      <p:ext uri="{BB962C8B-B14F-4D97-AF65-F5344CB8AC3E}">
        <p14:creationId xmlns:p14="http://schemas.microsoft.com/office/powerpoint/2010/main" val="333036932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rrish PowerPoi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rrish PowerPoint (Wide Screen).pot.potx" id="{150E336F-2455-4AC5-B834-070AD53DBA71}" vid="{A9473B78-728C-4161-99E1-3DC292001B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1290</TotalTime>
  <Words>558</Words>
  <Application>Microsoft Office PowerPoint</Application>
  <PresentationFormat>Widescreen</PresentationFormat>
  <Paragraphs>95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Gothic</vt:lpstr>
      <vt:lpstr>Arial</vt:lpstr>
      <vt:lpstr>Gisha</vt:lpstr>
      <vt:lpstr>Times New Roman</vt:lpstr>
      <vt:lpstr>Wingdings 3</vt:lpstr>
      <vt:lpstr>Morrish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Lockwood</dc:creator>
  <cp:lastModifiedBy>Paul Scholey</cp:lastModifiedBy>
  <cp:revision>27</cp:revision>
  <dcterms:created xsi:type="dcterms:W3CDTF">2015-06-25T14:24:46Z</dcterms:created>
  <dcterms:modified xsi:type="dcterms:W3CDTF">2018-01-12T09:26:49Z</dcterms:modified>
</cp:coreProperties>
</file>