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7" r:id="rId5"/>
    <p:sldId id="317" r:id="rId6"/>
    <p:sldId id="266" r:id="rId7"/>
    <p:sldId id="319" r:id="rId8"/>
    <p:sldId id="297" r:id="rId9"/>
    <p:sldId id="306" r:id="rId10"/>
    <p:sldId id="318" r:id="rId11"/>
    <p:sldId id="340" r:id="rId12"/>
    <p:sldId id="324" r:id="rId13"/>
    <p:sldId id="325" r:id="rId14"/>
    <p:sldId id="326" r:id="rId15"/>
    <p:sldId id="327" r:id="rId16"/>
    <p:sldId id="333" r:id="rId17"/>
    <p:sldId id="323" r:id="rId18"/>
    <p:sldId id="328" r:id="rId19"/>
    <p:sldId id="322" r:id="rId20"/>
    <p:sldId id="329" r:id="rId21"/>
    <p:sldId id="330" r:id="rId22"/>
    <p:sldId id="331" r:id="rId23"/>
    <p:sldId id="332" r:id="rId24"/>
    <p:sldId id="338" r:id="rId25"/>
    <p:sldId id="334" r:id="rId26"/>
    <p:sldId id="335" r:id="rId27"/>
    <p:sldId id="336" r:id="rId28"/>
    <p:sldId id="337" r:id="rId29"/>
    <p:sldId id="339" r:id="rId30"/>
    <p:sldId id="320" r:id="rId31"/>
  </p:sldIdLst>
  <p:sldSz cx="12192000" cy="6858000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EC0A06C8-7BBD-4042-A9A5-D2853D4BF89F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2220" cy="49649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5947" y="9431600"/>
            <a:ext cx="2942220" cy="496491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6C173FD6-43F8-4FD2-B843-2ED76A8F61C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30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2220" cy="49821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947" y="2"/>
            <a:ext cx="2942220" cy="49821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5BC47D2-9A7B-4436-A338-437B654F6C1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41425"/>
            <a:ext cx="5957888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974" y="4778723"/>
            <a:ext cx="5431790" cy="3909865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2220" cy="498214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947" y="9431600"/>
            <a:ext cx="2942220" cy="498214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5B9CBAC-0DBE-4A91-8A07-E8BAFE5181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00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7DB7D86D-BF2B-46E3-9708-E095A4FDD766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61B3A006-CA33-496F-9ADF-614F21A9EA4B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698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12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12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378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13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13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246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14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14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952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15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15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19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16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16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73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17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17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63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18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18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14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19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19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52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20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20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157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21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21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26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3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3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46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22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22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078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23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23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397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24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24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2290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25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25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1963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26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26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814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27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27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29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5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5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6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6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4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7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7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4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8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8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66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9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9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920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10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10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008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07666" y="10242129"/>
            <a:ext cx="2912934" cy="53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52" indent="-285713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50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9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31" indent="-22857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7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1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52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91" indent="-228570" defTabSz="4492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6000"/>
              </a:lnSpc>
              <a:spcBef>
                <a:spcPct val="0"/>
              </a:spcBef>
            </a:pPr>
            <a:fld id="{2893B256-6EC0-4146-A24B-04678E076DF5}" type="slidenum">
              <a:rPr lang="en-GB" altLang="en-US" sz="2800">
                <a:solidFill>
                  <a:srgbClr val="FFFFFF"/>
                </a:solidFill>
                <a:ea typeface="MS Gothic" panose="020B0609070205080204" pitchFamily="49" charset="-128"/>
              </a:rPr>
              <a:pPr eaLnBrk="1" hangingPunct="1">
                <a:lnSpc>
                  <a:spcPct val="96000"/>
                </a:lnSpc>
                <a:spcBef>
                  <a:spcPct val="0"/>
                </a:spcBef>
              </a:pPr>
              <a:t>11</a:t>
            </a:fld>
            <a:endParaRPr lang="en-GB" altLang="en-US" sz="2800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09222" y="10244001"/>
            <a:ext cx="2909822" cy="53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8" tIns="46794" rIns="89988" bIns="4679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6000"/>
              </a:lnSpc>
              <a:spcBef>
                <a:spcPct val="0"/>
              </a:spcBef>
            </a:pPr>
            <a:fld id="{575C5F6C-DD0D-4130-91B2-01EBFD1E3110}" type="slidenum">
              <a:rPr lang="en-GB" altLang="en-US">
                <a:solidFill>
                  <a:srgbClr val="FFFFFF"/>
                </a:solidFill>
              </a:rPr>
              <a:pPr algn="r" eaLnBrk="1" hangingPunct="1">
                <a:lnSpc>
                  <a:spcPct val="96000"/>
                </a:lnSpc>
                <a:spcBef>
                  <a:spcPct val="0"/>
                </a:spcBef>
              </a:pPr>
              <a:t>11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120361" y="819969"/>
            <a:ext cx="4481437" cy="40436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0"/>
              </a:spcBef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896289" y="5122002"/>
            <a:ext cx="4926469" cy="48486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9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35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62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93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43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08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73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18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76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81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45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26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D5D7-C171-43B2-AB2B-667D0C3728C4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D0404-AE1A-4E25-AE1A-1FBDFD6B5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3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ico.org.uk/media/for-organisations/documents/1042035/surveillance-road-map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0788" y="1340771"/>
            <a:ext cx="2001319" cy="223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2" name="TextBox 1"/>
          <p:cNvSpPr txBox="1"/>
          <p:nvPr/>
        </p:nvSpPr>
        <p:spPr>
          <a:xfrm>
            <a:off x="1785941" y="4141789"/>
            <a:ext cx="8569325" cy="29437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b="1" dirty="0" smtClean="0">
                <a:solidFill>
                  <a:srgbClr val="A60A45"/>
                </a:solidFill>
                <a:latin typeface="Arial"/>
                <a:cs typeface="Arial" charset="0"/>
              </a:rPr>
              <a:t>Who Watches the Watchmen?</a:t>
            </a: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b="1" dirty="0" smtClean="0">
                <a:solidFill>
                  <a:srgbClr val="A60A45"/>
                </a:solidFill>
                <a:latin typeface="Arial"/>
                <a:cs typeface="Arial" charset="0"/>
              </a:rPr>
              <a:t>Surveillance &amp; Monitoring in the Workplace</a:t>
            </a:r>
            <a:endParaRPr lang="en-GB" sz="2400" b="1" dirty="0">
              <a:solidFill>
                <a:srgbClr val="A60A45"/>
              </a:solidFill>
              <a:latin typeface="Arial"/>
              <a:cs typeface="Arial" charset="0"/>
            </a:endParaRP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endParaRPr lang="en-GB" sz="2400" b="1" dirty="0">
              <a:solidFill>
                <a:srgbClr val="009390"/>
              </a:solidFill>
              <a:latin typeface="Arial"/>
              <a:cs typeface="Arial" charset="0"/>
            </a:endParaRP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dirty="0">
                <a:latin typeface="Arial"/>
                <a:cs typeface="Arial" charset="0"/>
              </a:rPr>
              <a:t>A talk </a:t>
            </a:r>
            <a:r>
              <a:rPr lang="en-GB" sz="2400" dirty="0" smtClean="0">
                <a:latin typeface="Arial"/>
                <a:cs typeface="Arial" charset="0"/>
              </a:rPr>
              <a:t>by Paul Scholey, Senior Partner</a:t>
            </a:r>
            <a:endParaRPr lang="en-GB" sz="2400" dirty="0">
              <a:latin typeface="Arial"/>
              <a:cs typeface="Arial" charset="0"/>
            </a:endParaRP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dirty="0">
                <a:latin typeface="Arial"/>
                <a:cs typeface="Arial" charset="0"/>
              </a:rPr>
              <a:t>Morrish Solicitors LLP</a:t>
            </a: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endParaRPr lang="en-GB" sz="2400" dirty="0">
              <a:latin typeface="Arial"/>
              <a:cs typeface="Arial" charset="0"/>
            </a:endParaRPr>
          </a:p>
          <a:p>
            <a:pPr algn="ctr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400" dirty="0">
                <a:latin typeface="Arial"/>
                <a:cs typeface="Arial" charset="0"/>
              </a:rPr>
              <a:t>To </a:t>
            </a:r>
            <a:r>
              <a:rPr lang="en-GB" sz="2400" dirty="0" smtClean="0">
                <a:latin typeface="Arial"/>
                <a:cs typeface="Arial" charset="0"/>
              </a:rPr>
              <a:t>IER, November 2016</a:t>
            </a:r>
            <a:endParaRPr lang="en-US" sz="2400" dirty="0">
              <a:latin typeface="Arial"/>
              <a:cs typeface="Arial" charset="0"/>
            </a:endParaRPr>
          </a:p>
          <a:p>
            <a:pPr algn="ctr">
              <a:defRPr/>
            </a:pPr>
            <a:endParaRPr lang="en-GB" sz="2400" b="1" dirty="0">
              <a:solidFill>
                <a:srgbClr val="009390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9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Has the employer undertaken an “impact assessment”?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 proportionality test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Are other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, less intrusive methods available?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EPC: Monitoring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82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Article 8 ECHR: the right to family and private life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Qualified – but are limits proportionate/necessary in a democratic society?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The development of ECtHR jurisprudence and the approach of the UK courts and Tribunals –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most recently in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Social Media cases 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EPC: </a:t>
            </a: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The effect of </a:t>
            </a: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Article 8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1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 err="1" smtClean="0">
                <a:solidFill>
                  <a:srgbClr val="000000"/>
                </a:solidFill>
                <a:latin typeface="Arial" charset="0"/>
              </a:rPr>
              <a:t>Halford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 v 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UK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[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1997] IRLR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471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Copland v 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UK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ECHR 62617/00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Atkinson v Community Gateway Association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UKEAT/0457/12/BA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 err="1" smtClean="0">
                <a:solidFill>
                  <a:srgbClr val="000000"/>
                </a:solidFill>
                <a:latin typeface="Arial" charset="0"/>
              </a:rPr>
              <a:t>Barbulescu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 v Romania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61496/08 [2016] ECHR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61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 err="1" smtClean="0">
                <a:solidFill>
                  <a:srgbClr val="000000"/>
                </a:solidFill>
                <a:latin typeface="Arial" charset="0"/>
              </a:rPr>
              <a:t>Garamukanwa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 v Solent NHS Trust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(2016)</a:t>
            </a:r>
            <a:endParaRPr lang="en-GB" b="1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EPC:  Article 8 - Cases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5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Grant v Mitie Property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(2009)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cKinley v </a:t>
            </a:r>
            <a:r>
              <a:rPr lang="en-GB" b="1" dirty="0" err="1" smtClean="0">
                <a:solidFill>
                  <a:srgbClr val="000000"/>
                </a:solidFill>
                <a:latin typeface="Arial" charset="0"/>
              </a:rPr>
              <a:t>SoS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 Defence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(2004)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b="1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RBS v Goudie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(2003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City of Edinburgh v Dickson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(2009)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Other c</a:t>
            </a: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ases </a:t>
            </a: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on </a:t>
            </a: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internet </a:t>
            </a: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use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6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Employers should </a:t>
            </a:r>
            <a:r>
              <a:rPr lang="en-GB" i="1" dirty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GB" i="1" dirty="0" smtClean="0">
                <a:solidFill>
                  <a:srgbClr val="000000"/>
                </a:solidFill>
                <a:latin typeface="Arial" charset="0"/>
              </a:rPr>
              <a:t>ell </a:t>
            </a:r>
            <a:r>
              <a:rPr lang="en-GB" i="1" dirty="0" smtClean="0">
                <a:solidFill>
                  <a:srgbClr val="000000"/>
                </a:solidFill>
                <a:latin typeface="Arial" charset="0"/>
              </a:rPr>
              <a:t>employees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Circumstances of monitoring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When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What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How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How used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Limit availability to management subset?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EPC: Monitoring requirements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6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EPC imposes a positive obligation on employers to be proactive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Things to consider: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Induction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– check policy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IT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systems to check that information has been provided 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Reminders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e.g. memos or emails 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Training 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Surveys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of staff to check understanding 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Might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be possible to “assume”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consent but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For sensitive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personal data – consent specifically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needed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Tell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workers to mark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“personal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” or similar 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Only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check addresses or headings in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emails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Only exceptionally look at personal email/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SocMed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accounts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EPC: Monitoring - practical issues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4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Interception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Private and public networks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Communications “being transmitted”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So opening an already-read email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may not be RIPA-proscribed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RIPA 2000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9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What’s covered: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Telephony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Email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Social Media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(not e.g. records – the domain of the EPC)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RIPA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47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Does the interception have lawful authority?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Can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be under 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RIPA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or the 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Telecommunications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(Lawful Business Practice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)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(Interception 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of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Communications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) Regulations 2000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(“LBP </a:t>
            </a:r>
            <a:r>
              <a:rPr lang="en-GB" b="1" dirty="0" err="1" smtClean="0">
                <a:solidFill>
                  <a:srgbClr val="000000"/>
                </a:solidFill>
                <a:latin typeface="Arial" charset="0"/>
              </a:rPr>
              <a:t>Regs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”)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b="1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Warrants/authorisations – the public law element – not for this talk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Consent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Are there reasonable grounds to believe…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That the Sender AND the Recipient…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Consent to interception?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RIPA – Lawful authority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5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Came into force on the same days as RIPA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 response to the business lobby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Sets out the exceptions to requiring consent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RIPA – The LBP </a:t>
            </a:r>
            <a:r>
              <a:rPr lang="en-GB" sz="2400" dirty="0" err="1" smtClean="0">
                <a:solidFill>
                  <a:prstClr val="white"/>
                </a:solidFill>
                <a:latin typeface="Arial"/>
                <a:cs typeface="Arial" charset="0"/>
              </a:rPr>
              <a:t>Regs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2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3" name="Picture 4" descr="New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4" name="TextBox 3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Introduction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3096" y="1425863"/>
            <a:ext cx="107896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Outline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The size of the problem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See,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e.g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. The Surveillance Road Map:</a:t>
            </a: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GB" dirty="0">
                <a:solidFill>
                  <a:srgbClr val="000000"/>
                </a:solidFill>
                <a:latin typeface="Arial" charset="0"/>
                <a:hlinkClick r:id="rId4"/>
              </a:rPr>
              <a:t>https://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hlinkClick r:id="rId4"/>
              </a:rPr>
              <a:t>ico.org.uk/media/for-organisations/documents/1042035/surveillance-road-map.pdf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Public authorities vs the private employment relationship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Objectives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Exceptions: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Checking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compliance with procedures/regulation 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Checking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compliance with standards 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Detection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of crime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Detection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of unauthorised use 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Checking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the effective operation of the system 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Must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concern communications “relevant to the business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”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Users must be told that interception may take place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RIPA – The LBP </a:t>
            </a:r>
            <a:r>
              <a:rPr lang="en-GB" sz="2400" dirty="0" err="1" smtClean="0">
                <a:solidFill>
                  <a:prstClr val="white"/>
                </a:solidFill>
                <a:latin typeface="Arial"/>
                <a:cs typeface="Arial" charset="0"/>
              </a:rPr>
              <a:t>Regs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8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Enforcement: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In the public arena - by way of complaint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to the Investigatory Powers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Tribunal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smtClean="0">
                <a:solidFill>
                  <a:srgbClr val="000000"/>
                </a:solidFill>
                <a:latin typeface="Arial" charset="0"/>
              </a:rPr>
              <a:t>(IPT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has upheld about 10 complaints out of 1500 </a:t>
            </a:r>
            <a:r>
              <a:rPr lang="en-GB" smtClean="0">
                <a:solidFill>
                  <a:srgbClr val="000000"/>
                </a:solidFill>
                <a:latin typeface="Arial" charset="0"/>
              </a:rPr>
              <a:t>since 2000)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And unlawful interception is a criminal offence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But otherwise no private law remedy under RIPA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RIPA – The LBP </a:t>
            </a:r>
            <a:r>
              <a:rPr lang="en-GB" sz="2400" dirty="0" err="1" smtClean="0">
                <a:solidFill>
                  <a:prstClr val="white"/>
                </a:solidFill>
                <a:latin typeface="Arial"/>
                <a:cs typeface="Arial" charset="0"/>
              </a:rPr>
              <a:t>Regs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1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Powers of bulk interception 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Collection in bulk of e.g. website usage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Dr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Gus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Hosein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Executive Director of Privacy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International: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Hacking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by any other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name” 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“Leaves the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right to privacy dangerously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undermined and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the security of our infrastructure at risk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”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9579" y="554935"/>
            <a:ext cx="482441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Next: The Investigatory Powers Bill 2016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4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Access to web and phone companies records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An itemised list of each citizen’s browsing history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Powers to collect “bulk data” – including e.g. NHS records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Warrant powers for bugging computers and phones with tech companies legally obliged to assist – what of Apple v FBI?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Because obviously we don’t know enough: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In 2014 there were 517,236 authorisations given, pursuant to requests for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comms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data from the police or other public authorities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9579" y="739601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IPB 2016 details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07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Protections: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Warrants to require ministerial authorisation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 panel of judges with a power to veto (but a procedural “check” – what about a joint decision as to reasonableness?)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 new Investigatory Powers Commissioner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An annual report on the impact and extent of use of powers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9579" y="739601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IPB 2016 details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7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“The spies have gone further than [Orwell] could have imagined, creating in secret and without democratic authorisation the ultimate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panopticon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.  Now they hope the British public will make it legitimate.” (Heather Brooke)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In every other country in the world, post Snowden, people are holding their government’s feet to the fire… but in Britain we idly let it happen.” (David Davies MP)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“By my read [the draft bill] legitimises mass surveillance.  It is the most intrusive and least accountable surveillance regime in the West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.”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(Edward Snowden)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9579" y="739601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IPB 2016 quotes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The EU’s General Data Protection Regulation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ICO presently advising UK to prepare for it now, 2 years ahead of time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Tighter controls on what data can be processed, how, and by whom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A new approach to “consent” – “freely given, specific, informed and unambiguous” – an end to pre-ticked boxes?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9579" y="739601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The GDPR: Summer 18?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Any Questions?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7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DPA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1998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The ICO and the Employment Practices Code 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The Regulation of Investigation Powers Act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2000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The Telecommunications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(Lawful Business Practice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)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(Interception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of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Communications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) Regulations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2000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European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Convention on Human Rights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&amp; HRA 1998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Common Law e.g. effect of employment contract</a:t>
            </a:r>
            <a:endParaRPr lang="en-GB" sz="1800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smtClean="0">
                <a:solidFill>
                  <a:prstClr val="white"/>
                </a:solidFill>
                <a:latin typeface="Arial"/>
                <a:cs typeface="Arial" charset="0"/>
              </a:rPr>
              <a:t>Legislative Framework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7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3" name="Picture 4" descr="New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4" name="TextBox 3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Outside scope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3096" y="1425863"/>
            <a:ext cx="1078961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Protection of Freedoms Act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2012 (and a bunch of public law precursors/offshoots)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Freedom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of Information Act 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Safe Harbour – transfer of data EU – US (now the “Privacy Shield”) 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The “Right to be Forgotten”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Section 60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Equality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2010 – pre-employment questionnaires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Breach of Confidence/Privacy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The Data retention and Investigatory Powers Act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2014 and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The Data Retention Regulations 2014 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Leading to: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The Investigatory Powers Bill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2016 (Act by 31.12?)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The EU General Data Protection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Regulation</a:t>
            </a: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Recent and the near future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7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0" y="2023023"/>
            <a:ext cx="1072463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Recruitment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– Vetting 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Records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of employment 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Monitoring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– where we will concentrate 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lvl="0" indent="-711200" algn="just"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Detailed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provisions in relation to retention of health records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179" y="739601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The Employment Practices Code 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7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Very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detailed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provisions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Consider: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Relevance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Extraneous information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Information only becoming relevant post-commencement of employment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EPC: Recruitment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7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E.g. personnel files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Generally consent not needed for such files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But care required to distinguish between e.g. records of </a:t>
            </a:r>
            <a:r>
              <a:rPr lang="en-GB" i="1" dirty="0" smtClean="0">
                <a:solidFill>
                  <a:srgbClr val="000000"/>
                </a:solidFill>
                <a:latin typeface="Arial" charset="0"/>
              </a:rPr>
              <a:t>absence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and of </a:t>
            </a:r>
            <a:r>
              <a:rPr lang="en-GB" i="1" dirty="0" smtClean="0">
                <a:solidFill>
                  <a:srgbClr val="000000"/>
                </a:solidFill>
                <a:latin typeface="Arial" charset="0"/>
              </a:rPr>
              <a:t>health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i="1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Consider who accesses what?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EPC: Records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3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680" y="456084"/>
            <a:ext cx="5752930" cy="1028700"/>
          </a:xfrm>
          <a:prstGeom prst="rect">
            <a:avLst/>
          </a:prstGeom>
        </p:spPr>
      </p:pic>
      <p:pic>
        <p:nvPicPr>
          <p:cNvPr id="13316" name="Picture 4" descr="New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426" y="5661252"/>
            <a:ext cx="83922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7" name="TextBox 6"/>
          <p:cNvSpPr txBox="1"/>
          <p:nvPr/>
        </p:nvSpPr>
        <p:spPr>
          <a:xfrm>
            <a:off x="-13096" y="1425863"/>
            <a:ext cx="10789616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b="1" dirty="0">
              <a:solidFill>
                <a:srgbClr val="009390"/>
              </a:solidFill>
              <a:latin typeface="Arial"/>
              <a:cs typeface="Gisha" pitchFamily="34" charset="-79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Types: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Electronic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monitoring of throughput e.g. typing or supermarket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checkouts  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CCTV in the office &amp; use e.g. in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PI cases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Email: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random checking and/or electronic checking 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Vmail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Social 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Media accounts – Facebook;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Linkedin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; IM</a:t>
            </a: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Blogs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Telephone calls – e.g. to check premium rates/private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use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541338" algn="just">
              <a:spcBef>
                <a:spcPts val="0"/>
              </a:spcBef>
              <a:buClr>
                <a:srgbClr val="009390"/>
              </a:buClr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marL="1252538" indent="-711200" algn="just">
              <a:spcBef>
                <a:spcPts val="0"/>
              </a:spcBef>
              <a:buClr>
                <a:srgbClr val="009390"/>
              </a:buClr>
              <a:buFont typeface="Wingdings 3" panose="05040102010807070707" pitchFamily="18" charset="2"/>
              <a:buChar char=""/>
              <a:tabLst>
                <a:tab pos="1160463" algn="l"/>
                <a:tab pos="1252538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  <a:tab pos="9696450" algn="l"/>
              </a:tabLst>
            </a:pPr>
            <a:endParaRPr lang="en-GB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452" y="736380"/>
            <a:ext cx="482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prstClr val="white"/>
                </a:solidFill>
                <a:latin typeface="Arial"/>
                <a:cs typeface="Arial" charset="0"/>
              </a:rPr>
              <a:t>EPC: Monitoring</a:t>
            </a:r>
            <a:endParaRPr lang="en-GB" sz="2400" dirty="0">
              <a:solidFill>
                <a:prstClr val="white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1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5AC3EC75DFDE4499D46A4F343E603B" ma:contentTypeVersion="0" ma:contentTypeDescription="Create a new document." ma:contentTypeScope="" ma:versionID="e68441ec7c410cb0d48626a9e653282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A6F0486-5BFC-4C41-B04E-2D5F37D2BC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23CB4CD-E80A-40CC-A055-5D868E8B63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8DFD08-8492-412E-B8C3-EC0A56E2DE47}">
  <ds:schemaRefs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1213</Words>
  <Application>Microsoft Office PowerPoint</Application>
  <PresentationFormat>Widescreen</PresentationFormat>
  <Paragraphs>410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MS Gothic</vt:lpstr>
      <vt:lpstr>Arial</vt:lpstr>
      <vt:lpstr>Calibri</vt:lpstr>
      <vt:lpstr>Calibri Light</vt:lpstr>
      <vt:lpstr>Gisha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Jaime Lockwood</dc:creator>
  <cp:lastModifiedBy>Paul Scholey</cp:lastModifiedBy>
  <cp:revision>149</cp:revision>
  <dcterms:created xsi:type="dcterms:W3CDTF">2015-07-20T10:09:07Z</dcterms:created>
  <dcterms:modified xsi:type="dcterms:W3CDTF">2016-10-17T15:06:29Z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0x010100945AC3EC75DFDE4499D46A4F343E603B</vt:lpwstr>
  </property>
</Properties>
</file>