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57" r:id="rId5"/>
    <p:sldId id="317" r:id="rId6"/>
    <p:sldId id="266" r:id="rId7"/>
    <p:sldId id="341" r:id="rId8"/>
    <p:sldId id="319" r:id="rId9"/>
    <p:sldId id="344" r:id="rId10"/>
    <p:sldId id="345" r:id="rId11"/>
    <p:sldId id="343" r:id="rId12"/>
    <p:sldId id="297" r:id="rId13"/>
    <p:sldId id="346" r:id="rId14"/>
    <p:sldId id="342" r:id="rId15"/>
    <p:sldId id="306" r:id="rId16"/>
    <p:sldId id="348" r:id="rId17"/>
    <p:sldId id="349" r:id="rId18"/>
    <p:sldId id="350" r:id="rId19"/>
    <p:sldId id="351" r:id="rId20"/>
    <p:sldId id="318" r:id="rId21"/>
    <p:sldId id="340" r:id="rId22"/>
    <p:sldId id="352" r:id="rId23"/>
    <p:sldId id="353" r:id="rId24"/>
  </p:sldIdLst>
  <p:sldSz cx="12192000" cy="6858000"/>
  <p:notesSz cx="6789738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0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2220" cy="496491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5947" y="0"/>
            <a:ext cx="2942220" cy="496491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EC0A06C8-7BBD-4042-A9A5-D2853D4BF89F}" type="datetimeFigureOut">
              <a:rPr lang="en-GB" smtClean="0"/>
              <a:pPr/>
              <a:t>11/01/2018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2220" cy="496491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5947" y="9431600"/>
            <a:ext cx="2942220" cy="496491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6C173FD6-43F8-4FD2-B843-2ED76A8F61C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83063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2220" cy="49821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5947" y="2"/>
            <a:ext cx="2942220" cy="49821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15BC47D2-9A7B-4436-A338-437B654F6C19}" type="datetimeFigureOut">
              <a:rPr lang="en-GB" smtClean="0"/>
              <a:pPr/>
              <a:t>11/01/2018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5925" y="1241425"/>
            <a:ext cx="5957888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974" y="4778723"/>
            <a:ext cx="5431790" cy="3909865"/>
          </a:xfrm>
          <a:prstGeom prst="rect">
            <a:avLst/>
          </a:prstGeom>
        </p:spPr>
        <p:txBody>
          <a:bodyPr vert="horz" lIns="91428" tIns="45714" rIns="91428" bIns="457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2220" cy="498214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5947" y="9431600"/>
            <a:ext cx="2942220" cy="498214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55B9CBAC-0DBE-4A91-8A07-E8BAFE51814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5007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07666" y="10242129"/>
            <a:ext cx="2912934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7DB7D86D-BF2B-46E3-9708-E095A4FDD766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1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809222" y="10244001"/>
            <a:ext cx="2909822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61B3A006-CA33-496F-9ADF-614F21A9EA4B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1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1120361" y="819969"/>
            <a:ext cx="4481437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/>
          </p:nvPr>
        </p:nvSpPr>
        <p:spPr>
          <a:xfrm>
            <a:off x="896289" y="5122002"/>
            <a:ext cx="4926469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6986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07666" y="10242129"/>
            <a:ext cx="2912934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14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09222" y="10244001"/>
            <a:ext cx="2909822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14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0361" y="819969"/>
            <a:ext cx="4481437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6289" y="5122002"/>
            <a:ext cx="4926469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1681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07666" y="10242129"/>
            <a:ext cx="2912934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15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09222" y="10244001"/>
            <a:ext cx="2909822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15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0361" y="819969"/>
            <a:ext cx="4481437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6289" y="5122002"/>
            <a:ext cx="4926469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8796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07666" y="10242129"/>
            <a:ext cx="2912934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16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09222" y="10244001"/>
            <a:ext cx="2909822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16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0361" y="819969"/>
            <a:ext cx="4481437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6289" y="5122002"/>
            <a:ext cx="4926469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316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07666" y="10242129"/>
            <a:ext cx="2912934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17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09222" y="10244001"/>
            <a:ext cx="2909822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17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0361" y="819969"/>
            <a:ext cx="4481437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6289" y="5122002"/>
            <a:ext cx="4926469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6646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07666" y="10242129"/>
            <a:ext cx="2912934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18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09222" y="10244001"/>
            <a:ext cx="2909822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18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0361" y="819969"/>
            <a:ext cx="4481437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6289" y="5122002"/>
            <a:ext cx="4926469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9661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07666" y="10242129"/>
            <a:ext cx="2912934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19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09222" y="10244001"/>
            <a:ext cx="2909822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19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0361" y="819969"/>
            <a:ext cx="4481437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6289" y="5122002"/>
            <a:ext cx="4926469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8609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07666" y="10242129"/>
            <a:ext cx="2912934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20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09222" y="10244001"/>
            <a:ext cx="2909822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20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0361" y="819969"/>
            <a:ext cx="4481437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6289" y="5122002"/>
            <a:ext cx="4926469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568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07666" y="10242129"/>
            <a:ext cx="2912934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3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09222" y="10244001"/>
            <a:ext cx="2909822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3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0361" y="819969"/>
            <a:ext cx="4481437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6289" y="5122002"/>
            <a:ext cx="4926469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664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07666" y="10242129"/>
            <a:ext cx="2912934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4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09222" y="10244001"/>
            <a:ext cx="2909822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4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0361" y="819969"/>
            <a:ext cx="4481437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6289" y="5122002"/>
            <a:ext cx="4926469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760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07666" y="10242129"/>
            <a:ext cx="2912934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8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09222" y="10244001"/>
            <a:ext cx="2909822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8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0361" y="819969"/>
            <a:ext cx="4481437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6289" y="5122002"/>
            <a:ext cx="4926469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507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07666" y="10242129"/>
            <a:ext cx="2912934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9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09222" y="10244001"/>
            <a:ext cx="2909822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9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0361" y="819969"/>
            <a:ext cx="4481437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6289" y="5122002"/>
            <a:ext cx="4926469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6646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07666" y="10242129"/>
            <a:ext cx="2912934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10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09222" y="10244001"/>
            <a:ext cx="2909822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10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0361" y="819969"/>
            <a:ext cx="4481437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6289" y="5122002"/>
            <a:ext cx="4926469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4940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07666" y="10242129"/>
            <a:ext cx="2912934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11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09222" y="10244001"/>
            <a:ext cx="2909822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11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0361" y="819969"/>
            <a:ext cx="4481437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6289" y="5122002"/>
            <a:ext cx="4926469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88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07666" y="10242129"/>
            <a:ext cx="2912934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12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09222" y="10244001"/>
            <a:ext cx="2909822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12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0361" y="819969"/>
            <a:ext cx="4481437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6289" y="5122002"/>
            <a:ext cx="4926469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664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07666" y="10242129"/>
            <a:ext cx="2912934" cy="53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52" indent="-285713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50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9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131" indent="-22857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7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41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552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91" indent="-228570" defTabSz="449204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6000"/>
              </a:lnSpc>
              <a:spcBef>
                <a:spcPct val="0"/>
              </a:spcBef>
            </a:pPr>
            <a:fld id="{2893B256-6EC0-4146-A24B-04678E076DF5}" type="slidenum">
              <a:rPr lang="en-GB" altLang="en-US" sz="2800">
                <a:solidFill>
                  <a:srgbClr val="FFFFFF"/>
                </a:solidFill>
                <a:ea typeface="MS Gothic" panose="020B0609070205080204" pitchFamily="49" charset="-128"/>
              </a:rPr>
              <a:pPr eaLnBrk="1" hangingPunct="1">
                <a:lnSpc>
                  <a:spcPct val="96000"/>
                </a:lnSpc>
                <a:spcBef>
                  <a:spcPct val="0"/>
                </a:spcBef>
              </a:pPr>
              <a:t>13</a:t>
            </a:fld>
            <a:endParaRPr lang="en-GB" altLang="en-US" sz="2800" dirty="0">
              <a:solidFill>
                <a:srgbClr val="FFFFFF"/>
              </a:solidFill>
              <a:ea typeface="MS Gothic" panose="020B0609070205080204" pitchFamily="49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3809222" y="10244001"/>
            <a:ext cx="2909822" cy="535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88" tIns="46794" rIns="89988" bIns="46794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6000"/>
              </a:lnSpc>
              <a:spcBef>
                <a:spcPct val="0"/>
              </a:spcBef>
            </a:pPr>
            <a:fld id="{575C5F6C-DD0D-4130-91B2-01EBFD1E3110}" type="slidenum">
              <a:rPr lang="en-GB" altLang="en-US">
                <a:solidFill>
                  <a:srgbClr val="FFFFFF"/>
                </a:solidFill>
              </a:rPr>
              <a:pPr algn="r" eaLnBrk="1" hangingPunct="1">
                <a:lnSpc>
                  <a:spcPct val="96000"/>
                </a:lnSpc>
                <a:spcBef>
                  <a:spcPct val="0"/>
                </a:spcBef>
              </a:pPr>
              <a:t>13</a:t>
            </a:fld>
            <a:endParaRPr lang="en-GB" altLang="en-US" dirty="0">
              <a:solidFill>
                <a:srgbClr val="FFFFFF"/>
              </a:solidFill>
            </a:endParaRPr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120361" y="819969"/>
            <a:ext cx="4481437" cy="40436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8" tIns="45714" rIns="91428" bIns="45714" anchor="ctr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8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/>
          </p:nvPr>
        </p:nvSpPr>
        <p:spPr>
          <a:xfrm>
            <a:off x="896289" y="5122002"/>
            <a:ext cx="4926469" cy="48486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06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D5D7-C171-43B2-AB2B-667D0C3728C4}" type="datetimeFigureOut">
              <a:rPr lang="en-GB" smtClean="0"/>
              <a:pPr/>
              <a:t>11/01/2018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0404-AE1A-4E25-AE1A-1FBDFD6B55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356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D5D7-C171-43B2-AB2B-667D0C3728C4}" type="datetimeFigureOut">
              <a:rPr lang="en-GB" smtClean="0"/>
              <a:pPr/>
              <a:t>11/01/2018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0404-AE1A-4E25-AE1A-1FBDFD6B55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862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D5D7-C171-43B2-AB2B-667D0C3728C4}" type="datetimeFigureOut">
              <a:rPr lang="en-GB" smtClean="0"/>
              <a:pPr/>
              <a:t>11/01/2018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0404-AE1A-4E25-AE1A-1FBDFD6B55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4936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D5D7-C171-43B2-AB2B-667D0C3728C4}" type="datetimeFigureOut">
              <a:rPr lang="en-GB" smtClean="0"/>
              <a:pPr/>
              <a:t>11/01/2018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0404-AE1A-4E25-AE1A-1FBDFD6B55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8437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D5D7-C171-43B2-AB2B-667D0C3728C4}" type="datetimeFigureOut">
              <a:rPr lang="en-GB" smtClean="0"/>
              <a:pPr/>
              <a:t>11/01/2018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0404-AE1A-4E25-AE1A-1FBDFD6B55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0081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D5D7-C171-43B2-AB2B-667D0C3728C4}" type="datetimeFigureOut">
              <a:rPr lang="en-GB" smtClean="0"/>
              <a:pPr/>
              <a:t>11/01/2018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0404-AE1A-4E25-AE1A-1FBDFD6B55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0730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D5D7-C171-43B2-AB2B-667D0C3728C4}" type="datetimeFigureOut">
              <a:rPr lang="en-GB" smtClean="0"/>
              <a:pPr/>
              <a:t>11/01/2018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0404-AE1A-4E25-AE1A-1FBDFD6B55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2186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D5D7-C171-43B2-AB2B-667D0C3728C4}" type="datetimeFigureOut">
              <a:rPr lang="en-GB" smtClean="0"/>
              <a:pPr/>
              <a:t>11/01/2018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0404-AE1A-4E25-AE1A-1FBDFD6B55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8761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D5D7-C171-43B2-AB2B-667D0C3728C4}" type="datetimeFigureOut">
              <a:rPr lang="en-GB" smtClean="0"/>
              <a:pPr/>
              <a:t>11/01/2018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0404-AE1A-4E25-AE1A-1FBDFD6B55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813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D5D7-C171-43B2-AB2B-667D0C3728C4}" type="datetimeFigureOut">
              <a:rPr lang="en-GB" smtClean="0"/>
              <a:pPr/>
              <a:t>11/01/2018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0404-AE1A-4E25-AE1A-1FBDFD6B55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3455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D5D7-C171-43B2-AB2B-667D0C3728C4}" type="datetimeFigureOut">
              <a:rPr lang="en-GB" smtClean="0"/>
              <a:pPr/>
              <a:t>11/01/2018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D0404-AE1A-4E25-AE1A-1FBDFD6B55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265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7D5D7-C171-43B2-AB2B-667D0C3728C4}" type="datetimeFigureOut">
              <a:rPr lang="en-GB" smtClean="0"/>
              <a:pPr/>
              <a:t>11/01/2018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D0404-AE1A-4E25-AE1A-1FBDFD6B55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309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30788" y="1340771"/>
            <a:ext cx="2001319" cy="2232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2" name="TextBox 1"/>
          <p:cNvSpPr txBox="1"/>
          <p:nvPr/>
        </p:nvSpPr>
        <p:spPr>
          <a:xfrm>
            <a:off x="1785941" y="4141789"/>
            <a:ext cx="8569325" cy="258917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tabLst>
                <a:tab pos="0" algn="l"/>
                <a:tab pos="447840" algn="l"/>
                <a:tab pos="896759" algn="l"/>
                <a:tab pos="1346040" algn="l"/>
                <a:tab pos="1795320" algn="l"/>
                <a:tab pos="2244600" algn="l"/>
                <a:tab pos="2693880" algn="l"/>
                <a:tab pos="3143159" algn="l"/>
                <a:tab pos="3592440" algn="l"/>
                <a:tab pos="4041719" algn="l"/>
                <a:tab pos="4491000" algn="l"/>
                <a:tab pos="4940280" algn="l"/>
                <a:tab pos="5389560" algn="l"/>
                <a:tab pos="5838840" algn="l"/>
                <a:tab pos="6288120" algn="l"/>
                <a:tab pos="6737400" algn="l"/>
                <a:tab pos="7186679" algn="l"/>
                <a:tab pos="7635960" algn="l"/>
                <a:tab pos="8085240" algn="l"/>
                <a:tab pos="8534520" algn="l"/>
                <a:tab pos="8983800" algn="l"/>
              </a:tabLst>
              <a:defRPr/>
            </a:pPr>
            <a:r>
              <a:rPr lang="en-GB" sz="2400" b="1" dirty="0">
                <a:solidFill>
                  <a:srgbClr val="A60A45"/>
                </a:solidFill>
                <a:latin typeface="Arial"/>
                <a:cs typeface="Arial" charset="0"/>
              </a:rPr>
              <a:t>Cases from the Workplace</a:t>
            </a:r>
          </a:p>
          <a:p>
            <a:pPr algn="ctr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tabLst>
                <a:tab pos="0" algn="l"/>
                <a:tab pos="447840" algn="l"/>
                <a:tab pos="896759" algn="l"/>
                <a:tab pos="1346040" algn="l"/>
                <a:tab pos="1795320" algn="l"/>
                <a:tab pos="2244600" algn="l"/>
                <a:tab pos="2693880" algn="l"/>
                <a:tab pos="3143159" algn="l"/>
                <a:tab pos="3592440" algn="l"/>
                <a:tab pos="4041719" algn="l"/>
                <a:tab pos="4491000" algn="l"/>
                <a:tab pos="4940280" algn="l"/>
                <a:tab pos="5389560" algn="l"/>
                <a:tab pos="5838840" algn="l"/>
                <a:tab pos="6288120" algn="l"/>
                <a:tab pos="6737400" algn="l"/>
                <a:tab pos="7186679" algn="l"/>
                <a:tab pos="7635960" algn="l"/>
                <a:tab pos="8085240" algn="l"/>
                <a:tab pos="8534520" algn="l"/>
                <a:tab pos="8983800" algn="l"/>
              </a:tabLst>
              <a:defRPr/>
            </a:pPr>
            <a:endParaRPr lang="en-GB" sz="2400" b="1" dirty="0">
              <a:solidFill>
                <a:srgbClr val="009390"/>
              </a:solidFill>
              <a:latin typeface="Arial"/>
              <a:cs typeface="Arial" charset="0"/>
            </a:endParaRPr>
          </a:p>
          <a:p>
            <a:pPr algn="ctr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tabLst>
                <a:tab pos="0" algn="l"/>
                <a:tab pos="447840" algn="l"/>
                <a:tab pos="896759" algn="l"/>
                <a:tab pos="1346040" algn="l"/>
                <a:tab pos="1795320" algn="l"/>
                <a:tab pos="2244600" algn="l"/>
                <a:tab pos="2693880" algn="l"/>
                <a:tab pos="3143159" algn="l"/>
                <a:tab pos="3592440" algn="l"/>
                <a:tab pos="4041719" algn="l"/>
                <a:tab pos="4491000" algn="l"/>
                <a:tab pos="4940280" algn="l"/>
                <a:tab pos="5389560" algn="l"/>
                <a:tab pos="5838840" algn="l"/>
                <a:tab pos="6288120" algn="l"/>
                <a:tab pos="6737400" algn="l"/>
                <a:tab pos="7186679" algn="l"/>
                <a:tab pos="7635960" algn="l"/>
                <a:tab pos="8085240" algn="l"/>
                <a:tab pos="8534520" algn="l"/>
                <a:tab pos="8983800" algn="l"/>
              </a:tabLst>
              <a:defRPr/>
            </a:pPr>
            <a:r>
              <a:rPr lang="en-GB" sz="2400" dirty="0">
                <a:latin typeface="Arial"/>
                <a:cs typeface="Arial" charset="0"/>
              </a:rPr>
              <a:t>A talk by Paul Scholey, Senior Partner</a:t>
            </a:r>
          </a:p>
          <a:p>
            <a:pPr algn="ctr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tabLst>
                <a:tab pos="0" algn="l"/>
                <a:tab pos="447840" algn="l"/>
                <a:tab pos="896759" algn="l"/>
                <a:tab pos="1346040" algn="l"/>
                <a:tab pos="1795320" algn="l"/>
                <a:tab pos="2244600" algn="l"/>
                <a:tab pos="2693880" algn="l"/>
                <a:tab pos="3143159" algn="l"/>
                <a:tab pos="3592440" algn="l"/>
                <a:tab pos="4041719" algn="l"/>
                <a:tab pos="4491000" algn="l"/>
                <a:tab pos="4940280" algn="l"/>
                <a:tab pos="5389560" algn="l"/>
                <a:tab pos="5838840" algn="l"/>
                <a:tab pos="6288120" algn="l"/>
                <a:tab pos="6737400" algn="l"/>
                <a:tab pos="7186679" algn="l"/>
                <a:tab pos="7635960" algn="l"/>
                <a:tab pos="8085240" algn="l"/>
                <a:tab pos="8534520" algn="l"/>
                <a:tab pos="8983800" algn="l"/>
              </a:tabLst>
              <a:defRPr/>
            </a:pPr>
            <a:r>
              <a:rPr lang="en-GB" sz="2400" dirty="0">
                <a:latin typeface="Arial"/>
                <a:cs typeface="Arial" charset="0"/>
              </a:rPr>
              <a:t>Morrish Solicitors LLP</a:t>
            </a:r>
          </a:p>
          <a:p>
            <a:pPr algn="ctr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tabLst>
                <a:tab pos="0" algn="l"/>
                <a:tab pos="447840" algn="l"/>
                <a:tab pos="896759" algn="l"/>
                <a:tab pos="1346040" algn="l"/>
                <a:tab pos="1795320" algn="l"/>
                <a:tab pos="2244600" algn="l"/>
                <a:tab pos="2693880" algn="l"/>
                <a:tab pos="3143159" algn="l"/>
                <a:tab pos="3592440" algn="l"/>
                <a:tab pos="4041719" algn="l"/>
                <a:tab pos="4491000" algn="l"/>
                <a:tab pos="4940280" algn="l"/>
                <a:tab pos="5389560" algn="l"/>
                <a:tab pos="5838840" algn="l"/>
                <a:tab pos="6288120" algn="l"/>
                <a:tab pos="6737400" algn="l"/>
                <a:tab pos="7186679" algn="l"/>
                <a:tab pos="7635960" algn="l"/>
                <a:tab pos="8085240" algn="l"/>
                <a:tab pos="8534520" algn="l"/>
                <a:tab pos="8983800" algn="l"/>
              </a:tabLst>
              <a:defRPr/>
            </a:pPr>
            <a:endParaRPr lang="en-GB" sz="2400" dirty="0">
              <a:latin typeface="Arial"/>
              <a:cs typeface="Arial" charset="0"/>
            </a:endParaRPr>
          </a:p>
          <a:p>
            <a:pPr algn="ctr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tabLst>
                <a:tab pos="0" algn="l"/>
                <a:tab pos="447840" algn="l"/>
                <a:tab pos="896759" algn="l"/>
                <a:tab pos="1346040" algn="l"/>
                <a:tab pos="1795320" algn="l"/>
                <a:tab pos="2244600" algn="l"/>
                <a:tab pos="2693880" algn="l"/>
                <a:tab pos="3143159" algn="l"/>
                <a:tab pos="3592440" algn="l"/>
                <a:tab pos="4041719" algn="l"/>
                <a:tab pos="4491000" algn="l"/>
                <a:tab pos="4940280" algn="l"/>
                <a:tab pos="5389560" algn="l"/>
                <a:tab pos="5838840" algn="l"/>
                <a:tab pos="6288120" algn="l"/>
                <a:tab pos="6737400" algn="l"/>
                <a:tab pos="7186679" algn="l"/>
                <a:tab pos="7635960" algn="l"/>
                <a:tab pos="8085240" algn="l"/>
                <a:tab pos="8534520" algn="l"/>
                <a:tab pos="8983800" algn="l"/>
              </a:tabLst>
              <a:defRPr/>
            </a:pPr>
            <a:r>
              <a:rPr lang="en-GB" sz="2400" dirty="0">
                <a:latin typeface="Arial"/>
                <a:cs typeface="Arial" charset="0"/>
              </a:rPr>
              <a:t>To IER</a:t>
            </a:r>
            <a:r>
              <a:rPr lang="en-GB" sz="2400">
                <a:latin typeface="Arial"/>
                <a:cs typeface="Arial" charset="0"/>
              </a:rPr>
              <a:t>, January </a:t>
            </a:r>
            <a:r>
              <a:rPr lang="en-GB" sz="2400" dirty="0">
                <a:latin typeface="Arial"/>
                <a:cs typeface="Arial" charset="0"/>
              </a:rPr>
              <a:t>2018</a:t>
            </a:r>
            <a:endParaRPr lang="en-US" sz="2400" dirty="0">
              <a:latin typeface="Arial"/>
              <a:cs typeface="Arial" charset="0"/>
            </a:endParaRPr>
          </a:p>
          <a:p>
            <a:pPr algn="ctr">
              <a:defRPr/>
            </a:pPr>
            <a:endParaRPr lang="en-GB" sz="2400" b="1" dirty="0">
              <a:solidFill>
                <a:srgbClr val="009390"/>
              </a:solidFill>
              <a:latin typeface="Arial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498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-13096" y="1425863"/>
            <a:ext cx="10789616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Principles include: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sz="1800" dirty="0">
                <a:solidFill>
                  <a:srgbClr val="000000"/>
                </a:solidFill>
                <a:latin typeface="Arial" charset="0"/>
              </a:rPr>
              <a:t>Proportionality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Notice of monitoring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sz="1800" dirty="0">
                <a:solidFill>
                  <a:srgbClr val="000000"/>
                </a:solidFill>
                <a:latin typeface="Arial" charset="0"/>
              </a:rPr>
              <a:t>Extent of monitoring/degree of intrusion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Legitimate reasons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sz="1800" dirty="0">
                <a:solidFill>
                  <a:srgbClr val="000000"/>
                </a:solidFill>
                <a:latin typeface="Arial" charset="0"/>
              </a:rPr>
              <a:t>Availability of less intrusive metho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ds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sz="1800" dirty="0">
                <a:solidFill>
                  <a:srgbClr val="000000"/>
                </a:solidFill>
                <a:latin typeface="Arial" charset="0"/>
              </a:rPr>
              <a:t>Safeguards?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74452" y="736380"/>
            <a:ext cx="482441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prstClr val="white"/>
                </a:solidFill>
                <a:latin typeface="Arial"/>
                <a:cs typeface="Arial" charset="0"/>
              </a:rPr>
              <a:t>The Return of Barbulescu</a:t>
            </a:r>
          </a:p>
        </p:txBody>
      </p:sp>
    </p:spTree>
    <p:extLst>
      <p:ext uri="{BB962C8B-B14F-4D97-AF65-F5344CB8AC3E}">
        <p14:creationId xmlns:p14="http://schemas.microsoft.com/office/powerpoint/2010/main" val="2425064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-13096" y="1425863"/>
            <a:ext cx="1078961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Husband out of work sick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No reference – Rachel can’t find employment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Credit card debt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No legal representation (cf Respondent Council)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Full hearing: June 2017 (7 </a:t>
            </a:r>
            <a:r>
              <a:rPr lang="en-GB">
                <a:solidFill>
                  <a:srgbClr val="000000"/>
                </a:solidFill>
                <a:latin typeface="Arial" charset="0"/>
              </a:rPr>
              <a:t>months post-PH)</a:t>
            </a: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Dec 16 offer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4452" y="736380"/>
            <a:ext cx="59927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prstClr val="white"/>
                </a:solidFill>
                <a:latin typeface="Arial"/>
                <a:cs typeface="Arial" charset="0"/>
              </a:rPr>
              <a:t>Rachel’s Story 4</a:t>
            </a:r>
          </a:p>
        </p:txBody>
      </p:sp>
    </p:spTree>
    <p:extLst>
      <p:ext uri="{BB962C8B-B14F-4D97-AF65-F5344CB8AC3E}">
        <p14:creationId xmlns:p14="http://schemas.microsoft.com/office/powerpoint/2010/main" val="140329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0" y="2023023"/>
            <a:ext cx="10724639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Formalities:</a:t>
            </a: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An agreement (offer and acceptance)</a:t>
            </a: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Supported by consideration</a:t>
            </a: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An intention that it should be legally binding</a:t>
            </a: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Sufficiently certain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9179" y="739601"/>
            <a:ext cx="482441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prstClr val="white"/>
                </a:solidFill>
                <a:latin typeface="Arial"/>
                <a:cs typeface="Arial" charset="0"/>
              </a:rPr>
              <a:t>Contracts: formation</a:t>
            </a:r>
          </a:p>
        </p:txBody>
      </p:sp>
    </p:spTree>
    <p:extLst>
      <p:ext uri="{BB962C8B-B14F-4D97-AF65-F5344CB8AC3E}">
        <p14:creationId xmlns:p14="http://schemas.microsoft.com/office/powerpoint/2010/main" val="310197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0" y="2023023"/>
            <a:ext cx="1072463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Recruitment – Vetting </a:t>
            </a: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Records of employment </a:t>
            </a: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b="1" dirty="0">
                <a:solidFill>
                  <a:srgbClr val="000000"/>
                </a:solidFill>
                <a:latin typeface="Arial" charset="0"/>
              </a:rPr>
              <a:t>Monitoring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– where we will concentrate </a:t>
            </a: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Detailed provisions in relation to retention of health records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9179" y="739601"/>
            <a:ext cx="482441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prstClr val="white"/>
                </a:solidFill>
                <a:latin typeface="Arial"/>
                <a:cs typeface="Arial" charset="0"/>
              </a:rPr>
              <a:t>Variation of Contracts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C78DD13-FCCE-4DB3-ABED-396148120C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632" y="1902552"/>
            <a:ext cx="9753600" cy="401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445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0" y="2023023"/>
            <a:ext cx="10724639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b="1" dirty="0">
                <a:solidFill>
                  <a:srgbClr val="000000"/>
                </a:solidFill>
                <a:latin typeface="Arial" charset="0"/>
              </a:rPr>
              <a:t>Jeffrey Blue v Michael Ashley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(2017)</a:t>
            </a: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Employee in informal meeting offered share price deal</a:t>
            </a: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£15 million on offer if share price hits £8</a:t>
            </a: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And it does…</a:t>
            </a: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Was there a contract?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9179" y="739601"/>
            <a:ext cx="482441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prstClr val="white"/>
                </a:solidFill>
                <a:latin typeface="Arial"/>
                <a:cs typeface="Arial" charset="0"/>
              </a:rPr>
              <a:t>Contracts: formation</a:t>
            </a:r>
          </a:p>
        </p:txBody>
      </p:sp>
    </p:spTree>
    <p:extLst>
      <p:ext uri="{BB962C8B-B14F-4D97-AF65-F5344CB8AC3E}">
        <p14:creationId xmlns:p14="http://schemas.microsoft.com/office/powerpoint/2010/main" val="3945639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0" y="2023023"/>
            <a:ext cx="10724639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Factors included:</a:t>
            </a: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Setting</a:t>
            </a: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Purpose of meeting</a:t>
            </a: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Nature and tone of conversation</a:t>
            </a: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Commercial sense</a:t>
            </a: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lvl="0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Vagueness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9179" y="739601"/>
            <a:ext cx="482441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prstClr val="white"/>
                </a:solidFill>
                <a:latin typeface="Arial"/>
                <a:cs typeface="Arial" charset="0"/>
              </a:rPr>
              <a:t>Contracts: formation</a:t>
            </a:r>
          </a:p>
        </p:txBody>
      </p:sp>
    </p:spTree>
    <p:extLst>
      <p:ext uri="{BB962C8B-B14F-4D97-AF65-F5344CB8AC3E}">
        <p14:creationId xmlns:p14="http://schemas.microsoft.com/office/powerpoint/2010/main" val="4052766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-13096" y="1425863"/>
            <a:ext cx="1078961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By ET in June 2017 “breaking point”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No money in bank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2 days pre-ET R wants to call it a day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“I’ve had to watch my wife slowly falling apart”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The ET hearing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4452" y="736380"/>
            <a:ext cx="59927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prstClr val="white"/>
                </a:solidFill>
                <a:latin typeface="Arial"/>
                <a:cs typeface="Arial" charset="0"/>
              </a:rPr>
              <a:t>Rachel’s Story 5</a:t>
            </a:r>
          </a:p>
        </p:txBody>
      </p:sp>
    </p:spTree>
    <p:extLst>
      <p:ext uri="{BB962C8B-B14F-4D97-AF65-F5344CB8AC3E}">
        <p14:creationId xmlns:p14="http://schemas.microsoft.com/office/powerpoint/2010/main" val="3951960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-13096" y="1425863"/>
            <a:ext cx="1078961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b="1" dirty="0">
                <a:solidFill>
                  <a:srgbClr val="000000"/>
                </a:solidFill>
                <a:latin typeface="Arial" charset="0"/>
              </a:rPr>
              <a:t>J P Morgan Securities v Ktorza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UKEAT/0311/16 (11 May 2017, unrep)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Employer’s rules re: trading practices breached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Dismissal for misconduct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ET considers “culpability”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The issue is “conduct” says EAT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4452" y="736380"/>
            <a:ext cx="482441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prstClr val="white"/>
                </a:solidFill>
                <a:latin typeface="Arial"/>
                <a:cs typeface="Arial" charset="0"/>
              </a:rPr>
              <a:t>“Mis”-conduct</a:t>
            </a:r>
          </a:p>
        </p:txBody>
      </p:sp>
    </p:spTree>
    <p:extLst>
      <p:ext uri="{BB962C8B-B14F-4D97-AF65-F5344CB8AC3E}">
        <p14:creationId xmlns:p14="http://schemas.microsoft.com/office/powerpoint/2010/main" val="310197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-13096" y="1425863"/>
            <a:ext cx="1078961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b="1" dirty="0">
                <a:solidFill>
                  <a:srgbClr val="000000"/>
                </a:solidFill>
                <a:latin typeface="Arial" charset="0"/>
              </a:rPr>
              <a:t>Jet2Com Ltd v Denby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UKEAT/0070/17 (25 October 2017, Unrep)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S.137 TULRA - Meaning of “grounds related to union membership”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Jet2 Pilot and former BALPA member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Activities:  “Outward manifestation of membership”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4452" y="736380"/>
            <a:ext cx="482441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prstClr val="white"/>
                </a:solidFill>
                <a:latin typeface="Arial"/>
                <a:cs typeface="Arial" charset="0"/>
              </a:rPr>
              <a:t>Trade Union membership</a:t>
            </a:r>
          </a:p>
        </p:txBody>
      </p:sp>
    </p:spTree>
    <p:extLst>
      <p:ext uri="{BB962C8B-B14F-4D97-AF65-F5344CB8AC3E}">
        <p14:creationId xmlns:p14="http://schemas.microsoft.com/office/powerpoint/2010/main" val="4208030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-13096" y="1425863"/>
            <a:ext cx="1078961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ET June 2017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7 weeks to wait for the decision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Findings:  fairness generally; the time pressure issue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Remedy?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4452" y="736380"/>
            <a:ext cx="59927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prstClr val="white"/>
                </a:solidFill>
                <a:latin typeface="Arial"/>
                <a:cs typeface="Arial" charset="0"/>
              </a:rPr>
              <a:t>Rachel’s Story 6</a:t>
            </a:r>
          </a:p>
        </p:txBody>
      </p:sp>
    </p:spTree>
    <p:extLst>
      <p:ext uri="{BB962C8B-B14F-4D97-AF65-F5344CB8AC3E}">
        <p14:creationId xmlns:p14="http://schemas.microsoft.com/office/powerpoint/2010/main" val="1324604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3" name="Picture 4" descr="New 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4" name="TextBox 3"/>
          <p:cNvSpPr txBox="1"/>
          <p:nvPr/>
        </p:nvSpPr>
        <p:spPr>
          <a:xfrm>
            <a:off x="374452" y="736380"/>
            <a:ext cx="482441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prstClr val="white"/>
                </a:solidFill>
                <a:latin typeface="Arial"/>
                <a:cs typeface="Arial" charset="0"/>
              </a:rPr>
              <a:t>Agenda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13096" y="1425863"/>
            <a:ext cx="10789616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Formation of Contracts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Misconduct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Trade Union Membership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Social Media Stories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And more…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-13096" y="1425863"/>
            <a:ext cx="1078961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An “at all times disquieting truth” of a pluralistic society is: “constantly proliferating new and ingenious forms of expression” (</a:t>
            </a:r>
            <a:r>
              <a:rPr lang="en-GB" b="1" dirty="0">
                <a:solidFill>
                  <a:srgbClr val="000000"/>
                </a:solidFill>
                <a:latin typeface="Arial" charset="0"/>
              </a:rPr>
              <a:t>Erznoznik v City of Jacksonville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1975)</a:t>
            </a:r>
          </a:p>
          <a:p>
            <a:pPr marL="1252538" indent="-711200" algn="just"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“We are at the frontier between physical and cyber spaces” (P Chadwick, 2017)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But outside the Unionised workforce there is no equality of arms in either space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4452" y="736380"/>
            <a:ext cx="59927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prstClr val="white"/>
                </a:solidFill>
                <a:latin typeface="Arial"/>
                <a:cs typeface="Arial" charset="0"/>
              </a:rPr>
              <a:t>Closing Remarks</a:t>
            </a:r>
          </a:p>
        </p:txBody>
      </p:sp>
    </p:spTree>
    <p:extLst>
      <p:ext uri="{BB962C8B-B14F-4D97-AF65-F5344CB8AC3E}">
        <p14:creationId xmlns:p14="http://schemas.microsoft.com/office/powerpoint/2010/main" val="3092854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-13096" y="1425863"/>
            <a:ext cx="10789616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Introduction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Residential Care home worker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sz="1800" dirty="0">
                <a:solidFill>
                  <a:srgbClr val="000000"/>
                </a:solidFill>
                <a:latin typeface="Arial" charset="0"/>
              </a:rPr>
              <a:t>21 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years c/e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Music night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Pictures shared on Facebook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4452" y="736380"/>
            <a:ext cx="59927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prstClr val="white"/>
                </a:solidFill>
                <a:latin typeface="Arial"/>
                <a:cs typeface="Arial" charset="0"/>
              </a:rPr>
              <a:t>Rachel’s Story:  A Facebook dismissal</a:t>
            </a:r>
          </a:p>
        </p:txBody>
      </p:sp>
    </p:spTree>
    <p:extLst>
      <p:ext uri="{BB962C8B-B14F-4D97-AF65-F5344CB8AC3E}">
        <p14:creationId xmlns:p14="http://schemas.microsoft.com/office/powerpoint/2010/main" val="310197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-13096" y="1425863"/>
            <a:ext cx="1078961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Picture contains resident with Down’s Syndrome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Breach of policy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Disciplinary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Offered demotion as alternative to dismissal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Significant pay cut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2 days to decide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4452" y="736380"/>
            <a:ext cx="59927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prstClr val="white"/>
                </a:solidFill>
                <a:latin typeface="Arial"/>
                <a:cs typeface="Arial" charset="0"/>
              </a:rPr>
              <a:t>Rachel’s Story 2</a:t>
            </a:r>
          </a:p>
        </p:txBody>
      </p:sp>
    </p:spTree>
    <p:extLst>
      <p:ext uri="{BB962C8B-B14F-4D97-AF65-F5344CB8AC3E}">
        <p14:creationId xmlns:p14="http://schemas.microsoft.com/office/powerpoint/2010/main" val="3123269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3" name="Picture 4" descr="New 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4" name="TextBox 3"/>
          <p:cNvSpPr txBox="1"/>
          <p:nvPr/>
        </p:nvSpPr>
        <p:spPr>
          <a:xfrm>
            <a:off x="374452" y="736380"/>
            <a:ext cx="482441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prstClr val="white"/>
                </a:solidFill>
                <a:latin typeface="Arial"/>
                <a:cs typeface="Arial" charset="0"/>
              </a:rPr>
              <a:t>Social Media and fake news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13096" y="1425863"/>
            <a:ext cx="10789616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Sept 17 US research (Pew Centre)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67% of US adults get some news on SM (+5%)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Only 24% believe the fact/fiction split is good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Benefits for journalism?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A 7% increase in paid subscriptions…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3" name="Picture 4" descr="New 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4" name="TextBox 3"/>
          <p:cNvSpPr txBox="1"/>
          <p:nvPr/>
        </p:nvSpPr>
        <p:spPr>
          <a:xfrm>
            <a:off x="374451" y="736380"/>
            <a:ext cx="503644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prstClr val="white"/>
                </a:solidFill>
                <a:latin typeface="Arial"/>
                <a:cs typeface="Arial" charset="0"/>
              </a:rPr>
              <a:t>Social Media and The Law(yers)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13096" y="1425863"/>
            <a:ext cx="10789616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Lucatello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Mahmood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SRA guidance…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318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3" name="Picture 4" descr="New 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4" name="TextBox 3"/>
          <p:cNvSpPr txBox="1"/>
          <p:nvPr/>
        </p:nvSpPr>
        <p:spPr>
          <a:xfrm>
            <a:off x="374451" y="736380"/>
            <a:ext cx="503644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prstClr val="white"/>
                </a:solidFill>
                <a:latin typeface="Arial"/>
                <a:cs typeface="Arial" charset="0"/>
              </a:rPr>
              <a:t>Social Media and The Law(yers)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13096" y="1425863"/>
            <a:ext cx="10789616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7" name="Picture 6" descr="https://www.legalcheek.com/wp-content/uploads/2017/08/lead1-20.jpg">
            <a:extLst>
              <a:ext uri="{FF2B5EF4-FFF2-40B4-BE49-F238E27FC236}">
                <a16:creationId xmlns:a16="http://schemas.microsoft.com/office/drawing/2014/main" id="{B5328447-B35C-431F-A0BD-5540E00986A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250" y="1918282"/>
            <a:ext cx="6096000" cy="381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3965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-13096" y="1425863"/>
            <a:ext cx="1078961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After 2 days…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R is off sick – stress and anxiety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“sorry you decided to </a:t>
            </a:r>
            <a:r>
              <a:rPr lang="en-GB" i="1" dirty="0">
                <a:solidFill>
                  <a:srgbClr val="000000"/>
                </a:solidFill>
                <a:latin typeface="Arial" charset="0"/>
              </a:rPr>
              <a:t>accept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dismissal”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Autumn 16 – ET lodged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Nov 16 – preliminary hearing set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4452" y="736380"/>
            <a:ext cx="59927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prstClr val="white"/>
                </a:solidFill>
                <a:latin typeface="Arial"/>
                <a:cs typeface="Arial" charset="0"/>
              </a:rPr>
              <a:t>Rachel’s Story 3</a:t>
            </a:r>
          </a:p>
        </p:txBody>
      </p:sp>
    </p:spTree>
    <p:extLst>
      <p:ext uri="{BB962C8B-B14F-4D97-AF65-F5344CB8AC3E}">
        <p14:creationId xmlns:p14="http://schemas.microsoft.com/office/powerpoint/2010/main" val="2550881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4680" y="456084"/>
            <a:ext cx="5752930" cy="1028700"/>
          </a:xfrm>
          <a:prstGeom prst="rect">
            <a:avLst/>
          </a:prstGeom>
        </p:spPr>
      </p:pic>
      <p:pic>
        <p:nvPicPr>
          <p:cNvPr id="13316" name="Picture 4" descr="New 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089426" y="5661252"/>
            <a:ext cx="839222" cy="93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7" name="TextBox 6"/>
          <p:cNvSpPr txBox="1"/>
          <p:nvPr/>
        </p:nvSpPr>
        <p:spPr>
          <a:xfrm>
            <a:off x="-13096" y="1425863"/>
            <a:ext cx="1078961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b="1" dirty="0">
              <a:solidFill>
                <a:srgbClr val="009390"/>
              </a:solidFill>
              <a:latin typeface="Arial"/>
              <a:cs typeface="Gisha" pitchFamily="34" charset="-79"/>
            </a:endParaRPr>
          </a:p>
          <a:p>
            <a:pPr marL="541338" algn="just">
              <a:spcBef>
                <a:spcPts val="0"/>
              </a:spcBef>
              <a:buClr>
                <a:srgbClr val="009390"/>
              </a:buClr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b="1" dirty="0">
                <a:solidFill>
                  <a:srgbClr val="000000"/>
                </a:solidFill>
                <a:latin typeface="Arial" charset="0"/>
              </a:rPr>
              <a:t>Barbulescu v Romania</a:t>
            </a:r>
            <a:r>
              <a:rPr lang="en-GB" dirty="0">
                <a:solidFill>
                  <a:srgbClr val="000000"/>
                </a:solidFill>
                <a:latin typeface="Arial" charset="0"/>
              </a:rPr>
              <a:t> 61496/08, ECtHR (GC)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sz="1800" dirty="0">
                <a:solidFill>
                  <a:srgbClr val="000000"/>
                </a:solidFill>
                <a:latin typeface="Arial" charset="0"/>
              </a:rPr>
              <a:t>Employee using business email account for private messages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Dismissed following monitoring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Knew of policy but not monitoring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2016 ECtHR decision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dirty="0">
              <a:solidFill>
                <a:srgbClr val="000000"/>
              </a:solidFill>
              <a:latin typeface="Arial" charset="0"/>
            </a:endParaRP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</a:rPr>
              <a:t>Now: Grand Chamber decision</a:t>
            </a:r>
          </a:p>
          <a:p>
            <a:pPr marL="1252538" indent="-711200" algn="just">
              <a:spcBef>
                <a:spcPts val="0"/>
              </a:spcBef>
              <a:buClr>
                <a:srgbClr val="009390"/>
              </a:buClr>
              <a:buFont typeface="Wingdings 3" panose="05040102010807070707" pitchFamily="18" charset="2"/>
              <a:buChar char=""/>
              <a:tabLst>
                <a:tab pos="1160463" algn="l"/>
                <a:tab pos="1252538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  <a:tab pos="9696450" algn="l"/>
              </a:tabLst>
            </a:pPr>
            <a:endParaRPr lang="en-GB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4452" y="736380"/>
            <a:ext cx="482441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prstClr val="white"/>
                </a:solidFill>
                <a:latin typeface="Arial"/>
                <a:cs typeface="Arial" charset="0"/>
              </a:rPr>
              <a:t>The Return of Barbulescu</a:t>
            </a:r>
          </a:p>
        </p:txBody>
      </p:sp>
    </p:spTree>
    <p:extLst>
      <p:ext uri="{BB962C8B-B14F-4D97-AF65-F5344CB8AC3E}">
        <p14:creationId xmlns:p14="http://schemas.microsoft.com/office/powerpoint/2010/main" val="310197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5AC3EC75DFDE4499D46A4F343E603B" ma:contentTypeVersion="0" ma:contentTypeDescription="Create a new document." ma:contentTypeScope="" ma:versionID="e68441ec7c410cb0d48626a9e653282d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8DFD08-8492-412E-B8C3-EC0A56E2DE47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A6F0486-5BFC-4C41-B04E-2D5F37D2BC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423CB4CD-E80A-40CC-A055-5D868E8B63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2143</TotalTime>
  <Words>646</Words>
  <Application>Microsoft Office PowerPoint</Application>
  <PresentationFormat>Widescreen</PresentationFormat>
  <Paragraphs>271</Paragraphs>
  <Slides>20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MS Gothic</vt:lpstr>
      <vt:lpstr>Arial</vt:lpstr>
      <vt:lpstr>Calibri</vt:lpstr>
      <vt:lpstr>Calibri Light</vt:lpstr>
      <vt:lpstr>Gisha</vt:lpstr>
      <vt:lpstr>Times New Roman</vt:lpstr>
      <vt:lpstr>Wingdings 3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Jaime Lockwood</dc:creator>
  <cp:lastModifiedBy>Paul Scholey</cp:lastModifiedBy>
  <cp:revision>160</cp:revision>
  <dcterms:created xsi:type="dcterms:W3CDTF">2015-07-20T10:09:07Z</dcterms:created>
  <dcterms:modified xsi:type="dcterms:W3CDTF">2018-01-11T15:56:31Z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0x010100945AC3EC75DFDE4499D46A4F343E603B</vt:lpwstr>
  </property>
</Properties>
</file>