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317" r:id="rId6"/>
    <p:sldId id="266" r:id="rId7"/>
    <p:sldId id="341" r:id="rId8"/>
    <p:sldId id="319" r:id="rId9"/>
    <p:sldId id="344" r:id="rId10"/>
    <p:sldId id="345" r:id="rId11"/>
    <p:sldId id="343" r:id="rId12"/>
    <p:sldId id="297" r:id="rId13"/>
    <p:sldId id="346" r:id="rId14"/>
    <p:sldId id="342" r:id="rId15"/>
    <p:sldId id="306" r:id="rId16"/>
    <p:sldId id="348" r:id="rId17"/>
    <p:sldId id="349" r:id="rId18"/>
    <p:sldId id="350" r:id="rId19"/>
    <p:sldId id="351" r:id="rId20"/>
    <p:sldId id="318" r:id="rId21"/>
    <p:sldId id="340" r:id="rId22"/>
    <p:sldId id="352" r:id="rId23"/>
    <p:sldId id="353" r:id="rId24"/>
  </p:sldIdLst>
  <p:sldSz cx="12192000" cy="6858000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EC0A06C8-7BBD-4042-A9A5-D2853D4BF89F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947" y="943160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C173FD6-43F8-4FD2-B843-2ED76A8F61C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0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2220" cy="49821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2"/>
            <a:ext cx="2942220" cy="49821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5BC47D2-9A7B-4436-A338-437B654F6C19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41425"/>
            <a:ext cx="5957888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78723"/>
            <a:ext cx="5431790" cy="390986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821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600"/>
            <a:ext cx="2942220" cy="49821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5B9CBAC-0DBE-4A91-8A07-E8BAFE5181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00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7DB7D86D-BF2B-46E3-9708-E095A4FDD766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61B3A006-CA33-496F-9ADF-614F21A9EA4B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98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14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14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168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15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15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79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16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16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1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17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17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18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66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19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19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609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20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20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6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3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4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4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60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8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9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9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10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10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94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11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11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12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12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13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35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62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93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3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08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7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8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76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45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26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D5D7-C171-43B2-AB2B-667D0C3728C4}" type="datetimeFigureOut">
              <a:rPr lang="en-GB" smtClean="0"/>
              <a:pPr/>
              <a:t>11/01/2018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788" y="1340771"/>
            <a:ext cx="2001319" cy="223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2" name="TextBox 1"/>
          <p:cNvSpPr txBox="1"/>
          <p:nvPr/>
        </p:nvSpPr>
        <p:spPr>
          <a:xfrm>
            <a:off x="1785941" y="4141789"/>
            <a:ext cx="8569325" cy="25891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b="1" dirty="0">
                <a:solidFill>
                  <a:srgbClr val="A60A45"/>
                </a:solidFill>
                <a:latin typeface="Arial"/>
                <a:cs typeface="Arial" charset="0"/>
              </a:rPr>
              <a:t>Cases from the Workplace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400" b="1" dirty="0">
              <a:solidFill>
                <a:srgbClr val="009390"/>
              </a:solidFill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A talk by Paul Scholey, Senior Partner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Morrish Solicitors LLP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400" dirty="0"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To IER</a:t>
            </a:r>
            <a:r>
              <a:rPr lang="en-GB" sz="2400">
                <a:latin typeface="Arial"/>
                <a:cs typeface="Arial" charset="0"/>
              </a:rPr>
              <a:t>, January </a:t>
            </a:r>
            <a:r>
              <a:rPr lang="en-GB" sz="2400" dirty="0">
                <a:latin typeface="Arial"/>
                <a:cs typeface="Arial" charset="0"/>
              </a:rPr>
              <a:t>2018</a:t>
            </a:r>
            <a:endParaRPr lang="en-US" sz="2400" dirty="0">
              <a:latin typeface="Arial"/>
              <a:cs typeface="Arial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9390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Principles include: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Proportionality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Notice of monitoring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Extent of monitoring/degree of intrusion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Legitimate reasons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Availability of less intrusive metho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ds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Safeguards?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The Return of Barbulescu</a:t>
            </a:r>
          </a:p>
        </p:txBody>
      </p:sp>
    </p:spTree>
    <p:extLst>
      <p:ext uri="{BB962C8B-B14F-4D97-AF65-F5344CB8AC3E}">
        <p14:creationId xmlns:p14="http://schemas.microsoft.com/office/powerpoint/2010/main" val="24250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Husband out of work sick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No reference – Rachel can’t find employment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Credit card debt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No legal representation (cf Respondent Council)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Full hearing: June 2017 (7 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months post-PH)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Dec 16 offer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Rachel’s Story 4</a:t>
            </a:r>
          </a:p>
        </p:txBody>
      </p:sp>
    </p:spTree>
    <p:extLst>
      <p:ext uri="{BB962C8B-B14F-4D97-AF65-F5344CB8AC3E}">
        <p14:creationId xmlns:p14="http://schemas.microsoft.com/office/powerpoint/2010/main" val="14032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0" y="2023023"/>
            <a:ext cx="1072463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Formalities: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An agreement (offer and acceptance)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Supported by consideration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An intention that it should be legally binding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Sufficiently certain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Contracts: formation</a:t>
            </a: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0" y="2023023"/>
            <a:ext cx="107246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Recruitment – Vetting 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Records of employment 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Monitoring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– where we will concentrate 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Detailed provisions in relation to retention of health records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Variation of Contracts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78DD13-FCCE-4DB3-ABED-396148120C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32" y="1902552"/>
            <a:ext cx="975360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0" y="2023023"/>
            <a:ext cx="1072463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Jeffrey Blue v Michael Ashley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(2017)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Employee in informal meeting offered share price deal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£15 million on offer if share price hits £8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And it does…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Was there a contract?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Contracts: formation</a:t>
            </a:r>
          </a:p>
        </p:txBody>
      </p:sp>
    </p:spTree>
    <p:extLst>
      <p:ext uri="{BB962C8B-B14F-4D97-AF65-F5344CB8AC3E}">
        <p14:creationId xmlns:p14="http://schemas.microsoft.com/office/powerpoint/2010/main" val="39456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0" y="2023023"/>
            <a:ext cx="1072463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Factors included: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Setting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Purpose of meeting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Nature and tone of conversation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Commercial sense</a:t>
            </a: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Vagueness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Contracts: formation</a:t>
            </a:r>
          </a:p>
        </p:txBody>
      </p:sp>
    </p:spTree>
    <p:extLst>
      <p:ext uri="{BB962C8B-B14F-4D97-AF65-F5344CB8AC3E}">
        <p14:creationId xmlns:p14="http://schemas.microsoft.com/office/powerpoint/2010/main" val="40527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By ET in June 2017 “breaking point”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No money in bank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2 days pre-ET R wants to call it a day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“I’ve had to watch my wife slowly falling apart”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ET hearing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Rachel’s Story 5</a:t>
            </a:r>
          </a:p>
        </p:txBody>
      </p:sp>
    </p:spTree>
    <p:extLst>
      <p:ext uri="{BB962C8B-B14F-4D97-AF65-F5344CB8AC3E}">
        <p14:creationId xmlns:p14="http://schemas.microsoft.com/office/powerpoint/2010/main" val="395196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J P Morgan Securities v Ktorza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UKEAT/0311/16 (11 May 2017, unrep)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Employer’s rules re: trading practices breached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Dismissal for misconduct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ET considers “culpability”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issue is “conduct” says EAT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“Mis”-conduct</a:t>
            </a: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Jet2Com Ltd v Denby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UKEAT/0070/17 (25 October 2017, Unrep)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S.137 TULRA - Meaning of “grounds related to union membership”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Jet2 Pilot and former BALPA member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Activities:  “Outward manifestation of membership”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Trade Union membership</a:t>
            </a:r>
          </a:p>
        </p:txBody>
      </p:sp>
    </p:spTree>
    <p:extLst>
      <p:ext uri="{BB962C8B-B14F-4D97-AF65-F5344CB8AC3E}">
        <p14:creationId xmlns:p14="http://schemas.microsoft.com/office/powerpoint/2010/main" val="420803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ET June 2017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7 weeks to wait for the decision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Findings:  fairness generally; the time pressure issue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Remedy?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Rachel’s Story 6</a:t>
            </a:r>
          </a:p>
        </p:txBody>
      </p:sp>
    </p:spTree>
    <p:extLst>
      <p:ext uri="{BB962C8B-B14F-4D97-AF65-F5344CB8AC3E}">
        <p14:creationId xmlns:p14="http://schemas.microsoft.com/office/powerpoint/2010/main" val="132460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3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Agenda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Formation of Contracts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Misconduct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Trade Union Membership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Social Media Stories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And more…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An “at all times disquieting truth” of a pluralistic society is: “constantly proliferating new and ingenious forms of expression” (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Erznoznik v City of Jacksonville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1975)</a:t>
            </a:r>
          </a:p>
          <a:p>
            <a:pPr marL="1252538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“We are at the frontier between physical and cyber spaces” (P Chadwick, 2017)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But outside the Unionised workforce there is no equality of arms in either space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309285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Introduction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Residential Care home worker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21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years c/e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Music night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Pictures shared on Facebook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Rachel’s Story:  A Facebook dismissal</a:t>
            </a: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Picture contains resident with Down’s Syndrome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Breach of policy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Disciplinary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Offered demotion as alternative to dismissal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Significant pay cut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2 days to decide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Rachel’s Story 2</a:t>
            </a:r>
          </a:p>
        </p:txBody>
      </p:sp>
    </p:spTree>
    <p:extLst>
      <p:ext uri="{BB962C8B-B14F-4D97-AF65-F5344CB8AC3E}">
        <p14:creationId xmlns:p14="http://schemas.microsoft.com/office/powerpoint/2010/main" val="312326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3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Social Media and fake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3096" y="1425863"/>
            <a:ext cx="1078961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Sept 17 US research (Pew Centre)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67% of US adults get some news on SM (+5%)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Only 24% believe the fact/fiction split is good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Benefits for journalism?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 7% increase in paid subscriptions…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3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374451" y="736380"/>
            <a:ext cx="50364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Social Media and The Law(yers)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Lucatello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Mahmood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SRA guidance…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1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3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374451" y="736380"/>
            <a:ext cx="50364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Social Media and The Law(yers)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3096" y="1425863"/>
            <a:ext cx="1078961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6" descr="https://www.legalcheek.com/wp-content/uploads/2017/08/lead1-20.jpg">
            <a:extLst>
              <a:ext uri="{FF2B5EF4-FFF2-40B4-BE49-F238E27FC236}">
                <a16:creationId xmlns:a16="http://schemas.microsoft.com/office/drawing/2014/main" id="{B5328447-B35C-431F-A0BD-5540E00986A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250" y="1918282"/>
            <a:ext cx="6096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96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After 2 days…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R is off sick – stress and anxiety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“sorry you decided to </a:t>
            </a:r>
            <a:r>
              <a:rPr lang="en-GB" i="1" dirty="0">
                <a:solidFill>
                  <a:srgbClr val="000000"/>
                </a:solidFill>
                <a:latin typeface="Arial" charset="0"/>
              </a:rPr>
              <a:t>accept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dismissal”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Autumn 16 – ET lodged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Nov 16 – preliminary hearing set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5992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Rachel’s Story 3</a:t>
            </a:r>
          </a:p>
        </p:txBody>
      </p:sp>
    </p:spTree>
    <p:extLst>
      <p:ext uri="{BB962C8B-B14F-4D97-AF65-F5344CB8AC3E}">
        <p14:creationId xmlns:p14="http://schemas.microsoft.com/office/powerpoint/2010/main" val="255088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Barbulescu v Romania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61496/08, ECtHR (GC)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Employee using business email account for private messages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Dismissed following monitoring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Knew of policy but not monitoring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2016 ECtHR decision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Now: Grand Chamber decision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Arial"/>
                <a:cs typeface="Arial" charset="0"/>
              </a:rPr>
              <a:t>The Return of Barbulescu</a:t>
            </a: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AC3EC75DFDE4499D46A4F343E603B" ma:contentTypeVersion="0" ma:contentTypeDescription="Create a new document." ma:contentTypeScope="" ma:versionID="e68441ec7c410cb0d48626a9e653282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8DFD08-8492-412E-B8C3-EC0A56E2DE4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6F0486-5BFC-4C41-B04E-2D5F37D2B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23CB4CD-E80A-40CC-A055-5D868E8B63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646</Words>
  <Application>Microsoft Office PowerPoint</Application>
  <PresentationFormat>Widescreen</PresentationFormat>
  <Paragraphs>271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Gothic</vt:lpstr>
      <vt:lpstr>Arial</vt:lpstr>
      <vt:lpstr>Calibri</vt:lpstr>
      <vt:lpstr>Calibri Light</vt:lpstr>
      <vt:lpstr>Gisha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Lockwood</dc:creator>
  <cp:lastModifiedBy>Paul Scholey</cp:lastModifiedBy>
  <cp:revision>160</cp:revision>
  <dcterms:created xsi:type="dcterms:W3CDTF">2015-07-20T10:09:07Z</dcterms:created>
  <dcterms:modified xsi:type="dcterms:W3CDTF">2018-01-11T15:56:31Z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0x010100945AC3EC75DFDE4499D46A4F343E603B</vt:lpwstr>
  </property>
</Properties>
</file>