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63" r:id="rId4"/>
    <p:sldId id="258" r:id="rId5"/>
    <p:sldId id="262" r:id="rId6"/>
    <p:sldId id="264" r:id="rId7"/>
    <p:sldId id="265" r:id="rId8"/>
    <p:sldId id="266" r:id="rId9"/>
    <p:sldId id="267" r:id="rId10"/>
    <p:sldId id="269" r:id="rId11"/>
    <p:sldId id="270" r:id="rId12"/>
    <p:sldId id="268" r:id="rId13"/>
    <p:sldId id="271" r:id="rId14"/>
    <p:sldId id="273" r:id="rId15"/>
    <p:sldId id="272" r:id="rId16"/>
    <p:sldId id="283" r:id="rId17"/>
    <p:sldId id="259" r:id="rId18"/>
    <p:sldId id="282" r:id="rId19"/>
    <p:sldId id="281" r:id="rId20"/>
    <p:sldId id="260" r:id="rId21"/>
    <p:sldId id="274" r:id="rId22"/>
    <p:sldId id="275" r:id="rId23"/>
    <p:sldId id="276" r:id="rId24"/>
    <p:sldId id="277" r:id="rId25"/>
    <p:sldId id="278" r:id="rId26"/>
    <p:sldId id="279" r:id="rId27"/>
    <p:sldId id="280" r:id="rId28"/>
    <p:sldId id="261"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35" autoAdjust="0"/>
    <p:restoredTop sz="80435" autoAdjust="0"/>
  </p:normalViewPr>
  <p:slideViewPr>
    <p:cSldViewPr>
      <p:cViewPr varScale="1">
        <p:scale>
          <a:sx n="90" d="100"/>
          <a:sy n="90" d="100"/>
        </p:scale>
        <p:origin x="-151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D28F457-937F-46E4-84BD-8E34BB9BF901}" type="datetimeFigureOut">
              <a:rPr lang="en-US"/>
              <a:pPr>
                <a:defRPr/>
              </a:pPr>
              <a:t>7/5/2016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0919462E-9108-4E55-8CAD-458AFA51B80F}" type="slidenum">
              <a:rPr lang="en-GB"/>
              <a:pPr>
                <a:defRPr/>
              </a:pPr>
              <a:t>‹#›</a:t>
            </a:fld>
            <a:endParaRPr lang="en-GB"/>
          </a:p>
        </p:txBody>
      </p:sp>
    </p:spTree>
    <p:extLst>
      <p:ext uri="{BB962C8B-B14F-4D97-AF65-F5344CB8AC3E}">
        <p14:creationId xmlns:p14="http://schemas.microsoft.com/office/powerpoint/2010/main" val="30941650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pPr>
                <a:defRPr/>
              </a:pPr>
              <a:t>2</a:t>
            </a:fld>
            <a:endParaRPr lang="en-GB"/>
          </a:p>
        </p:txBody>
      </p:sp>
    </p:spTree>
    <p:extLst>
      <p:ext uri="{BB962C8B-B14F-4D97-AF65-F5344CB8AC3E}">
        <p14:creationId xmlns:p14="http://schemas.microsoft.com/office/powerpoint/2010/main" val="479946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pPr>
                <a:defRPr/>
              </a:pPr>
              <a:t>6</a:t>
            </a:fld>
            <a:endParaRPr lang="en-GB"/>
          </a:p>
        </p:txBody>
      </p:sp>
    </p:spTree>
    <p:extLst>
      <p:ext uri="{BB962C8B-B14F-4D97-AF65-F5344CB8AC3E}">
        <p14:creationId xmlns:p14="http://schemas.microsoft.com/office/powerpoint/2010/main" val="1950128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solidFill>
                  <a:prstClr val="black"/>
                </a:solidFill>
              </a:rPr>
              <a:pPr>
                <a:defRPr/>
              </a:pPr>
              <a:t>7</a:t>
            </a:fld>
            <a:endParaRPr lang="en-GB">
              <a:solidFill>
                <a:prstClr val="black"/>
              </a:solidFill>
            </a:endParaRPr>
          </a:p>
        </p:txBody>
      </p:sp>
    </p:spTree>
    <p:extLst>
      <p:ext uri="{BB962C8B-B14F-4D97-AF65-F5344CB8AC3E}">
        <p14:creationId xmlns:p14="http://schemas.microsoft.com/office/powerpoint/2010/main" val="1950128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solidFill>
                  <a:prstClr val="black"/>
                </a:solidFill>
              </a:rPr>
              <a:pPr>
                <a:defRPr/>
              </a:pPr>
              <a:t>8</a:t>
            </a:fld>
            <a:endParaRPr lang="en-GB">
              <a:solidFill>
                <a:prstClr val="black"/>
              </a:solidFill>
            </a:endParaRPr>
          </a:p>
        </p:txBody>
      </p:sp>
    </p:spTree>
    <p:extLst>
      <p:ext uri="{BB962C8B-B14F-4D97-AF65-F5344CB8AC3E}">
        <p14:creationId xmlns:p14="http://schemas.microsoft.com/office/powerpoint/2010/main" val="1950128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solidFill>
                  <a:prstClr val="black"/>
                </a:solidFill>
              </a:rPr>
              <a:pPr>
                <a:defRPr/>
              </a:pPr>
              <a:t>9</a:t>
            </a:fld>
            <a:endParaRPr lang="en-GB">
              <a:solidFill>
                <a:prstClr val="black"/>
              </a:solidFill>
            </a:endParaRPr>
          </a:p>
        </p:txBody>
      </p:sp>
    </p:spTree>
    <p:extLst>
      <p:ext uri="{BB962C8B-B14F-4D97-AF65-F5344CB8AC3E}">
        <p14:creationId xmlns:p14="http://schemas.microsoft.com/office/powerpoint/2010/main" val="1950128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solidFill>
                  <a:prstClr val="black"/>
                </a:solidFill>
              </a:rPr>
              <a:pPr>
                <a:defRPr/>
              </a:pPr>
              <a:t>10</a:t>
            </a:fld>
            <a:endParaRPr lang="en-GB">
              <a:solidFill>
                <a:prstClr val="black"/>
              </a:solidFill>
            </a:endParaRPr>
          </a:p>
        </p:txBody>
      </p:sp>
    </p:spTree>
    <p:extLst>
      <p:ext uri="{BB962C8B-B14F-4D97-AF65-F5344CB8AC3E}">
        <p14:creationId xmlns:p14="http://schemas.microsoft.com/office/powerpoint/2010/main" val="1950128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solidFill>
                  <a:prstClr val="black"/>
                </a:solidFill>
              </a:rPr>
              <a:pPr>
                <a:defRPr/>
              </a:pPr>
              <a:t>11</a:t>
            </a:fld>
            <a:endParaRPr lang="en-GB">
              <a:solidFill>
                <a:prstClr val="black"/>
              </a:solidFill>
            </a:endParaRPr>
          </a:p>
        </p:txBody>
      </p:sp>
    </p:spTree>
    <p:extLst>
      <p:ext uri="{BB962C8B-B14F-4D97-AF65-F5344CB8AC3E}">
        <p14:creationId xmlns:p14="http://schemas.microsoft.com/office/powerpoint/2010/main" val="1950128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solidFill>
                  <a:prstClr val="black"/>
                </a:solidFill>
              </a:rPr>
              <a:pPr>
                <a:defRPr/>
              </a:pPr>
              <a:t>12</a:t>
            </a:fld>
            <a:endParaRPr lang="en-GB">
              <a:solidFill>
                <a:prstClr val="black"/>
              </a:solidFill>
            </a:endParaRPr>
          </a:p>
        </p:txBody>
      </p:sp>
    </p:spTree>
    <p:extLst>
      <p:ext uri="{BB962C8B-B14F-4D97-AF65-F5344CB8AC3E}">
        <p14:creationId xmlns:p14="http://schemas.microsoft.com/office/powerpoint/2010/main" val="1950128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solidFill>
                  <a:prstClr val="black"/>
                </a:solidFill>
              </a:rPr>
              <a:pPr>
                <a:defRPr/>
              </a:pPr>
              <a:t>13</a:t>
            </a:fld>
            <a:endParaRPr lang="en-GB">
              <a:solidFill>
                <a:prstClr val="black"/>
              </a:solidFill>
            </a:endParaRPr>
          </a:p>
        </p:txBody>
      </p:sp>
    </p:spTree>
    <p:extLst>
      <p:ext uri="{BB962C8B-B14F-4D97-AF65-F5344CB8AC3E}">
        <p14:creationId xmlns:p14="http://schemas.microsoft.com/office/powerpoint/2010/main" val="1950128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GB" dirty="0" smtClean="0"/>
              <a:t>Troubled economic times, improving  education and skills is vital. So invest in it.</a:t>
            </a:r>
          </a:p>
          <a:p>
            <a:r>
              <a:rPr lang="en-GB" dirty="0" smtClean="0"/>
              <a:t>Education cuts never</a:t>
            </a:r>
            <a:r>
              <a:rPr lang="en-GB" baseline="0" dirty="0" smtClean="0"/>
              <a:t> heal.</a:t>
            </a:r>
          </a:p>
          <a:p>
            <a:r>
              <a:rPr lang="en-GB" baseline="0" dirty="0" smtClean="0"/>
              <a:t>Spend wisely.</a:t>
            </a:r>
          </a:p>
          <a:p>
            <a:endParaRPr lang="en-GB" baseline="0" dirty="0" smtClean="0"/>
          </a:p>
          <a:p>
            <a:r>
              <a:rPr lang="en-GB" baseline="0" dirty="0" err="1" smtClean="0"/>
              <a:t>Gfiigures</a:t>
            </a:r>
            <a:r>
              <a:rPr lang="en-GB" baseline="0" dirty="0" smtClean="0"/>
              <a:t>  from </a:t>
            </a:r>
            <a:r>
              <a:rPr lang="en-GB" baseline="0" dirty="0" err="1" smtClean="0"/>
              <a:t>DfE</a:t>
            </a:r>
            <a:r>
              <a:rPr lang="en-GB" baseline="0" dirty="0" smtClean="0"/>
              <a:t> accounts  .  National Audit Office says gave  an “adverse opinion on the truth and fairness” of the accounts.</a:t>
            </a:r>
            <a:endParaRPr lang="en-GB" dirty="0" smtClean="0"/>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solidFill>
                  <a:prstClr val="black"/>
                </a:solidFill>
              </a:rPr>
              <a:pPr>
                <a:defRPr/>
              </a:pPr>
              <a:t>14</a:t>
            </a:fld>
            <a:endParaRPr lang="en-GB">
              <a:solidFill>
                <a:prstClr val="black"/>
              </a:solidFill>
            </a:endParaRPr>
          </a:p>
        </p:txBody>
      </p:sp>
    </p:spTree>
    <p:extLst>
      <p:ext uri="{BB962C8B-B14F-4D97-AF65-F5344CB8AC3E}">
        <p14:creationId xmlns:p14="http://schemas.microsoft.com/office/powerpoint/2010/main" val="19501287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smtClean="0"/>
              <a:t>True – so far</a:t>
            </a:r>
          </a:p>
          <a:p>
            <a:pPr marL="228600" indent="-228600">
              <a:buAutoNum type="arabicPeriod"/>
            </a:pPr>
            <a:r>
              <a:rPr lang="en-GB" dirty="0" smtClean="0"/>
              <a:t>Standards not structures</a:t>
            </a:r>
          </a:p>
          <a:p>
            <a:pPr marL="228600" indent="-228600">
              <a:buAutoNum type="arabicPeriod"/>
            </a:pPr>
            <a:r>
              <a:rPr lang="en-GB" dirty="0" smtClean="0"/>
              <a:t>Not to individual teachers, not to schools joining MATs</a:t>
            </a:r>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pPr>
                <a:defRPr/>
              </a:pPr>
              <a:t>15</a:t>
            </a:fld>
            <a:endParaRPr lang="en-GB"/>
          </a:p>
        </p:txBody>
      </p:sp>
    </p:spTree>
    <p:extLst>
      <p:ext uri="{BB962C8B-B14F-4D97-AF65-F5344CB8AC3E}">
        <p14:creationId xmlns:p14="http://schemas.microsoft.com/office/powerpoint/2010/main" val="2179194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solidFill>
                  <a:prstClr val="black"/>
                </a:solidFill>
              </a:rPr>
              <a:pPr>
                <a:defRPr/>
              </a:pPr>
              <a:t>16</a:t>
            </a:fld>
            <a:endParaRPr lang="en-GB">
              <a:solidFill>
                <a:prstClr val="black"/>
              </a:solidFill>
            </a:endParaRPr>
          </a:p>
        </p:txBody>
      </p:sp>
    </p:spTree>
    <p:extLst>
      <p:ext uri="{BB962C8B-B14F-4D97-AF65-F5344CB8AC3E}">
        <p14:creationId xmlns:p14="http://schemas.microsoft.com/office/powerpoint/2010/main" val="2179194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pPr>
                <a:defRPr/>
              </a:pPr>
              <a:t>17</a:t>
            </a:fld>
            <a:endParaRPr lang="en-GB"/>
          </a:p>
        </p:txBody>
      </p:sp>
    </p:spTree>
    <p:extLst>
      <p:ext uri="{BB962C8B-B14F-4D97-AF65-F5344CB8AC3E}">
        <p14:creationId xmlns:p14="http://schemas.microsoft.com/office/powerpoint/2010/main" val="2509490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Range</a:t>
            </a:r>
            <a:r>
              <a:rPr lang="en-GB" baseline="0" dirty="0" smtClean="0"/>
              <a:t> of sponsors:</a:t>
            </a:r>
          </a:p>
          <a:p>
            <a:r>
              <a:rPr lang="en-GB" baseline="0" dirty="0" smtClean="0"/>
              <a:t>Faith groups -  churches, Oasis, UL</a:t>
            </a:r>
          </a:p>
          <a:p>
            <a:r>
              <a:rPr lang="en-GB" baseline="0" dirty="0" smtClean="0"/>
              <a:t>Businesses - Harris, Co-op</a:t>
            </a:r>
          </a:p>
          <a:p>
            <a:r>
              <a:rPr lang="en-GB" dirty="0" smtClean="0"/>
              <a:t>Universities</a:t>
            </a:r>
          </a:p>
          <a:p>
            <a:r>
              <a:rPr lang="en-GB" dirty="0" smtClean="0"/>
              <a:t>FE colleges</a:t>
            </a:r>
          </a:p>
          <a:p>
            <a:r>
              <a:rPr lang="en-GB" dirty="0" smtClean="0"/>
              <a:t>Stand-alone</a:t>
            </a:r>
          </a:p>
          <a:p>
            <a:r>
              <a:rPr lang="en-GB" dirty="0" smtClean="0"/>
              <a:t>Education “leaders” - Bright Futures</a:t>
            </a:r>
          </a:p>
          <a:p>
            <a:r>
              <a:rPr lang="en-GB" dirty="0" smtClean="0"/>
              <a:t>Stand alones take over others</a:t>
            </a:r>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solidFill>
                  <a:prstClr val="black"/>
                </a:solidFill>
              </a:rPr>
              <a:pPr>
                <a:defRPr/>
              </a:pPr>
              <a:t>18</a:t>
            </a:fld>
            <a:endParaRPr lang="en-GB">
              <a:solidFill>
                <a:prstClr val="black"/>
              </a:solidFill>
            </a:endParaRPr>
          </a:p>
        </p:txBody>
      </p:sp>
    </p:spTree>
    <p:extLst>
      <p:ext uri="{BB962C8B-B14F-4D97-AF65-F5344CB8AC3E}">
        <p14:creationId xmlns:p14="http://schemas.microsoft.com/office/powerpoint/2010/main" val="2509490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Actors = not  Benedict Cumberbatch</a:t>
            </a:r>
          </a:p>
          <a:p>
            <a:r>
              <a:rPr lang="en-GB" dirty="0" smtClean="0"/>
              <a:t>Religious institutions</a:t>
            </a:r>
          </a:p>
          <a:p>
            <a:r>
              <a:rPr lang="en-GB" dirty="0" smtClean="0"/>
              <a:t>Companies</a:t>
            </a:r>
          </a:p>
          <a:p>
            <a:r>
              <a:rPr lang="en-GB" dirty="0" smtClean="0"/>
              <a:t>Non-governmental organisations</a:t>
            </a:r>
          </a:p>
          <a:p>
            <a:endParaRPr lang="en-GB" dirty="0" smtClean="0"/>
          </a:p>
          <a:p>
            <a:r>
              <a:rPr lang="en-GB" dirty="0" smtClean="0"/>
              <a:t>About accountability</a:t>
            </a:r>
          </a:p>
          <a:p>
            <a:endParaRPr lang="en-GB" dirty="0" smtClean="0"/>
          </a:p>
          <a:p>
            <a:endParaRPr lang="en-GB" dirty="0" smtClean="0"/>
          </a:p>
          <a:p>
            <a:r>
              <a:rPr lang="en-GB" dirty="0" smtClean="0"/>
              <a:t>Have always been a private school sector.</a:t>
            </a:r>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solidFill>
                  <a:prstClr val="black"/>
                </a:solidFill>
              </a:rPr>
              <a:pPr>
                <a:defRPr/>
              </a:pPr>
              <a:t>19</a:t>
            </a:fld>
            <a:endParaRPr lang="en-GB">
              <a:solidFill>
                <a:prstClr val="black"/>
              </a:solidFill>
            </a:endParaRPr>
          </a:p>
        </p:txBody>
      </p:sp>
    </p:spTree>
    <p:extLst>
      <p:ext uri="{BB962C8B-B14F-4D97-AF65-F5344CB8AC3E}">
        <p14:creationId xmlns:p14="http://schemas.microsoft.com/office/powerpoint/2010/main" val="2509490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pPr>
                <a:defRPr/>
              </a:pPr>
              <a:t>21</a:t>
            </a:fld>
            <a:endParaRPr lang="en-GB"/>
          </a:p>
        </p:txBody>
      </p:sp>
    </p:spTree>
    <p:extLst>
      <p:ext uri="{BB962C8B-B14F-4D97-AF65-F5344CB8AC3E}">
        <p14:creationId xmlns:p14="http://schemas.microsoft.com/office/powerpoint/2010/main" val="3729565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pPr>
                <a:defRPr/>
              </a:pPr>
              <a:t>22</a:t>
            </a:fld>
            <a:endParaRPr lang="en-GB"/>
          </a:p>
        </p:txBody>
      </p:sp>
    </p:spTree>
    <p:extLst>
      <p:ext uri="{BB962C8B-B14F-4D97-AF65-F5344CB8AC3E}">
        <p14:creationId xmlns:p14="http://schemas.microsoft.com/office/powerpoint/2010/main" val="16018612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pPr>
                <a:defRPr/>
              </a:pPr>
              <a:t>23</a:t>
            </a:fld>
            <a:endParaRPr lang="en-GB"/>
          </a:p>
        </p:txBody>
      </p:sp>
    </p:spTree>
    <p:extLst>
      <p:ext uri="{BB962C8B-B14F-4D97-AF65-F5344CB8AC3E}">
        <p14:creationId xmlns:p14="http://schemas.microsoft.com/office/powerpoint/2010/main" val="31971031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solidFill>
                  <a:prstClr val="black"/>
                </a:solidFill>
              </a:rPr>
              <a:pPr>
                <a:defRPr/>
              </a:pPr>
              <a:t>24</a:t>
            </a:fld>
            <a:endParaRPr lang="en-GB">
              <a:solidFill>
                <a:prstClr val="black"/>
              </a:solidFill>
            </a:endParaRPr>
          </a:p>
        </p:txBody>
      </p:sp>
    </p:spTree>
    <p:extLst>
      <p:ext uri="{BB962C8B-B14F-4D97-AF65-F5344CB8AC3E}">
        <p14:creationId xmlns:p14="http://schemas.microsoft.com/office/powerpoint/2010/main" val="25094907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solidFill>
                  <a:prstClr val="black"/>
                </a:solidFill>
              </a:rPr>
              <a:pPr>
                <a:defRPr/>
              </a:pPr>
              <a:t>25</a:t>
            </a:fld>
            <a:endParaRPr lang="en-GB">
              <a:solidFill>
                <a:prstClr val="black"/>
              </a:solidFill>
            </a:endParaRPr>
          </a:p>
        </p:txBody>
      </p:sp>
    </p:spTree>
    <p:extLst>
      <p:ext uri="{BB962C8B-B14F-4D97-AF65-F5344CB8AC3E}">
        <p14:creationId xmlns:p14="http://schemas.microsoft.com/office/powerpoint/2010/main" val="25094907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solidFill>
                  <a:prstClr val="black"/>
                </a:solidFill>
              </a:rPr>
              <a:pPr>
                <a:defRPr/>
              </a:pPr>
              <a:t>26</a:t>
            </a:fld>
            <a:endParaRPr lang="en-GB">
              <a:solidFill>
                <a:prstClr val="black"/>
              </a:solidFill>
            </a:endParaRPr>
          </a:p>
        </p:txBody>
      </p:sp>
    </p:spTree>
    <p:extLst>
      <p:ext uri="{BB962C8B-B14F-4D97-AF65-F5344CB8AC3E}">
        <p14:creationId xmlns:p14="http://schemas.microsoft.com/office/powerpoint/2010/main" val="25094907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919462E-9108-4E55-8CAD-458AFA51B80F}" type="slidenum">
              <a:rPr lang="en-GB" smtClean="0"/>
              <a:pPr>
                <a:defRPr/>
              </a:pPr>
              <a:t>27</a:t>
            </a:fld>
            <a:endParaRPr lang="en-GB"/>
          </a:p>
        </p:txBody>
      </p:sp>
    </p:spTree>
    <p:extLst>
      <p:ext uri="{BB962C8B-B14F-4D97-AF65-F5344CB8AC3E}">
        <p14:creationId xmlns:p14="http://schemas.microsoft.com/office/powerpoint/2010/main" val="1610642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18BFF0CB-14D5-46C0-8A1B-DB84B14A8FAD}" type="datetime1">
              <a:rPr lang="en-US"/>
              <a:pPr>
                <a:defRPr/>
              </a:pPr>
              <a:t>7/5/2016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0CEA339C-E78A-4DB2-99F7-5E4BBEFF8372}"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0" descr="NUT oblong 655.jpg"/>
          <p:cNvPicPr>
            <a:picLocks noChangeAspect="1" noChangeArrowheads="1"/>
          </p:cNvPicPr>
          <p:nvPr userDrawn="1"/>
        </p:nvPicPr>
        <p:blipFill>
          <a:blip r:embed="rId2"/>
          <a:srcRect/>
          <a:stretch>
            <a:fillRect/>
          </a:stretch>
        </p:blipFill>
        <p:spPr bwMode="auto">
          <a:xfrm>
            <a:off x="6300788" y="5445125"/>
            <a:ext cx="2484437" cy="954088"/>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B5BCAA6E-3ABD-42C6-8FE7-574343A489CF}" type="datetime1">
              <a:rPr lang="en-US"/>
              <a:pPr>
                <a:defRPr/>
              </a:pPr>
              <a:t>7/5/2016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D1FE7A10-4174-4AE8-AB0B-DDD7F5C94222}"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36291D2-1B5C-4D33-855C-BC97CB6F0811}" type="datetime1">
              <a:rPr lang="en-US"/>
              <a:pPr>
                <a:defRPr/>
              </a:pPr>
              <a:t>7/5/2016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DB0216A2-0A3C-44CA-8D2A-D112C1F30703}"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87B30DD0-6613-40A4-A163-9D9BB018A348}" type="datetime1">
              <a:rPr lang="en-US"/>
              <a:pPr>
                <a:defRPr/>
              </a:pPr>
              <a:t>7/5/2016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150338A2-142C-458C-BA5A-8FC06C1A199E}"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3E99A44B-E3E1-4BBE-80A7-3AA189F7D656}" type="datetime1">
              <a:rPr lang="en-US"/>
              <a:pPr>
                <a:defRPr/>
              </a:pPr>
              <a:t>7/5/2016</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941AFB87-5462-4D95-A6D6-E0750EE563A9}"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62B09087-7DFE-4A6B-8A07-9E440613D6CE}" type="datetime1">
              <a:rPr lang="en-US"/>
              <a:pPr>
                <a:defRPr/>
              </a:pPr>
              <a:t>7/5/2016</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DDFB87C8-3655-41E9-B5AE-14F47A99BAAD}"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6325355-AB7B-4FDF-9C06-1A568446D2DA}" type="datetime1">
              <a:rPr lang="en-US"/>
              <a:pPr>
                <a:defRPr/>
              </a:pPr>
              <a:t>7/5/2016</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CFDCEA17-A03A-48EF-AB62-12B5ACA3BD6F}"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72B7A6B-901C-420C-886F-A5A08B6E411F}" type="datetime1">
              <a:rPr lang="en-US"/>
              <a:pPr>
                <a:defRPr/>
              </a:pPr>
              <a:t>7/5/2016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89507B4A-2F03-481F-A37F-AC9CC61079E5}"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6858CA3-2ED3-4A6F-99BB-16C41DD48FAE}" type="datetime1">
              <a:rPr lang="en-US"/>
              <a:pPr>
                <a:defRPr/>
              </a:pPr>
              <a:t>7/5/2016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B897BA4E-C48E-4C3A-97A1-60A3989FD998}"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2531C1DF-F9B2-48F4-B3D1-394C3004D908}" type="datetime1">
              <a:rPr lang="en-US"/>
              <a:pPr>
                <a:defRPr/>
              </a:pPr>
              <a:t>7/5/2016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C10B2285-B898-4F98-A98D-49084A614DAD}"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7CF5B4F8-591F-456B-8D68-B870667AA2FD}" type="datetime1">
              <a:rPr lang="en-US"/>
              <a:pPr>
                <a:defRPr/>
              </a:pPr>
              <a:t>7/5/2016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C8BDC340-2F3A-438B-B03C-8FBCD4BD5C8C}"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5F2DCB2-18C0-4DDB-A11D-3B18205ED0DD}" type="datetime1">
              <a:rPr lang="en-US"/>
              <a:pPr>
                <a:defRPr/>
              </a:pPr>
              <a:t>7/5/2016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56721852-3F7A-46D7-BA08-95467455BDFF}"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Lst>
  <p:hf hd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teachers.org.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p:txBody>
          <a:bodyPr/>
          <a:lstStyle/>
          <a:p>
            <a:pPr eaLnBrk="1" hangingPunct="1"/>
            <a:r>
              <a:rPr lang="en-GB" dirty="0" smtClean="0"/>
              <a:t>Cuts and Privatisation in Teaching</a:t>
            </a: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en-GB" dirty="0" smtClean="0"/>
              <a:t>Noel Hulse</a:t>
            </a:r>
          </a:p>
          <a:p>
            <a:pPr eaLnBrk="1" fontAlgn="auto" hangingPunct="1">
              <a:spcAft>
                <a:spcPts val="0"/>
              </a:spcAft>
              <a:buFont typeface="Arial" pitchFamily="34" charset="0"/>
              <a:buNone/>
              <a:defRPr/>
            </a:pPr>
            <a:r>
              <a:rPr lang="en-GB" smtClean="0"/>
              <a:t>Regional Officer</a:t>
            </a:r>
            <a:r>
              <a:rPr lang="en-GB" dirty="0" smtClean="0"/>
              <a:t>,  NUT NW Region</a:t>
            </a:r>
            <a:endParaRPr lang="en-GB" dirty="0"/>
          </a:p>
        </p:txBody>
      </p:sp>
      <p:sp>
        <p:nvSpPr>
          <p:cNvPr id="4" name="Slide Number Placeholder 3"/>
          <p:cNvSpPr>
            <a:spLocks noGrp="1"/>
          </p:cNvSpPr>
          <p:nvPr>
            <p:ph type="sldNum" sz="quarter" idx="12"/>
          </p:nvPr>
        </p:nvSpPr>
        <p:spPr/>
        <p:txBody>
          <a:bodyPr/>
          <a:lstStyle/>
          <a:p>
            <a:pPr>
              <a:defRPr/>
            </a:pPr>
            <a:fld id="{5CB03040-87D6-49C0-A9FF-4D76C801703E}" type="slidenum">
              <a:rPr lang="en-GB"/>
              <a:pPr>
                <a:defRPr/>
              </a:pPr>
              <a:t>1</a:t>
            </a:fld>
            <a:endParaRPr lang="en-GB"/>
          </a:p>
        </p:txBody>
      </p:sp>
      <p:sp>
        <p:nvSpPr>
          <p:cNvPr id="5" name="Footer Placeholder 4"/>
          <p:cNvSpPr>
            <a:spLocks noGrp="1"/>
          </p:cNvSpPr>
          <p:nvPr>
            <p:ph type="ftr" sz="quarter" idx="11"/>
          </p:nvPr>
        </p:nvSpPr>
        <p:spPr/>
        <p:txBody>
          <a:bodyPr/>
          <a:lstStyle/>
          <a:p>
            <a:pPr>
              <a:defRPr/>
            </a:pPr>
            <a:endParaRPr lang="en-GB"/>
          </a:p>
        </p:txBody>
      </p:sp>
      <p:pic>
        <p:nvPicPr>
          <p:cNvPr id="14341" name="Picture 5" descr="top-bar.jpg"/>
          <p:cNvPicPr>
            <a:picLocks noChangeAspect="1"/>
          </p:cNvPicPr>
          <p:nvPr/>
        </p:nvPicPr>
        <p:blipFill>
          <a:blip r:embed="rId2"/>
          <a:srcRect/>
          <a:stretch>
            <a:fillRect/>
          </a:stretch>
        </p:blipFill>
        <p:spPr bwMode="auto">
          <a:xfrm>
            <a:off x="0" y="5895975"/>
            <a:ext cx="6096000" cy="962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eaLnBrk="1" hangingPunct="1"/>
            <a:r>
              <a:rPr lang="en-GB" b="1" dirty="0" smtClean="0"/>
              <a:t>What’s happening today?</a:t>
            </a:r>
          </a:p>
        </p:txBody>
      </p:sp>
      <p:sp>
        <p:nvSpPr>
          <p:cNvPr id="15362" name="Content Placeholder 2"/>
          <p:cNvSpPr>
            <a:spLocks noGrp="1"/>
          </p:cNvSpPr>
          <p:nvPr>
            <p:ph idx="1"/>
          </p:nvPr>
        </p:nvSpPr>
        <p:spPr/>
        <p:txBody>
          <a:bodyPr/>
          <a:lstStyle/>
          <a:p>
            <a:pPr eaLnBrk="1" hangingPunct="1">
              <a:buNone/>
            </a:pPr>
            <a:endParaRPr lang="en-GB" dirty="0" smtClean="0"/>
          </a:p>
          <a:p>
            <a:pPr eaLnBrk="1" hangingPunct="1">
              <a:buNone/>
            </a:pPr>
            <a:endParaRPr lang="en-GB" dirty="0"/>
          </a:p>
          <a:p>
            <a:pPr eaLnBrk="1" hangingPunct="1">
              <a:buNone/>
            </a:pPr>
            <a:endParaRPr lang="en-GB" dirty="0" smtClean="0"/>
          </a:p>
          <a:p>
            <a:pPr eaLnBrk="1" hangingPunct="1">
              <a:buNone/>
            </a:pPr>
            <a:endParaRPr lang="en-GB" dirty="0"/>
          </a:p>
          <a:p>
            <a:pPr eaLnBrk="1" hangingPunct="1">
              <a:buNone/>
            </a:pPr>
            <a:endParaRPr lang="en-GB" dirty="0" smtClean="0"/>
          </a:p>
          <a:p>
            <a:pPr eaLnBrk="1" hangingPunct="1">
              <a:buNone/>
            </a:pPr>
            <a:endParaRPr lang="en-GB" sz="1600" dirty="0"/>
          </a:p>
          <a:p>
            <a:pPr eaLnBrk="1" hangingPunct="1">
              <a:buNone/>
            </a:pPr>
            <a:r>
              <a:rPr lang="en-GB" dirty="0" smtClean="0"/>
              <a:t>“Yes” vote: 91.7%</a:t>
            </a:r>
          </a:p>
          <a:p>
            <a:pPr eaLnBrk="1" hangingPunct="1">
              <a:buNone/>
            </a:pPr>
            <a:r>
              <a:rPr lang="en-GB" dirty="0" smtClean="0"/>
              <a:t>Turnout: 24.5%</a:t>
            </a:r>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8CB339B7-06B8-4713-BDA3-408A2AA86AD2}" type="slidenum">
              <a:rPr lang="en-GB"/>
              <a:pPr>
                <a:defRPr/>
              </a:pPr>
              <a:t>2</a:t>
            </a:fld>
            <a:endParaRPr lang="en-GB"/>
          </a:p>
        </p:txBody>
      </p:sp>
      <p:pic>
        <p:nvPicPr>
          <p:cNvPr id="1027" name="Picture 3" descr="C:\Users\nlhe\Desktop\ima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3478" y="1556791"/>
            <a:ext cx="6620890" cy="29273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Why?</a:t>
            </a:r>
            <a:endParaRPr lang="en-GB" b="1" dirty="0"/>
          </a:p>
        </p:txBody>
      </p:sp>
      <p:sp>
        <p:nvSpPr>
          <p:cNvPr id="3" name="Content Placeholder 2"/>
          <p:cNvSpPr>
            <a:spLocks noGrp="1"/>
          </p:cNvSpPr>
          <p:nvPr>
            <p:ph idx="1"/>
          </p:nvPr>
        </p:nvSpPr>
        <p:spPr/>
        <p:txBody>
          <a:bodyPr/>
          <a:lstStyle/>
          <a:p>
            <a:pPr marL="0" indent="0">
              <a:buNone/>
            </a:pPr>
            <a:r>
              <a:rPr lang="en-GB" dirty="0" smtClean="0"/>
              <a:t>“The Department for Education is being entirely disingenuous when it says that our action is about levels of pay. The NUT is taking strike action in response to the funding crisis in our schools, which is impacting on teachers’ terms and conditions and children’s education.</a:t>
            </a:r>
            <a:endParaRPr lang="en-GB" dirty="0"/>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3</a:t>
            </a:fld>
            <a:endParaRPr lang="en-GB">
              <a:solidFill>
                <a:srgbClr val="1F497D">
                  <a:tint val="75000"/>
                </a:srgbClr>
              </a:solidFill>
            </a:endParaRPr>
          </a:p>
        </p:txBody>
      </p:sp>
    </p:spTree>
    <p:extLst>
      <p:ext uri="{BB962C8B-B14F-4D97-AF65-F5344CB8AC3E}">
        <p14:creationId xmlns:p14="http://schemas.microsoft.com/office/powerpoint/2010/main" val="4192244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Why?</a:t>
            </a:r>
            <a:endParaRPr lang="en-GB" b="1" dirty="0"/>
          </a:p>
        </p:txBody>
      </p:sp>
      <p:sp>
        <p:nvSpPr>
          <p:cNvPr id="3" name="Content Placeholder 2"/>
          <p:cNvSpPr>
            <a:spLocks noGrp="1"/>
          </p:cNvSpPr>
          <p:nvPr>
            <p:ph idx="1"/>
          </p:nvPr>
        </p:nvSpPr>
        <p:spPr/>
        <p:txBody>
          <a:bodyPr/>
          <a:lstStyle/>
          <a:p>
            <a:pPr marL="0" indent="0">
              <a:buNone/>
            </a:pPr>
            <a:r>
              <a:rPr lang="en-GB" dirty="0" smtClean="0"/>
              <a:t>“</a:t>
            </a:r>
            <a:r>
              <a:rPr lang="en-GB" dirty="0"/>
              <a:t>The NUT is also highlighting the complete break-up of our education system into individual academies, which is resulting in a breakdown of teachers’ employment rights</a:t>
            </a:r>
            <a:r>
              <a:rPr lang="en-GB" dirty="0" smtClean="0"/>
              <a:t>.</a:t>
            </a:r>
          </a:p>
          <a:p>
            <a:pPr marL="0" indent="0">
              <a:buNone/>
            </a:pPr>
            <a:endParaRPr lang="en-GB" dirty="0"/>
          </a:p>
          <a:p>
            <a:pPr marL="0" indent="0">
              <a:buNone/>
            </a:pPr>
            <a:endParaRPr lang="en-GB" dirty="0"/>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pPr>
                <a:defRPr/>
              </a:pPr>
              <a:t>4</a:t>
            </a:fld>
            <a:endParaRPr lang="en-GB"/>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Why?</a:t>
            </a:r>
            <a:endParaRPr lang="en-GB" b="1" dirty="0"/>
          </a:p>
        </p:txBody>
      </p:sp>
      <p:sp>
        <p:nvSpPr>
          <p:cNvPr id="3" name="Content Placeholder 2"/>
          <p:cNvSpPr>
            <a:spLocks noGrp="1"/>
          </p:cNvSpPr>
          <p:nvPr>
            <p:ph idx="1"/>
          </p:nvPr>
        </p:nvSpPr>
        <p:spPr/>
        <p:txBody>
          <a:bodyPr/>
          <a:lstStyle/>
          <a:p>
            <a:pPr marL="0" indent="0">
              <a:buNone/>
            </a:pPr>
            <a:r>
              <a:rPr lang="en-GB" dirty="0" smtClean="0"/>
              <a:t>“</a:t>
            </a:r>
            <a:r>
              <a:rPr lang="en-GB" dirty="0"/>
              <a:t>Hard fought for entitlements such as sick leave and maternity/paternity rights are under attack. Meanwhile, pay systems are now being decided at school </a:t>
            </a:r>
            <a:r>
              <a:rPr lang="en-GB" dirty="0" smtClean="0"/>
              <a:t>level.”</a:t>
            </a:r>
          </a:p>
          <a:p>
            <a:pPr marL="0" indent="0">
              <a:buNone/>
            </a:pPr>
            <a:endParaRPr lang="en-GB" dirty="0"/>
          </a:p>
          <a:p>
            <a:pPr marL="0" lvl="0" indent="0">
              <a:buNone/>
            </a:pPr>
            <a:r>
              <a:rPr lang="en-GB" sz="2800" i="1" dirty="0">
                <a:solidFill>
                  <a:srgbClr val="1F497D"/>
                </a:solidFill>
              </a:rPr>
              <a:t>Kevin Courtney, Acting General  Secretary</a:t>
            </a:r>
          </a:p>
          <a:p>
            <a:pPr marL="0" indent="0">
              <a:buNone/>
            </a:pPr>
            <a:endParaRPr lang="en-GB" dirty="0"/>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5</a:t>
            </a:fld>
            <a:endParaRPr lang="en-GB">
              <a:solidFill>
                <a:srgbClr val="1F497D">
                  <a:tint val="75000"/>
                </a:srgbClr>
              </a:solidFill>
            </a:endParaRPr>
          </a:p>
        </p:txBody>
      </p:sp>
    </p:spTree>
    <p:extLst>
      <p:ext uri="{BB962C8B-B14F-4D97-AF65-F5344CB8AC3E}">
        <p14:creationId xmlns:p14="http://schemas.microsoft.com/office/powerpoint/2010/main" val="4192244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What do we want….?</a:t>
            </a:r>
            <a:endParaRPr lang="en-GB" b="1" dirty="0"/>
          </a:p>
        </p:txBody>
      </p:sp>
      <p:sp>
        <p:nvSpPr>
          <p:cNvPr id="3" name="Content Placeholder 2"/>
          <p:cNvSpPr>
            <a:spLocks noGrp="1"/>
          </p:cNvSpPr>
          <p:nvPr>
            <p:ph idx="1"/>
          </p:nvPr>
        </p:nvSpPr>
        <p:spPr/>
        <p:txBody>
          <a:bodyPr/>
          <a:lstStyle/>
          <a:p>
            <a:pPr>
              <a:buFont typeface="Arial"/>
              <a:buChar char="•"/>
            </a:pPr>
            <a:r>
              <a:rPr lang="en-GB" dirty="0"/>
              <a:t>Fund schools sufficiently to cover the growing staff costs imposed on them, such as increased National Insurance contributions.</a:t>
            </a:r>
          </a:p>
          <a:p>
            <a:pPr>
              <a:buFont typeface="Arial"/>
              <a:buChar char="•"/>
            </a:pPr>
            <a:r>
              <a:rPr lang="en-GB" dirty="0"/>
              <a:t>Tell academies they must at least have regard to national terms and conditions.</a:t>
            </a:r>
          </a:p>
          <a:p>
            <a:pPr>
              <a:buFont typeface="Arial"/>
              <a:buChar char="•"/>
            </a:pPr>
            <a:r>
              <a:rPr lang="en-GB" dirty="0"/>
              <a:t>Promise meaningful talks to look for a full resolution of the dispute.</a:t>
            </a:r>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6</a:t>
            </a:fld>
            <a:endParaRPr lang="en-GB">
              <a:solidFill>
                <a:srgbClr val="1F497D">
                  <a:tint val="75000"/>
                </a:srgbClr>
              </a:solidFill>
            </a:endParaRPr>
          </a:p>
        </p:txBody>
      </p:sp>
    </p:spTree>
    <p:extLst>
      <p:ext uri="{BB962C8B-B14F-4D97-AF65-F5344CB8AC3E}">
        <p14:creationId xmlns:p14="http://schemas.microsoft.com/office/powerpoint/2010/main" val="9087176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87624" y="1196752"/>
            <a:ext cx="7632848" cy="4205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GB" b="1" dirty="0" smtClean="0"/>
              <a:t>The funding crisis</a:t>
            </a:r>
            <a:endParaRPr lang="en-GB" b="1" dirty="0"/>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7</a:t>
            </a:fld>
            <a:endParaRPr lang="en-GB">
              <a:solidFill>
                <a:srgbClr val="1F497D">
                  <a:tint val="75000"/>
                </a:srgbClr>
              </a:solidFill>
            </a:endParaRPr>
          </a:p>
        </p:txBody>
      </p:sp>
    </p:spTree>
    <p:extLst>
      <p:ext uri="{BB962C8B-B14F-4D97-AF65-F5344CB8AC3E}">
        <p14:creationId xmlns:p14="http://schemas.microsoft.com/office/powerpoint/2010/main" val="7560815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More from the IFS</a:t>
            </a:r>
            <a:endParaRPr lang="en-GB" b="1" dirty="0"/>
          </a:p>
        </p:txBody>
      </p:sp>
      <p:sp>
        <p:nvSpPr>
          <p:cNvPr id="3" name="Content Placeholder 2"/>
          <p:cNvSpPr>
            <a:spLocks noGrp="1"/>
          </p:cNvSpPr>
          <p:nvPr>
            <p:ph idx="1"/>
          </p:nvPr>
        </p:nvSpPr>
        <p:spPr/>
        <p:txBody>
          <a:bodyPr/>
          <a:lstStyle/>
          <a:p>
            <a:r>
              <a:rPr lang="en-GB" dirty="0"/>
              <a:t>2010–11 </a:t>
            </a:r>
            <a:r>
              <a:rPr lang="en-GB" dirty="0" smtClean="0"/>
              <a:t>to 2014–15: </a:t>
            </a:r>
            <a:r>
              <a:rPr lang="en-GB" dirty="0"/>
              <a:t>Even after allowing for the growth in pupil numbers </a:t>
            </a:r>
            <a:r>
              <a:rPr lang="en-GB" dirty="0" smtClean="0"/>
              <a:t>… </a:t>
            </a:r>
            <a:r>
              <a:rPr lang="en-GB" dirty="0"/>
              <a:t>spending per pupil </a:t>
            </a:r>
            <a:r>
              <a:rPr lang="en-GB" dirty="0" smtClean="0"/>
              <a:t>..rose </a:t>
            </a:r>
            <a:r>
              <a:rPr lang="en-GB" dirty="0"/>
              <a:t>by 0.6% in real terms</a:t>
            </a:r>
            <a:r>
              <a:rPr lang="en-GB" dirty="0" smtClean="0"/>
              <a:t>.</a:t>
            </a:r>
          </a:p>
          <a:p>
            <a:r>
              <a:rPr lang="en-GB" dirty="0" smtClean="0"/>
              <a:t>“We </a:t>
            </a:r>
            <a:r>
              <a:rPr lang="en-GB" dirty="0"/>
              <a:t>forecast that school spending per pupil is likely to fall by around 8% in real terms </a:t>
            </a:r>
            <a:r>
              <a:rPr lang="en-GB" dirty="0" smtClean="0"/>
              <a:t>…between </a:t>
            </a:r>
            <a:r>
              <a:rPr lang="en-GB" dirty="0"/>
              <a:t>2014–15 and </a:t>
            </a:r>
            <a:r>
              <a:rPr lang="en-GB" dirty="0" smtClean="0"/>
              <a:t>2019–20”</a:t>
            </a:r>
          </a:p>
          <a:p>
            <a:r>
              <a:rPr lang="en-GB" dirty="0" smtClean="0"/>
              <a:t>Spending per pupil fell by 3.6% in real terms between 1993 and 1997</a:t>
            </a:r>
          </a:p>
          <a:p>
            <a:endParaRPr lang="en-GB" dirty="0"/>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8</a:t>
            </a:fld>
            <a:endParaRPr lang="en-GB">
              <a:solidFill>
                <a:srgbClr val="1F497D">
                  <a:tint val="75000"/>
                </a:srgbClr>
              </a:solidFill>
            </a:endParaRPr>
          </a:p>
        </p:txBody>
      </p:sp>
    </p:spTree>
    <p:extLst>
      <p:ext uri="{BB962C8B-B14F-4D97-AF65-F5344CB8AC3E}">
        <p14:creationId xmlns:p14="http://schemas.microsoft.com/office/powerpoint/2010/main" val="15233061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Key  cost increases</a:t>
            </a:r>
            <a:endParaRPr lang="en-GB" b="1" dirty="0"/>
          </a:p>
        </p:txBody>
      </p:sp>
      <p:sp>
        <p:nvSpPr>
          <p:cNvPr id="3" name="Content Placeholder 2"/>
          <p:cNvSpPr>
            <a:spLocks noGrp="1"/>
          </p:cNvSpPr>
          <p:nvPr>
            <p:ph idx="1"/>
          </p:nvPr>
        </p:nvSpPr>
        <p:spPr/>
        <p:txBody>
          <a:bodyPr/>
          <a:lstStyle/>
          <a:p>
            <a:pPr>
              <a:buFont typeface="Arial"/>
              <a:buChar char="•"/>
            </a:pPr>
            <a:r>
              <a:rPr lang="en-GB" dirty="0" smtClean="0"/>
              <a:t>Average </a:t>
            </a:r>
            <a:r>
              <a:rPr lang="en-GB" dirty="0"/>
              <a:t>public sector pay settlement of 1% per year </a:t>
            </a:r>
            <a:endParaRPr lang="en-GB" dirty="0" smtClean="0"/>
          </a:p>
          <a:p>
            <a:pPr>
              <a:buFont typeface="Arial"/>
              <a:buChar char="•"/>
            </a:pPr>
            <a:r>
              <a:rPr lang="en-GB" dirty="0"/>
              <a:t>I</a:t>
            </a:r>
            <a:r>
              <a:rPr lang="en-GB" dirty="0" smtClean="0"/>
              <a:t>ncreased </a:t>
            </a:r>
            <a:r>
              <a:rPr lang="en-GB" dirty="0"/>
              <a:t>employer National Insurance </a:t>
            </a:r>
            <a:r>
              <a:rPr lang="en-GB" dirty="0" smtClean="0"/>
              <a:t>Contributions from April 2016</a:t>
            </a:r>
          </a:p>
          <a:p>
            <a:pPr>
              <a:buFont typeface="Arial"/>
              <a:buChar char="•"/>
            </a:pPr>
            <a:r>
              <a:rPr lang="en-GB" dirty="0" smtClean="0"/>
              <a:t>Increase in employer pension contributions to the teachers’ pension scheme that came into force in April 2015.</a:t>
            </a:r>
            <a:endParaRPr lang="en-GB" dirty="0"/>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9</a:t>
            </a:fld>
            <a:endParaRPr lang="en-GB">
              <a:solidFill>
                <a:srgbClr val="1F497D">
                  <a:tint val="75000"/>
                </a:srgbClr>
              </a:solidFill>
            </a:endParaRPr>
          </a:p>
        </p:txBody>
      </p:sp>
    </p:spTree>
    <p:extLst>
      <p:ext uri="{BB962C8B-B14F-4D97-AF65-F5344CB8AC3E}">
        <p14:creationId xmlns:p14="http://schemas.microsoft.com/office/powerpoint/2010/main" val="11514779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The impact…</a:t>
            </a:r>
            <a:endParaRPr lang="en-GB" b="1" dirty="0"/>
          </a:p>
        </p:txBody>
      </p:sp>
      <p:sp>
        <p:nvSpPr>
          <p:cNvPr id="3" name="Content Placeholder 2"/>
          <p:cNvSpPr>
            <a:spLocks noGrp="1"/>
          </p:cNvSpPr>
          <p:nvPr>
            <p:ph idx="1"/>
          </p:nvPr>
        </p:nvSpPr>
        <p:spPr/>
        <p:txBody>
          <a:bodyPr/>
          <a:lstStyle/>
          <a:p>
            <a:pPr>
              <a:buFont typeface="Arial"/>
              <a:buChar char="•"/>
            </a:pPr>
            <a:r>
              <a:rPr lang="en-GB" dirty="0" err="1" smtClean="0"/>
              <a:t>Headteachers</a:t>
            </a:r>
            <a:r>
              <a:rPr lang="en-GB" dirty="0" smtClean="0"/>
              <a:t> had raised funding concerns with 75% of reps</a:t>
            </a:r>
          </a:p>
          <a:p>
            <a:pPr>
              <a:buFont typeface="Arial"/>
              <a:buChar char="•"/>
            </a:pPr>
            <a:r>
              <a:rPr lang="en-GB" dirty="0" smtClean="0"/>
              <a:t>60% said teaching posts would be lost in their schools</a:t>
            </a:r>
          </a:p>
          <a:p>
            <a:pPr>
              <a:buFont typeface="Arial"/>
              <a:buChar char="•"/>
            </a:pPr>
            <a:r>
              <a:rPr lang="en-GB" dirty="0" smtClean="0"/>
              <a:t>50% said classroom support staff posts had been or would be lost</a:t>
            </a:r>
          </a:p>
          <a:p>
            <a:pPr>
              <a:buFont typeface="Arial"/>
              <a:buChar char="•"/>
            </a:pPr>
            <a:r>
              <a:rPr lang="en-GB" dirty="0" smtClean="0"/>
              <a:t>60% reported existing or planned increases in class sizes</a:t>
            </a:r>
            <a:endParaRPr lang="en-GB" dirty="0"/>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10</a:t>
            </a:fld>
            <a:endParaRPr lang="en-GB">
              <a:solidFill>
                <a:srgbClr val="1F497D">
                  <a:tint val="75000"/>
                </a:srgbClr>
              </a:solidFill>
            </a:endParaRPr>
          </a:p>
        </p:txBody>
      </p:sp>
    </p:spTree>
    <p:extLst>
      <p:ext uri="{BB962C8B-B14F-4D97-AF65-F5344CB8AC3E}">
        <p14:creationId xmlns:p14="http://schemas.microsoft.com/office/powerpoint/2010/main" val="6513939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The impact…</a:t>
            </a:r>
            <a:endParaRPr lang="en-GB" b="1" dirty="0"/>
          </a:p>
        </p:txBody>
      </p:sp>
      <p:sp>
        <p:nvSpPr>
          <p:cNvPr id="3" name="Content Placeholder 2"/>
          <p:cNvSpPr>
            <a:spLocks noGrp="1"/>
          </p:cNvSpPr>
          <p:nvPr>
            <p:ph idx="1"/>
          </p:nvPr>
        </p:nvSpPr>
        <p:spPr/>
        <p:txBody>
          <a:bodyPr/>
          <a:lstStyle/>
          <a:p>
            <a:pPr>
              <a:buFont typeface="Arial"/>
              <a:buChar char="•"/>
            </a:pPr>
            <a:r>
              <a:rPr lang="en-GB" dirty="0" smtClean="0"/>
              <a:t>65% reported existing or planned cuts  in spending on books and equipment</a:t>
            </a:r>
          </a:p>
          <a:p>
            <a:pPr>
              <a:buFont typeface="Arial"/>
              <a:buChar char="•"/>
            </a:pPr>
            <a:r>
              <a:rPr lang="en-GB" dirty="0" smtClean="0"/>
              <a:t>50% reported existing or planned cuts in support to pupils with Special Educational Needs and English as an Additional Language</a:t>
            </a:r>
            <a:endParaRPr lang="en-GB" dirty="0"/>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11</a:t>
            </a:fld>
            <a:endParaRPr lang="en-GB">
              <a:solidFill>
                <a:srgbClr val="1F497D">
                  <a:tint val="75000"/>
                </a:srgbClr>
              </a:solidFill>
            </a:endParaRPr>
          </a:p>
        </p:txBody>
      </p:sp>
    </p:spTree>
    <p:extLst>
      <p:ext uri="{BB962C8B-B14F-4D97-AF65-F5344CB8AC3E}">
        <p14:creationId xmlns:p14="http://schemas.microsoft.com/office/powerpoint/2010/main" val="37874337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16-19 Funding</a:t>
            </a:r>
            <a:endParaRPr lang="en-GB" b="1" dirty="0"/>
          </a:p>
        </p:txBody>
      </p:sp>
      <p:sp>
        <p:nvSpPr>
          <p:cNvPr id="3" name="Content Placeholder 2"/>
          <p:cNvSpPr>
            <a:spLocks noGrp="1"/>
          </p:cNvSpPr>
          <p:nvPr>
            <p:ph idx="1"/>
          </p:nvPr>
        </p:nvSpPr>
        <p:spPr/>
        <p:txBody>
          <a:bodyPr/>
          <a:lstStyle/>
          <a:p>
            <a:pPr>
              <a:buFont typeface="Arial"/>
              <a:buChar char="•"/>
            </a:pPr>
            <a:r>
              <a:rPr lang="en-GB" dirty="0" smtClean="0"/>
              <a:t>14% real terms cut 2010-11 to 2014-15</a:t>
            </a:r>
          </a:p>
          <a:p>
            <a:pPr>
              <a:buFont typeface="Arial"/>
              <a:buChar char="•"/>
            </a:pPr>
            <a:r>
              <a:rPr lang="en-GB" dirty="0" smtClean="0"/>
              <a:t>Funding per student still frozen in cash terms</a:t>
            </a:r>
          </a:p>
          <a:p>
            <a:pPr>
              <a:buFont typeface="Arial"/>
              <a:buChar char="•"/>
            </a:pPr>
            <a:r>
              <a:rPr lang="en-GB" dirty="0"/>
              <a:t>Sixth Form </a:t>
            </a:r>
            <a:r>
              <a:rPr lang="en-GB" dirty="0" smtClean="0"/>
              <a:t>Colleges </a:t>
            </a:r>
            <a:r>
              <a:rPr lang="en-GB" dirty="0"/>
              <a:t>pay VAT (£30 million p.a.)</a:t>
            </a:r>
          </a:p>
          <a:p>
            <a:pPr>
              <a:buFont typeface="Arial"/>
              <a:buChar char="•"/>
            </a:pPr>
            <a:r>
              <a:rPr lang="en-GB" dirty="0"/>
              <a:t>Education Maintenance Allowances (£</a:t>
            </a:r>
            <a:r>
              <a:rPr lang="en-GB" dirty="0" smtClean="0"/>
              <a:t>560m) </a:t>
            </a:r>
            <a:r>
              <a:rPr lang="en-GB" dirty="0"/>
              <a:t>replaced with Bursary Fund (£</a:t>
            </a:r>
            <a:r>
              <a:rPr lang="en-GB" dirty="0" smtClean="0"/>
              <a:t>180m)</a:t>
            </a:r>
            <a:endParaRPr lang="en-GB" dirty="0"/>
          </a:p>
          <a:p>
            <a:pPr>
              <a:buFont typeface="Arial"/>
              <a:buChar char="•"/>
            </a:pPr>
            <a:r>
              <a:rPr lang="en-GB" dirty="0"/>
              <a:t>School </a:t>
            </a:r>
            <a:r>
              <a:rPr lang="en-GB" dirty="0" smtClean="0"/>
              <a:t>and </a:t>
            </a:r>
            <a:r>
              <a:rPr lang="en-GB" dirty="0"/>
              <a:t>academy sixth form </a:t>
            </a:r>
            <a:r>
              <a:rPr lang="en-GB" dirty="0" smtClean="0"/>
              <a:t>funding also </a:t>
            </a:r>
            <a:r>
              <a:rPr lang="en-GB" dirty="0"/>
              <a:t>cut</a:t>
            </a:r>
          </a:p>
          <a:p>
            <a:pPr>
              <a:buFont typeface="Arial"/>
              <a:buChar char="•"/>
            </a:pPr>
            <a:endParaRPr lang="en-GB" dirty="0"/>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12</a:t>
            </a:fld>
            <a:endParaRPr lang="en-GB">
              <a:solidFill>
                <a:srgbClr val="1F497D">
                  <a:tint val="75000"/>
                </a:srgbClr>
              </a:solidFill>
            </a:endParaRPr>
          </a:p>
        </p:txBody>
      </p:sp>
    </p:spTree>
    <p:extLst>
      <p:ext uri="{BB962C8B-B14F-4D97-AF65-F5344CB8AC3E}">
        <p14:creationId xmlns:p14="http://schemas.microsoft.com/office/powerpoint/2010/main" val="6513939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16-19 Funding - impact</a:t>
            </a:r>
            <a:endParaRPr lang="en-GB" b="1" dirty="0"/>
          </a:p>
        </p:txBody>
      </p:sp>
      <p:sp>
        <p:nvSpPr>
          <p:cNvPr id="3" name="Content Placeholder 2"/>
          <p:cNvSpPr>
            <a:spLocks noGrp="1"/>
          </p:cNvSpPr>
          <p:nvPr>
            <p:ph idx="1"/>
          </p:nvPr>
        </p:nvSpPr>
        <p:spPr/>
        <p:txBody>
          <a:bodyPr/>
          <a:lstStyle/>
          <a:p>
            <a:pPr>
              <a:buFont typeface="Arial"/>
              <a:buChar char="•"/>
            </a:pPr>
            <a:r>
              <a:rPr lang="en-GB" dirty="0" smtClean="0"/>
              <a:t>By </a:t>
            </a:r>
            <a:r>
              <a:rPr lang="en-GB" dirty="0"/>
              <a:t>2015, 72% of Sixth Form Colleges had </a:t>
            </a:r>
            <a:r>
              <a:rPr lang="en-GB" dirty="0" smtClean="0"/>
              <a:t>dropped </a:t>
            </a:r>
            <a:r>
              <a:rPr lang="en-GB" dirty="0"/>
              <a:t>courses</a:t>
            </a:r>
          </a:p>
          <a:p>
            <a:pPr>
              <a:buFont typeface="Arial"/>
              <a:buChar char="•"/>
            </a:pPr>
            <a:r>
              <a:rPr lang="en-GB" dirty="0"/>
              <a:t>81% had increased class </a:t>
            </a:r>
            <a:r>
              <a:rPr lang="en-GB" dirty="0" smtClean="0"/>
              <a:t>sizes</a:t>
            </a:r>
          </a:p>
          <a:p>
            <a:pPr>
              <a:buFont typeface="Arial"/>
              <a:buChar char="•"/>
            </a:pPr>
            <a:r>
              <a:rPr lang="en-GB" dirty="0" smtClean="0"/>
              <a:t>More than a third think they will not be a going concern by 2020.</a:t>
            </a:r>
            <a:endParaRPr lang="en-GB" dirty="0"/>
          </a:p>
          <a:p>
            <a:pPr>
              <a:buFont typeface="Arial"/>
              <a:buChar char="•"/>
            </a:pPr>
            <a:endParaRPr lang="en-GB" dirty="0"/>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13</a:t>
            </a:fld>
            <a:endParaRPr lang="en-GB">
              <a:solidFill>
                <a:srgbClr val="1F497D">
                  <a:tint val="75000"/>
                </a:srgbClr>
              </a:solidFill>
            </a:endParaRPr>
          </a:p>
        </p:txBody>
      </p:sp>
    </p:spTree>
    <p:extLst>
      <p:ext uri="{BB962C8B-B14F-4D97-AF65-F5344CB8AC3E}">
        <p14:creationId xmlns:p14="http://schemas.microsoft.com/office/powerpoint/2010/main" val="30389580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Wasted money…</a:t>
            </a:r>
            <a:endParaRPr lang="en-GB" b="1" dirty="0"/>
          </a:p>
        </p:txBody>
      </p:sp>
      <p:sp>
        <p:nvSpPr>
          <p:cNvPr id="3" name="Content Placeholder 2"/>
          <p:cNvSpPr>
            <a:spLocks noGrp="1"/>
          </p:cNvSpPr>
          <p:nvPr>
            <p:ph idx="1"/>
          </p:nvPr>
        </p:nvSpPr>
        <p:spPr/>
        <p:txBody>
          <a:bodyPr/>
          <a:lstStyle/>
          <a:p>
            <a:pPr>
              <a:buFont typeface="Arial"/>
              <a:buChar char="•"/>
            </a:pPr>
            <a:r>
              <a:rPr lang="en-GB" dirty="0" smtClean="0"/>
              <a:t>£10 million written off by </a:t>
            </a:r>
            <a:r>
              <a:rPr lang="en-GB" dirty="0" err="1" smtClean="0"/>
              <a:t>DfE</a:t>
            </a:r>
            <a:r>
              <a:rPr lang="en-GB" dirty="0" smtClean="0"/>
              <a:t> from free schools and academies that never opened or forced to close (year ending March 2015 – Source: </a:t>
            </a:r>
            <a:r>
              <a:rPr lang="en-GB" i="1" dirty="0" smtClean="0"/>
              <a:t>Schools Week</a:t>
            </a:r>
            <a:r>
              <a:rPr lang="en-GB" dirty="0" smtClean="0"/>
              <a:t>)</a:t>
            </a:r>
          </a:p>
          <a:p>
            <a:pPr>
              <a:buFont typeface="Arial"/>
              <a:buChar char="•"/>
            </a:pPr>
            <a:r>
              <a:rPr lang="en-GB" dirty="0" smtClean="0"/>
              <a:t>Costs up to £1.9million on a single school</a:t>
            </a:r>
          </a:p>
          <a:p>
            <a:pPr>
              <a:buFont typeface="Arial"/>
              <a:buChar char="•"/>
            </a:pPr>
            <a:r>
              <a:rPr lang="en-GB" dirty="0" smtClean="0"/>
              <a:t>Free schools opened where there are surplus  places</a:t>
            </a:r>
            <a:endParaRPr lang="en-GB" dirty="0"/>
          </a:p>
          <a:p>
            <a:pPr>
              <a:buFont typeface="Arial"/>
              <a:buChar char="•"/>
            </a:pPr>
            <a:endParaRPr lang="en-GB" dirty="0"/>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14</a:t>
            </a:fld>
            <a:endParaRPr lang="en-GB">
              <a:solidFill>
                <a:srgbClr val="1F497D">
                  <a:tint val="75000"/>
                </a:srgbClr>
              </a:solidFill>
            </a:endParaRPr>
          </a:p>
        </p:txBody>
      </p:sp>
    </p:spTree>
    <p:extLst>
      <p:ext uri="{BB962C8B-B14F-4D97-AF65-F5344CB8AC3E}">
        <p14:creationId xmlns:p14="http://schemas.microsoft.com/office/powerpoint/2010/main" val="2352866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Is education being privatised?</a:t>
            </a:r>
            <a:endParaRPr lang="en-GB" b="1" dirty="0"/>
          </a:p>
        </p:txBody>
      </p:sp>
      <p:sp>
        <p:nvSpPr>
          <p:cNvPr id="3" name="Content Placeholder 2"/>
          <p:cNvSpPr>
            <a:spLocks noGrp="1"/>
          </p:cNvSpPr>
          <p:nvPr>
            <p:ph idx="1"/>
          </p:nvPr>
        </p:nvSpPr>
        <p:spPr/>
        <p:txBody>
          <a:bodyPr/>
          <a:lstStyle/>
          <a:p>
            <a:r>
              <a:rPr lang="en-GB" dirty="0" smtClean="0"/>
              <a:t>Academies can’t make profits – so how is that privatisation?</a:t>
            </a:r>
          </a:p>
          <a:p>
            <a:r>
              <a:rPr lang="en-GB" dirty="0" smtClean="0"/>
              <a:t>Academies just represent a small procedural change</a:t>
            </a:r>
          </a:p>
          <a:p>
            <a:r>
              <a:rPr lang="en-GB" dirty="0" smtClean="0"/>
              <a:t>Academies give freedoms to educators</a:t>
            </a:r>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15</a:t>
            </a:fld>
            <a:endParaRPr lang="en-GB">
              <a:solidFill>
                <a:srgbClr val="1F497D">
                  <a:tint val="75000"/>
                </a:srgbClr>
              </a:solidFill>
            </a:endParaRPr>
          </a:p>
        </p:txBody>
      </p:sp>
    </p:spTree>
    <p:extLst>
      <p:ext uri="{BB962C8B-B14F-4D97-AF65-F5344CB8AC3E}">
        <p14:creationId xmlns:p14="http://schemas.microsoft.com/office/powerpoint/2010/main" val="15322761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What is privatisation?</a:t>
            </a:r>
            <a:endParaRPr lang="en-GB" b="1" dirty="0"/>
          </a:p>
        </p:txBody>
      </p:sp>
      <p:sp>
        <p:nvSpPr>
          <p:cNvPr id="3" name="Content Placeholder 2"/>
          <p:cNvSpPr>
            <a:spLocks noGrp="1"/>
          </p:cNvSpPr>
          <p:nvPr>
            <p:ph idx="1"/>
          </p:nvPr>
        </p:nvSpPr>
        <p:spPr/>
        <p:txBody>
          <a:bodyPr/>
          <a:lstStyle/>
          <a:p>
            <a:pPr marL="0" indent="0">
              <a:buNone/>
            </a:pPr>
            <a:r>
              <a:rPr lang="en-GB" dirty="0" smtClean="0"/>
              <a:t>“Transfer </a:t>
            </a:r>
            <a:r>
              <a:rPr lang="en-GB" dirty="0"/>
              <a:t>of assets, management, functions or responsibilities [relating to education] previously owned or carried out by the State to private </a:t>
            </a:r>
            <a:r>
              <a:rPr lang="en-GB" dirty="0" smtClean="0"/>
              <a:t>actors“</a:t>
            </a:r>
          </a:p>
          <a:p>
            <a:pPr marL="0" indent="0">
              <a:buNone/>
            </a:pPr>
            <a:endParaRPr lang="en-GB" sz="2400" dirty="0"/>
          </a:p>
          <a:p>
            <a:pPr marL="0" indent="0">
              <a:buNone/>
            </a:pPr>
            <a:r>
              <a:rPr lang="en-GB" sz="2400" i="1" dirty="0" err="1"/>
              <a:t>Coomans</a:t>
            </a:r>
            <a:r>
              <a:rPr lang="en-GB" sz="2400" i="1" dirty="0"/>
              <a:t> and </a:t>
            </a:r>
            <a:r>
              <a:rPr lang="en-GB" sz="2400" i="1" dirty="0" smtClean="0"/>
              <a:t>Hallo </a:t>
            </a:r>
            <a:r>
              <a:rPr lang="en-GB" sz="2400" i="1" dirty="0"/>
              <a:t>de Wolf </a:t>
            </a:r>
            <a:r>
              <a:rPr lang="en-GB" sz="2400" i="1" dirty="0" smtClean="0"/>
              <a:t>“Privatisation </a:t>
            </a:r>
            <a:r>
              <a:rPr lang="en-GB" sz="2400" i="1" dirty="0"/>
              <a:t>of Education and the Right to </a:t>
            </a:r>
            <a:r>
              <a:rPr lang="en-GB" sz="2400" i="1" dirty="0" smtClean="0"/>
              <a:t>Education” 2014</a:t>
            </a:r>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16</a:t>
            </a:fld>
            <a:endParaRPr lang="en-GB">
              <a:solidFill>
                <a:srgbClr val="1F497D">
                  <a:tint val="75000"/>
                </a:srgbClr>
              </a:solidFill>
            </a:endParaRPr>
          </a:p>
        </p:txBody>
      </p:sp>
    </p:spTree>
    <p:extLst>
      <p:ext uri="{BB962C8B-B14F-4D97-AF65-F5344CB8AC3E}">
        <p14:creationId xmlns:p14="http://schemas.microsoft.com/office/powerpoint/2010/main" val="6431086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Academies &amp; Free Schools</a:t>
            </a:r>
            <a:endParaRPr lang="en-GB" b="1" dirty="0"/>
          </a:p>
        </p:txBody>
      </p:sp>
      <p:sp>
        <p:nvSpPr>
          <p:cNvPr id="3" name="Content Placeholder 2"/>
          <p:cNvSpPr>
            <a:spLocks noGrp="1"/>
          </p:cNvSpPr>
          <p:nvPr>
            <p:ph idx="1"/>
          </p:nvPr>
        </p:nvSpPr>
        <p:spPr/>
        <p:txBody>
          <a:bodyPr/>
          <a:lstStyle/>
          <a:p>
            <a:r>
              <a:rPr lang="en-GB" dirty="0" smtClean="0"/>
              <a:t>Publicly </a:t>
            </a:r>
            <a:r>
              <a:rPr lang="en-GB" dirty="0"/>
              <a:t>funded </a:t>
            </a:r>
            <a:r>
              <a:rPr lang="en-GB" dirty="0" smtClean="0"/>
              <a:t>independent schools</a:t>
            </a:r>
            <a:endParaRPr lang="en-GB" dirty="0"/>
          </a:p>
          <a:p>
            <a:r>
              <a:rPr lang="en-GB" dirty="0"/>
              <a:t>G</a:t>
            </a:r>
            <a:r>
              <a:rPr lang="en-GB" dirty="0" smtClean="0"/>
              <a:t>et </a:t>
            </a:r>
            <a:r>
              <a:rPr lang="en-GB" dirty="0"/>
              <a:t>money direct from </a:t>
            </a:r>
            <a:r>
              <a:rPr lang="en-GB" dirty="0" smtClean="0"/>
              <a:t>government</a:t>
            </a:r>
          </a:p>
          <a:p>
            <a:r>
              <a:rPr lang="en-GB" dirty="0" smtClean="0"/>
              <a:t>Run </a:t>
            </a:r>
            <a:r>
              <a:rPr lang="en-GB" dirty="0"/>
              <a:t>by </a:t>
            </a:r>
            <a:r>
              <a:rPr lang="en-GB" dirty="0" smtClean="0"/>
              <a:t>a </a:t>
            </a:r>
            <a:r>
              <a:rPr lang="en-GB" dirty="0"/>
              <a:t>trust which employs the </a:t>
            </a:r>
            <a:r>
              <a:rPr lang="en-GB" dirty="0" smtClean="0"/>
              <a:t>staff</a:t>
            </a:r>
            <a:endParaRPr lang="en-GB" dirty="0"/>
          </a:p>
          <a:p>
            <a:r>
              <a:rPr lang="en-GB" dirty="0"/>
              <a:t>Some academies </a:t>
            </a:r>
            <a:r>
              <a:rPr lang="en-GB" dirty="0" smtClean="0"/>
              <a:t>have sponsors</a:t>
            </a:r>
          </a:p>
          <a:p>
            <a:r>
              <a:rPr lang="en-GB" dirty="0" smtClean="0"/>
              <a:t>Set own pay &amp; conditions</a:t>
            </a:r>
          </a:p>
          <a:p>
            <a:r>
              <a:rPr lang="en-GB" dirty="0" smtClean="0"/>
              <a:t>Don’t have to follow the national curriculum</a:t>
            </a:r>
          </a:p>
          <a:p>
            <a:endParaRPr lang="en-GB" sz="2400" i="1" dirty="0"/>
          </a:p>
          <a:p>
            <a:pPr>
              <a:buNone/>
            </a:pPr>
            <a:endParaRPr lang="en-GB" sz="2400" i="1" dirty="0" smtClean="0"/>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pPr>
                <a:defRPr/>
              </a:pPr>
              <a:t>17</a:t>
            </a:fld>
            <a:endParaRPr lang="en-GB"/>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Academies &amp; Free Schools</a:t>
            </a:r>
            <a:endParaRPr lang="en-GB" b="1" dirty="0"/>
          </a:p>
        </p:txBody>
      </p:sp>
      <p:sp>
        <p:nvSpPr>
          <p:cNvPr id="3" name="Content Placeholder 2"/>
          <p:cNvSpPr>
            <a:spLocks noGrp="1"/>
          </p:cNvSpPr>
          <p:nvPr>
            <p:ph idx="1"/>
          </p:nvPr>
        </p:nvSpPr>
        <p:spPr/>
        <p:txBody>
          <a:bodyPr/>
          <a:lstStyle/>
          <a:p>
            <a:r>
              <a:rPr lang="en-GB" dirty="0" smtClean="0"/>
              <a:t>Who runs them?</a:t>
            </a:r>
          </a:p>
          <a:p>
            <a:r>
              <a:rPr lang="en-GB" dirty="0" smtClean="0"/>
              <a:t>What is their motivation?</a:t>
            </a:r>
            <a:endParaRPr lang="en-GB" dirty="0"/>
          </a:p>
          <a:p>
            <a:r>
              <a:rPr lang="en-GB" dirty="0" smtClean="0"/>
              <a:t>How are they accountable?</a:t>
            </a:r>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18</a:t>
            </a:fld>
            <a:endParaRPr lang="en-GB">
              <a:solidFill>
                <a:srgbClr val="1F497D">
                  <a:tint val="75000"/>
                </a:srgbClr>
              </a:solidFill>
            </a:endParaRPr>
          </a:p>
        </p:txBody>
      </p:sp>
    </p:spTree>
    <p:extLst>
      <p:ext uri="{BB962C8B-B14F-4D97-AF65-F5344CB8AC3E}">
        <p14:creationId xmlns:p14="http://schemas.microsoft.com/office/powerpoint/2010/main" val="4497085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435280" cy="1143000"/>
          </a:xfrm>
        </p:spPr>
        <p:txBody>
          <a:bodyPr/>
          <a:lstStyle/>
          <a:p>
            <a:r>
              <a:rPr lang="en-GB" b="1" dirty="0" smtClean="0"/>
              <a:t>Educational Excellence Everywhere</a:t>
            </a:r>
            <a:endParaRPr lang="en-GB" b="1" dirty="0"/>
          </a:p>
        </p:txBody>
      </p:sp>
      <p:sp>
        <p:nvSpPr>
          <p:cNvPr id="3" name="Content Placeholder 2"/>
          <p:cNvSpPr>
            <a:spLocks noGrp="1"/>
          </p:cNvSpPr>
          <p:nvPr>
            <p:ph idx="1"/>
          </p:nvPr>
        </p:nvSpPr>
        <p:spPr/>
        <p:txBody>
          <a:bodyPr/>
          <a:lstStyle/>
          <a:p>
            <a:r>
              <a:rPr lang="en-GB" sz="2800" dirty="0" smtClean="0"/>
              <a:t>Every school an academy</a:t>
            </a:r>
          </a:p>
          <a:p>
            <a:r>
              <a:rPr lang="en-GB" sz="2800" dirty="0" smtClean="0"/>
              <a:t>Most in Multi-Academy Trusts – you can never leave</a:t>
            </a:r>
          </a:p>
          <a:p>
            <a:r>
              <a:rPr lang="en-GB" sz="2800" dirty="0" smtClean="0"/>
              <a:t>End to national pay &amp; conditions</a:t>
            </a:r>
          </a:p>
          <a:p>
            <a:r>
              <a:rPr lang="en-GB" sz="2800" dirty="0" smtClean="0"/>
              <a:t>End to Qualified Teacher Status as we know it</a:t>
            </a:r>
          </a:p>
          <a:p>
            <a:pPr>
              <a:buNone/>
            </a:pPr>
            <a:endParaRPr lang="en-GB" sz="2400" i="1" dirty="0" smtClean="0"/>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19</a:t>
            </a:fld>
            <a:endParaRPr lang="en-GB">
              <a:solidFill>
                <a:srgbClr val="1F497D">
                  <a:tint val="75000"/>
                </a:srgbClr>
              </a:solidFill>
            </a:endParaRPr>
          </a:p>
        </p:txBody>
      </p:sp>
    </p:spTree>
    <p:extLst>
      <p:ext uri="{BB962C8B-B14F-4D97-AF65-F5344CB8AC3E}">
        <p14:creationId xmlns:p14="http://schemas.microsoft.com/office/powerpoint/2010/main" val="39769581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Schools for  profit?</a:t>
            </a:r>
            <a:endParaRPr lang="en-GB" b="1" dirty="0"/>
          </a:p>
        </p:txBody>
      </p:sp>
      <p:sp>
        <p:nvSpPr>
          <p:cNvPr id="3" name="Content Placeholder 2"/>
          <p:cNvSpPr>
            <a:spLocks noGrp="1"/>
          </p:cNvSpPr>
          <p:nvPr>
            <p:ph idx="1"/>
          </p:nvPr>
        </p:nvSpPr>
        <p:spPr/>
        <p:txBody>
          <a:bodyPr/>
          <a:lstStyle/>
          <a:p>
            <a:r>
              <a:rPr lang="en-GB" dirty="0" smtClean="0"/>
              <a:t>Nicky Morgan: “[For profit] is something I am happy to have lots of further advice and emails on. I suspect that most people may not be very keen on it, but it’s something….well you’d have to think very carefully.” (</a:t>
            </a:r>
            <a:r>
              <a:rPr lang="en-GB" i="1" dirty="0" smtClean="0"/>
              <a:t>TES 2014</a:t>
            </a:r>
            <a:r>
              <a:rPr lang="en-GB" dirty="0" smtClean="0"/>
              <a:t>)</a:t>
            </a:r>
          </a:p>
          <a:p>
            <a:r>
              <a:rPr lang="en-GB" dirty="0" smtClean="0"/>
              <a:t>Michael Gove: “There are some of my colleagues in the coalition who are very sceptical of the benefits of </a:t>
            </a:r>
            <a:br>
              <a:rPr lang="en-GB" dirty="0" smtClean="0"/>
            </a:br>
            <a:r>
              <a:rPr lang="en-GB" dirty="0" smtClean="0"/>
              <a:t>profit. I have a very open mind.”</a:t>
            </a:r>
            <a:endParaRPr lang="en-GB" dirty="0"/>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pPr>
                <a:defRPr/>
              </a:pPr>
              <a:t>20</a:t>
            </a:fld>
            <a:endParaRPr lang="en-GB"/>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Making money from  schools</a:t>
            </a:r>
            <a:endParaRPr lang="en-GB" b="1" dirty="0"/>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21</a:t>
            </a:fld>
            <a:endParaRPr lang="en-GB">
              <a:solidFill>
                <a:srgbClr val="1F497D">
                  <a:tint val="75000"/>
                </a:srgbClr>
              </a:solidFill>
            </a:endParaRPr>
          </a:p>
        </p:txBody>
      </p:sp>
      <p:sp>
        <p:nvSpPr>
          <p:cNvPr id="6" name="Content Placeholder 5"/>
          <p:cNvSpPr>
            <a:spLocks noGrp="1"/>
          </p:cNvSpPr>
          <p:nvPr>
            <p:ph idx="1"/>
          </p:nvPr>
        </p:nvSpPr>
        <p:spPr/>
        <p:txBody>
          <a:bodyPr/>
          <a:lstStyle/>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buNone/>
            </a:pPr>
            <a:endParaRPr lang="en-GB" dirty="0" smtClean="0"/>
          </a:p>
          <a:p>
            <a:pPr marL="0" indent="0" algn="ctr">
              <a:buNone/>
            </a:pPr>
            <a:r>
              <a:rPr lang="en-GB" sz="2400" i="1" dirty="0" smtClean="0"/>
              <a:t>The Guardian, June 2016</a:t>
            </a:r>
            <a:endParaRPr lang="en-GB" sz="2400" i="1"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6638" y="1447800"/>
            <a:ext cx="4529137"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31378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Making money from schools</a:t>
            </a:r>
            <a:endParaRPr lang="en-GB" b="1" dirty="0"/>
          </a:p>
        </p:txBody>
      </p:sp>
      <p:sp>
        <p:nvSpPr>
          <p:cNvPr id="3" name="Content Placeholder 2"/>
          <p:cNvSpPr>
            <a:spLocks noGrp="1"/>
          </p:cNvSpPr>
          <p:nvPr>
            <p:ph idx="1"/>
          </p:nvPr>
        </p:nvSpPr>
        <p:spPr/>
        <p:txBody>
          <a:bodyPr/>
          <a:lstStyle/>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buNone/>
            </a:pPr>
            <a:endParaRPr lang="en-GB" dirty="0" smtClean="0"/>
          </a:p>
          <a:p>
            <a:pPr marL="0" indent="0" algn="ctr">
              <a:buNone/>
            </a:pPr>
            <a:r>
              <a:rPr lang="en-GB" sz="2400" i="1" dirty="0" smtClean="0"/>
              <a:t>Schools Week, March 2016</a:t>
            </a:r>
            <a:endParaRPr lang="en-GB" sz="2400" i="1" dirty="0"/>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22</a:t>
            </a:fld>
            <a:endParaRPr lang="en-GB">
              <a:solidFill>
                <a:srgbClr val="1F497D">
                  <a:tint val="75000"/>
                </a:srgbClr>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1268759"/>
            <a:ext cx="4176464" cy="4453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03714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Making money from schools</a:t>
            </a:r>
            <a:endParaRPr lang="en-GB" b="1" dirty="0"/>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23</a:t>
            </a:fld>
            <a:endParaRPr lang="en-GB">
              <a:solidFill>
                <a:srgbClr val="1F497D">
                  <a:tint val="75000"/>
                </a:srgbClr>
              </a:solidFill>
            </a:endParaRPr>
          </a:p>
        </p:txBody>
      </p:sp>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47664" y="1556792"/>
            <a:ext cx="5951004" cy="3719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74318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The GERM</a:t>
            </a:r>
            <a:endParaRPr lang="en-GB" b="1" dirty="0"/>
          </a:p>
        </p:txBody>
      </p:sp>
      <p:sp>
        <p:nvSpPr>
          <p:cNvPr id="3" name="Content Placeholder 2"/>
          <p:cNvSpPr>
            <a:spLocks noGrp="1"/>
          </p:cNvSpPr>
          <p:nvPr>
            <p:ph idx="1"/>
          </p:nvPr>
        </p:nvSpPr>
        <p:spPr/>
        <p:txBody>
          <a:bodyPr/>
          <a:lstStyle/>
          <a:p>
            <a:pPr algn="ctr">
              <a:buNone/>
            </a:pPr>
            <a:r>
              <a:rPr lang="en-GB" dirty="0" smtClean="0"/>
              <a:t>Global Education Reform Movement</a:t>
            </a:r>
            <a:endParaRPr lang="en-GB" sz="2400" i="1" dirty="0" smtClean="0"/>
          </a:p>
          <a:p>
            <a:pPr algn="ctr">
              <a:buNone/>
            </a:pPr>
            <a:r>
              <a:rPr lang="en-GB" sz="2400" i="1" dirty="0" err="1" smtClean="0"/>
              <a:t>Pasi</a:t>
            </a:r>
            <a:r>
              <a:rPr lang="en-GB" sz="2400" i="1" dirty="0" smtClean="0"/>
              <a:t>  </a:t>
            </a:r>
            <a:r>
              <a:rPr lang="en-GB" sz="2400" i="1" dirty="0" err="1" smtClean="0"/>
              <a:t>Sahlberg</a:t>
            </a:r>
            <a:r>
              <a:rPr lang="en-GB" sz="2400" i="1" dirty="0" smtClean="0"/>
              <a:t>: Finnish Lessons</a:t>
            </a:r>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24</a:t>
            </a:fld>
            <a:endParaRPr lang="en-GB">
              <a:solidFill>
                <a:srgbClr val="1F497D">
                  <a:tint val="75000"/>
                </a:srgbClr>
              </a:solidFill>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2564904"/>
            <a:ext cx="2990453" cy="2985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53196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The symptoms</a:t>
            </a:r>
            <a:endParaRPr lang="en-GB" b="1" dirty="0"/>
          </a:p>
        </p:txBody>
      </p:sp>
      <p:sp>
        <p:nvSpPr>
          <p:cNvPr id="3" name="Content Placeholder 2"/>
          <p:cNvSpPr>
            <a:spLocks noGrp="1"/>
          </p:cNvSpPr>
          <p:nvPr>
            <p:ph idx="1"/>
          </p:nvPr>
        </p:nvSpPr>
        <p:spPr/>
        <p:txBody>
          <a:bodyPr/>
          <a:lstStyle/>
          <a:p>
            <a:pPr fontAlgn="auto">
              <a:spcAft>
                <a:spcPts val="0"/>
              </a:spcAft>
              <a:buFont typeface="Wingdings" panose="05000000000000000000" pitchFamily="2" charset="2"/>
              <a:buChar char="Ø"/>
              <a:defRPr/>
            </a:pPr>
            <a:r>
              <a:rPr lang="en-GB" sz="2400" dirty="0"/>
              <a:t>Competition</a:t>
            </a:r>
          </a:p>
          <a:p>
            <a:pPr marL="0" indent="0" fontAlgn="auto">
              <a:spcAft>
                <a:spcPts val="0"/>
              </a:spcAft>
              <a:buFont typeface="Arial" panose="020B0604020202020204" pitchFamily="34" charset="0"/>
              <a:buNone/>
              <a:defRPr/>
            </a:pPr>
            <a:r>
              <a:rPr lang="en-GB" sz="2400" dirty="0"/>
              <a:t>	Choice, parents as consumers</a:t>
            </a:r>
            <a:endParaRPr lang="en-GB" sz="2400" i="1" dirty="0"/>
          </a:p>
          <a:p>
            <a:pPr fontAlgn="auto">
              <a:spcAft>
                <a:spcPts val="0"/>
              </a:spcAft>
              <a:buFont typeface="Wingdings" panose="05000000000000000000" pitchFamily="2" charset="2"/>
              <a:buChar char="Ø"/>
              <a:defRPr/>
            </a:pPr>
            <a:r>
              <a:rPr lang="en-GB" sz="2400" dirty="0"/>
              <a:t>Privatisation</a:t>
            </a:r>
          </a:p>
          <a:p>
            <a:pPr marL="0" indent="0" fontAlgn="auto">
              <a:spcAft>
                <a:spcPts val="0"/>
              </a:spcAft>
              <a:buFont typeface="Arial" panose="020B0604020202020204" pitchFamily="34" charset="0"/>
              <a:buNone/>
              <a:defRPr/>
            </a:pPr>
            <a:r>
              <a:rPr lang="en-GB" sz="2400" dirty="0"/>
              <a:t>	Academies, market philosophy, autonomy</a:t>
            </a:r>
            <a:endParaRPr lang="en-GB" sz="2400" i="1" dirty="0"/>
          </a:p>
          <a:p>
            <a:pPr fontAlgn="auto">
              <a:spcAft>
                <a:spcPts val="0"/>
              </a:spcAft>
              <a:buFont typeface="Wingdings" panose="05000000000000000000" pitchFamily="2" charset="2"/>
              <a:buChar char="Ø"/>
              <a:defRPr/>
            </a:pPr>
            <a:r>
              <a:rPr lang="en-GB" sz="2400" dirty="0"/>
              <a:t>Standardisation</a:t>
            </a:r>
          </a:p>
          <a:p>
            <a:pPr marL="0" indent="0" fontAlgn="auto">
              <a:spcAft>
                <a:spcPts val="0"/>
              </a:spcAft>
              <a:buFont typeface="Arial" panose="020B0604020202020204" pitchFamily="34" charset="0"/>
              <a:buNone/>
              <a:defRPr/>
            </a:pPr>
            <a:r>
              <a:rPr lang="en-GB" sz="2400" dirty="0"/>
              <a:t>	Core curriculum, standardised tests, data</a:t>
            </a:r>
            <a:endParaRPr lang="en-GB" sz="2400" i="1" dirty="0"/>
          </a:p>
          <a:p>
            <a:pPr fontAlgn="auto">
              <a:spcAft>
                <a:spcPts val="0"/>
              </a:spcAft>
              <a:buFont typeface="Wingdings" panose="05000000000000000000" pitchFamily="2" charset="2"/>
              <a:buChar char="Ø"/>
              <a:defRPr/>
            </a:pPr>
            <a:r>
              <a:rPr lang="en-GB" sz="2400" dirty="0"/>
              <a:t>Accountability</a:t>
            </a:r>
          </a:p>
          <a:p>
            <a:pPr marL="0" indent="0" fontAlgn="auto">
              <a:spcAft>
                <a:spcPts val="0"/>
              </a:spcAft>
              <a:buFont typeface="Arial" panose="020B0604020202020204" pitchFamily="34" charset="0"/>
              <a:buNone/>
              <a:defRPr/>
            </a:pPr>
            <a:r>
              <a:rPr lang="en-GB" sz="2400" dirty="0"/>
              <a:t>	Inspection, observation, league tables</a:t>
            </a:r>
            <a:endParaRPr lang="en-GB" sz="2400" i="1" dirty="0"/>
          </a:p>
          <a:p>
            <a:pPr fontAlgn="auto">
              <a:spcAft>
                <a:spcPts val="0"/>
              </a:spcAft>
              <a:buFont typeface="Wingdings" panose="05000000000000000000" pitchFamily="2" charset="2"/>
              <a:buChar char="Ø"/>
              <a:defRPr/>
            </a:pPr>
            <a:r>
              <a:rPr lang="en-GB" sz="2400" dirty="0"/>
              <a:t>Incentives </a:t>
            </a:r>
          </a:p>
          <a:p>
            <a:pPr marL="0" indent="0" fontAlgn="auto">
              <a:spcAft>
                <a:spcPts val="0"/>
              </a:spcAft>
              <a:buFont typeface="Arial" panose="020B0604020202020204" pitchFamily="34" charset="0"/>
              <a:buNone/>
              <a:defRPr/>
            </a:pPr>
            <a:r>
              <a:rPr lang="en-GB" sz="2400" dirty="0"/>
              <a:t>	Performance related pay</a:t>
            </a:r>
            <a:endParaRPr lang="en-GB" sz="2400" i="1" dirty="0"/>
          </a:p>
          <a:p>
            <a:pPr>
              <a:buNone/>
            </a:pPr>
            <a:endParaRPr lang="en-GB" sz="2400" i="1" dirty="0" smtClean="0"/>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25</a:t>
            </a:fld>
            <a:endParaRPr lang="en-GB">
              <a:solidFill>
                <a:srgbClr val="1F497D">
                  <a:tint val="75000"/>
                </a:srgbClr>
              </a:solidFill>
            </a:endParaRPr>
          </a:p>
        </p:txBody>
      </p:sp>
    </p:spTree>
    <p:extLst>
      <p:ext uri="{BB962C8B-B14F-4D97-AF65-F5344CB8AC3E}">
        <p14:creationId xmlns:p14="http://schemas.microsoft.com/office/powerpoint/2010/main" val="5953196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An alternative narrative</a:t>
            </a:r>
            <a:endParaRPr lang="en-GB" b="1" dirty="0"/>
          </a:p>
        </p:txBody>
      </p:sp>
      <p:sp>
        <p:nvSpPr>
          <p:cNvPr id="3" name="Content Placeholder 2"/>
          <p:cNvSpPr>
            <a:spLocks noGrp="1"/>
          </p:cNvSpPr>
          <p:nvPr>
            <p:ph idx="1"/>
          </p:nvPr>
        </p:nvSpPr>
        <p:spPr/>
        <p:txBody>
          <a:bodyPr/>
          <a:lstStyle/>
          <a:p>
            <a:pPr>
              <a:buNone/>
            </a:pPr>
            <a:endParaRPr lang="en-GB" sz="2400" i="1" dirty="0" smtClean="0"/>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26</a:t>
            </a:fld>
            <a:endParaRPr lang="en-GB">
              <a:solidFill>
                <a:srgbClr val="1F497D">
                  <a:tint val="75000"/>
                </a:srgbClr>
              </a:solidFill>
            </a:endParaRPr>
          </a:p>
        </p:txBody>
      </p:sp>
      <p:sp>
        <p:nvSpPr>
          <p:cNvPr id="6" name="Text Placeholder 4"/>
          <p:cNvSpPr txBox="1">
            <a:spLocks/>
          </p:cNvSpPr>
          <p:nvPr/>
        </p:nvSpPr>
        <p:spPr bwMode="auto">
          <a:xfrm>
            <a:off x="685175" y="1632173"/>
            <a:ext cx="3106688" cy="6397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marL="0" indent="0" algn="l" rtl="0" fontAlgn="base">
              <a:spcBef>
                <a:spcPct val="20000"/>
              </a:spcBef>
              <a:spcAft>
                <a:spcPct val="0"/>
              </a:spcAft>
              <a:buFont typeface="Arial" charset="0"/>
              <a:buNone/>
              <a:defRPr sz="2400" b="1" kern="1200">
                <a:solidFill>
                  <a:schemeClr val="tx1"/>
                </a:solidFill>
                <a:latin typeface="+mn-lt"/>
                <a:ea typeface="+mn-ea"/>
                <a:cs typeface="+mn-cs"/>
              </a:defRPr>
            </a:lvl1pPr>
            <a:lvl2pPr marL="457200" indent="0" algn="l" rtl="0" fontAlgn="base">
              <a:spcBef>
                <a:spcPct val="20000"/>
              </a:spcBef>
              <a:spcAft>
                <a:spcPct val="0"/>
              </a:spcAft>
              <a:buFont typeface="Arial" charset="0"/>
              <a:buNone/>
              <a:defRPr sz="2000" b="1" kern="1200">
                <a:solidFill>
                  <a:schemeClr val="tx1"/>
                </a:solidFill>
                <a:latin typeface="+mn-lt"/>
                <a:ea typeface="+mn-ea"/>
                <a:cs typeface="+mn-cs"/>
              </a:defRPr>
            </a:lvl2pPr>
            <a:lvl3pPr marL="914400" indent="0" algn="l" rtl="0" fontAlgn="base">
              <a:spcBef>
                <a:spcPct val="20000"/>
              </a:spcBef>
              <a:spcAft>
                <a:spcPct val="0"/>
              </a:spcAft>
              <a:buFont typeface="Arial" charset="0"/>
              <a:buNone/>
              <a:defRPr sz="1800" b="1" kern="1200">
                <a:solidFill>
                  <a:schemeClr val="tx1"/>
                </a:solidFill>
                <a:latin typeface="+mn-lt"/>
                <a:ea typeface="+mn-ea"/>
                <a:cs typeface="+mn-cs"/>
              </a:defRPr>
            </a:lvl3pPr>
            <a:lvl4pPr marL="1371600" indent="0" algn="l" rtl="0" fontAlgn="base">
              <a:spcBef>
                <a:spcPct val="20000"/>
              </a:spcBef>
              <a:spcAft>
                <a:spcPct val="0"/>
              </a:spcAft>
              <a:buFont typeface="Arial" charset="0"/>
              <a:buNone/>
              <a:defRPr sz="1600" b="1" kern="1200">
                <a:solidFill>
                  <a:schemeClr val="tx1"/>
                </a:solidFill>
                <a:latin typeface="+mn-lt"/>
                <a:ea typeface="+mn-ea"/>
                <a:cs typeface="+mn-cs"/>
              </a:defRPr>
            </a:lvl4pPr>
            <a:lvl5pPr marL="1828800" indent="0" algn="l" rtl="0" fontAlgn="base">
              <a:spcBef>
                <a:spcPct val="20000"/>
              </a:spcBef>
              <a:spcAft>
                <a:spcPct val="0"/>
              </a:spcAft>
              <a:buFont typeface="Arial"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en-GB" sz="3600" b="1" i="0" u="none" strike="noStrike" kern="1200" cap="none" spc="0" normalizeH="0" baseline="0" noProof="0" dirty="0" smtClean="0">
                <a:ln>
                  <a:noFill/>
                </a:ln>
                <a:solidFill>
                  <a:srgbClr val="FF0000"/>
                </a:solidFill>
                <a:effectLst/>
                <a:uLnTx/>
                <a:uFillTx/>
                <a:latin typeface="Calibri"/>
                <a:ea typeface="+mn-ea"/>
                <a:cs typeface="+mn-cs"/>
              </a:rPr>
              <a:t>They say</a:t>
            </a:r>
            <a:endParaRPr kumimoji="0" lang="en-GB" sz="3600" b="1" i="0" u="none" strike="noStrike" kern="1200" cap="none" spc="0" normalizeH="0" baseline="0" noProof="0" dirty="0">
              <a:ln>
                <a:noFill/>
              </a:ln>
              <a:solidFill>
                <a:srgbClr val="FF0000"/>
              </a:solidFill>
              <a:effectLst/>
              <a:uLnTx/>
              <a:uFillTx/>
              <a:latin typeface="Calibri"/>
              <a:ea typeface="+mn-ea"/>
              <a:cs typeface="+mn-cs"/>
            </a:endParaRPr>
          </a:p>
        </p:txBody>
      </p:sp>
      <p:sp>
        <p:nvSpPr>
          <p:cNvPr id="7" name="Text Placeholder 6"/>
          <p:cNvSpPr txBox="1">
            <a:spLocks/>
          </p:cNvSpPr>
          <p:nvPr/>
        </p:nvSpPr>
        <p:spPr bwMode="auto">
          <a:xfrm>
            <a:off x="4366609" y="1632173"/>
            <a:ext cx="3096344" cy="64807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marL="0" indent="0" algn="l" rtl="0" fontAlgn="base">
              <a:spcBef>
                <a:spcPct val="20000"/>
              </a:spcBef>
              <a:spcAft>
                <a:spcPct val="0"/>
              </a:spcAft>
              <a:buFont typeface="Arial" charset="0"/>
              <a:buNone/>
              <a:defRPr sz="2400" b="1" kern="1200">
                <a:solidFill>
                  <a:schemeClr val="tx1"/>
                </a:solidFill>
                <a:latin typeface="+mn-lt"/>
                <a:ea typeface="+mn-ea"/>
                <a:cs typeface="+mn-cs"/>
              </a:defRPr>
            </a:lvl1pPr>
            <a:lvl2pPr marL="457200" indent="0" algn="l" rtl="0" fontAlgn="base">
              <a:spcBef>
                <a:spcPct val="20000"/>
              </a:spcBef>
              <a:spcAft>
                <a:spcPct val="0"/>
              </a:spcAft>
              <a:buFont typeface="Arial" charset="0"/>
              <a:buNone/>
              <a:defRPr sz="2000" b="1" kern="1200">
                <a:solidFill>
                  <a:schemeClr val="tx1"/>
                </a:solidFill>
                <a:latin typeface="+mn-lt"/>
                <a:ea typeface="+mn-ea"/>
                <a:cs typeface="+mn-cs"/>
              </a:defRPr>
            </a:lvl2pPr>
            <a:lvl3pPr marL="914400" indent="0" algn="l" rtl="0" fontAlgn="base">
              <a:spcBef>
                <a:spcPct val="20000"/>
              </a:spcBef>
              <a:spcAft>
                <a:spcPct val="0"/>
              </a:spcAft>
              <a:buFont typeface="Arial" charset="0"/>
              <a:buNone/>
              <a:defRPr sz="1800" b="1" kern="1200">
                <a:solidFill>
                  <a:schemeClr val="tx1"/>
                </a:solidFill>
                <a:latin typeface="+mn-lt"/>
                <a:ea typeface="+mn-ea"/>
                <a:cs typeface="+mn-cs"/>
              </a:defRPr>
            </a:lvl3pPr>
            <a:lvl4pPr marL="1371600" indent="0" algn="l" rtl="0" fontAlgn="base">
              <a:spcBef>
                <a:spcPct val="20000"/>
              </a:spcBef>
              <a:spcAft>
                <a:spcPct val="0"/>
              </a:spcAft>
              <a:buFont typeface="Arial" charset="0"/>
              <a:buNone/>
              <a:defRPr sz="1600" b="1" kern="1200">
                <a:solidFill>
                  <a:schemeClr val="tx1"/>
                </a:solidFill>
                <a:latin typeface="+mn-lt"/>
                <a:ea typeface="+mn-ea"/>
                <a:cs typeface="+mn-cs"/>
              </a:defRPr>
            </a:lvl4pPr>
            <a:lvl5pPr marL="1828800" indent="0" algn="l" rtl="0" fontAlgn="base">
              <a:spcBef>
                <a:spcPct val="20000"/>
              </a:spcBef>
              <a:spcAft>
                <a:spcPct val="0"/>
              </a:spcAft>
              <a:buFont typeface="Arial"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en-GB" sz="3600" b="1" i="0" u="none" strike="noStrike" kern="1200" cap="none" spc="0" normalizeH="0" baseline="0" noProof="0" dirty="0" smtClean="0">
                <a:ln>
                  <a:noFill/>
                </a:ln>
                <a:solidFill>
                  <a:srgbClr val="FF0000"/>
                </a:solidFill>
                <a:effectLst/>
                <a:uLnTx/>
                <a:uFillTx/>
                <a:latin typeface="Calibri"/>
                <a:ea typeface="+mn-ea"/>
                <a:cs typeface="+mn-cs"/>
              </a:rPr>
              <a:t>We say</a:t>
            </a:r>
            <a:endParaRPr kumimoji="0" lang="en-GB" sz="3600" b="1" i="0" u="none" strike="noStrike" kern="1200" cap="none" spc="0" normalizeH="0" baseline="0" noProof="0" dirty="0">
              <a:ln>
                <a:noFill/>
              </a:ln>
              <a:solidFill>
                <a:srgbClr val="FF0000"/>
              </a:solidFill>
              <a:effectLst/>
              <a:uLnTx/>
              <a:uFillTx/>
              <a:latin typeface="Calibri"/>
              <a:ea typeface="+mn-ea"/>
              <a:cs typeface="+mn-cs"/>
            </a:endParaRPr>
          </a:p>
        </p:txBody>
      </p:sp>
      <p:sp>
        <p:nvSpPr>
          <p:cNvPr id="8" name="Content Placeholder 5"/>
          <p:cNvSpPr txBox="1">
            <a:spLocks/>
          </p:cNvSpPr>
          <p:nvPr/>
        </p:nvSpPr>
        <p:spPr bwMode="auto">
          <a:xfrm>
            <a:off x="685175" y="2290915"/>
            <a:ext cx="3106688" cy="348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18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1800"/>
              </a:spcBef>
              <a:spcAft>
                <a:spcPct val="0"/>
              </a:spcAft>
              <a:buClrTx/>
              <a:buSzTx/>
              <a:buFont typeface="Arial" charset="0"/>
              <a:buNone/>
              <a:tabLst/>
              <a:defRPr/>
            </a:pPr>
            <a:r>
              <a:rPr kumimoji="0" lang="en-GB" sz="2800" b="1" i="0" u="none" strike="noStrike" kern="1200" cap="none" spc="0" normalizeH="0" baseline="0" noProof="0" dirty="0" smtClean="0">
                <a:ln>
                  <a:noFill/>
                </a:ln>
                <a:solidFill>
                  <a:schemeClr val="tx2"/>
                </a:solidFill>
                <a:effectLst/>
                <a:uLnTx/>
                <a:uFillTx/>
                <a:latin typeface="Calibri"/>
                <a:ea typeface="+mn-ea"/>
                <a:cs typeface="+mn-cs"/>
              </a:rPr>
              <a:t>Competition</a:t>
            </a:r>
          </a:p>
          <a:p>
            <a:pPr marL="0" marR="0" lvl="0" indent="0" algn="ctr" defTabSz="914400" rtl="0" eaLnBrk="1" fontAlgn="base" latinLnBrk="0" hangingPunct="1">
              <a:lnSpc>
                <a:spcPct val="100000"/>
              </a:lnSpc>
              <a:spcBef>
                <a:spcPts val="1800"/>
              </a:spcBef>
              <a:spcAft>
                <a:spcPct val="0"/>
              </a:spcAft>
              <a:buClrTx/>
              <a:buSzTx/>
              <a:buFont typeface="Arial" charset="0"/>
              <a:buNone/>
              <a:tabLst/>
              <a:defRPr/>
            </a:pPr>
            <a:r>
              <a:rPr kumimoji="0" lang="en-GB" sz="2800" b="1" i="0" u="none" strike="noStrike" kern="1200" cap="none" spc="0" normalizeH="0" baseline="0" noProof="0" dirty="0" smtClean="0">
                <a:ln>
                  <a:noFill/>
                </a:ln>
                <a:solidFill>
                  <a:schemeClr val="tx2"/>
                </a:solidFill>
                <a:effectLst/>
                <a:uLnTx/>
                <a:uFillTx/>
                <a:latin typeface="Calibri"/>
                <a:ea typeface="+mn-ea"/>
                <a:cs typeface="+mn-cs"/>
              </a:rPr>
              <a:t>Privatisation</a:t>
            </a:r>
          </a:p>
          <a:p>
            <a:pPr marL="0" marR="0" lvl="0" indent="0" algn="ctr" defTabSz="914400" rtl="0" eaLnBrk="1" fontAlgn="base" latinLnBrk="0" hangingPunct="1">
              <a:lnSpc>
                <a:spcPct val="100000"/>
              </a:lnSpc>
              <a:spcBef>
                <a:spcPts val="1800"/>
              </a:spcBef>
              <a:spcAft>
                <a:spcPct val="0"/>
              </a:spcAft>
              <a:buClrTx/>
              <a:buSzTx/>
              <a:buFont typeface="Arial" charset="0"/>
              <a:buNone/>
              <a:tabLst/>
              <a:defRPr/>
            </a:pPr>
            <a:r>
              <a:rPr kumimoji="0" lang="en-GB" sz="2800" b="1" i="0" u="none" strike="noStrike" kern="1200" cap="none" spc="0" normalizeH="0" baseline="0" noProof="0" dirty="0" smtClean="0">
                <a:ln>
                  <a:noFill/>
                </a:ln>
                <a:solidFill>
                  <a:schemeClr val="tx2"/>
                </a:solidFill>
                <a:effectLst/>
                <a:uLnTx/>
                <a:uFillTx/>
                <a:latin typeface="Calibri"/>
                <a:ea typeface="+mn-ea"/>
                <a:cs typeface="+mn-cs"/>
              </a:rPr>
              <a:t>Standardisation</a:t>
            </a:r>
          </a:p>
          <a:p>
            <a:pPr marL="0" marR="0" lvl="0" indent="0" algn="ctr" defTabSz="914400" rtl="0" eaLnBrk="1" fontAlgn="base" latinLnBrk="0" hangingPunct="1">
              <a:lnSpc>
                <a:spcPct val="100000"/>
              </a:lnSpc>
              <a:spcBef>
                <a:spcPts val="1800"/>
              </a:spcBef>
              <a:spcAft>
                <a:spcPct val="0"/>
              </a:spcAft>
              <a:buClrTx/>
              <a:buSzTx/>
              <a:buFont typeface="Arial" charset="0"/>
              <a:buNone/>
              <a:tabLst/>
              <a:defRPr/>
            </a:pPr>
            <a:r>
              <a:rPr kumimoji="0" lang="en-GB" sz="2800" b="1" i="0" u="none" strike="noStrike" kern="1200" cap="none" spc="0" normalizeH="0" baseline="0" noProof="0" dirty="0" smtClean="0">
                <a:ln>
                  <a:noFill/>
                </a:ln>
                <a:solidFill>
                  <a:schemeClr val="tx2"/>
                </a:solidFill>
                <a:effectLst/>
                <a:uLnTx/>
                <a:uFillTx/>
                <a:latin typeface="Calibri"/>
                <a:ea typeface="+mn-ea"/>
                <a:cs typeface="+mn-cs"/>
              </a:rPr>
              <a:t>Accountability</a:t>
            </a:r>
          </a:p>
          <a:p>
            <a:pPr marL="0" marR="0" lvl="0" indent="0" algn="ctr" defTabSz="914400" rtl="0" eaLnBrk="1" fontAlgn="base" latinLnBrk="0" hangingPunct="1">
              <a:lnSpc>
                <a:spcPct val="100000"/>
              </a:lnSpc>
              <a:spcBef>
                <a:spcPts val="1800"/>
              </a:spcBef>
              <a:spcAft>
                <a:spcPct val="0"/>
              </a:spcAft>
              <a:buClrTx/>
              <a:buSzTx/>
              <a:buFont typeface="Arial" charset="0"/>
              <a:buNone/>
              <a:tabLst/>
              <a:defRPr/>
            </a:pPr>
            <a:r>
              <a:rPr kumimoji="0" lang="en-GB" sz="2800" b="1" i="0" u="none" strike="noStrike" kern="1200" cap="none" spc="0" normalizeH="0" baseline="0" noProof="0" dirty="0" smtClean="0">
                <a:ln>
                  <a:noFill/>
                </a:ln>
                <a:solidFill>
                  <a:schemeClr val="tx2"/>
                </a:solidFill>
                <a:effectLst/>
                <a:uLnTx/>
                <a:uFillTx/>
                <a:latin typeface="Calibri"/>
                <a:ea typeface="+mn-ea"/>
                <a:cs typeface="+mn-cs"/>
              </a:rPr>
              <a:t>Incentives</a:t>
            </a:r>
            <a:endParaRPr kumimoji="0" lang="en-GB" sz="2800" b="1" i="0" u="none" strike="noStrike" kern="1200" cap="none" spc="0" normalizeH="0" baseline="0" noProof="0" dirty="0">
              <a:ln>
                <a:noFill/>
              </a:ln>
              <a:solidFill>
                <a:schemeClr val="tx2"/>
              </a:solidFill>
              <a:effectLst/>
              <a:uLnTx/>
              <a:uFillTx/>
              <a:latin typeface="Calibri"/>
              <a:ea typeface="+mn-ea"/>
              <a:cs typeface="+mn-cs"/>
            </a:endParaRPr>
          </a:p>
        </p:txBody>
      </p:sp>
      <p:sp>
        <p:nvSpPr>
          <p:cNvPr id="9" name="Content Placeholder 7"/>
          <p:cNvSpPr txBox="1">
            <a:spLocks/>
          </p:cNvSpPr>
          <p:nvPr/>
        </p:nvSpPr>
        <p:spPr bwMode="auto">
          <a:xfrm>
            <a:off x="4356994" y="2290915"/>
            <a:ext cx="3107908" cy="3489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18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1800"/>
              </a:spcBef>
              <a:spcAft>
                <a:spcPct val="0"/>
              </a:spcAft>
              <a:buClrTx/>
              <a:buSzTx/>
              <a:buFont typeface="Arial" charset="0"/>
              <a:buNone/>
              <a:tabLst/>
              <a:defRPr/>
            </a:pPr>
            <a:r>
              <a:rPr kumimoji="0" lang="en-GB" sz="2800" b="1" i="0" u="none" strike="noStrike" kern="1200" cap="none" spc="0" normalizeH="0" baseline="0" noProof="0" dirty="0" smtClean="0">
                <a:ln>
                  <a:noFill/>
                </a:ln>
                <a:solidFill>
                  <a:schemeClr val="tx2"/>
                </a:solidFill>
                <a:effectLst/>
                <a:uLnTx/>
                <a:uFillTx/>
                <a:latin typeface="Calibri"/>
                <a:ea typeface="+mn-ea"/>
                <a:cs typeface="+mn-cs"/>
              </a:rPr>
              <a:t>Partnership</a:t>
            </a:r>
          </a:p>
          <a:p>
            <a:pPr marL="0" marR="0" lvl="0" indent="0" algn="ctr" defTabSz="914400" rtl="0" eaLnBrk="1" fontAlgn="base" latinLnBrk="0" hangingPunct="1">
              <a:lnSpc>
                <a:spcPct val="100000"/>
              </a:lnSpc>
              <a:spcBef>
                <a:spcPts val="1800"/>
              </a:spcBef>
              <a:spcAft>
                <a:spcPct val="0"/>
              </a:spcAft>
              <a:buClrTx/>
              <a:buSzTx/>
              <a:buFont typeface="Arial" charset="0"/>
              <a:buNone/>
              <a:tabLst/>
              <a:defRPr/>
            </a:pPr>
            <a:r>
              <a:rPr kumimoji="0" lang="en-GB" sz="2800" b="1" i="0" u="none" strike="noStrike" kern="1200" cap="none" spc="0" normalizeH="0" baseline="0" noProof="0" dirty="0" smtClean="0">
                <a:ln>
                  <a:noFill/>
                </a:ln>
                <a:solidFill>
                  <a:schemeClr val="tx2"/>
                </a:solidFill>
                <a:effectLst/>
                <a:uLnTx/>
                <a:uFillTx/>
                <a:latin typeface="Calibri"/>
                <a:ea typeface="+mn-ea"/>
                <a:cs typeface="+mn-cs"/>
              </a:rPr>
              <a:t>Community</a:t>
            </a:r>
          </a:p>
          <a:p>
            <a:pPr marL="0" marR="0" lvl="0" indent="0" algn="ctr" defTabSz="914400" rtl="0" eaLnBrk="1" fontAlgn="base" latinLnBrk="0" hangingPunct="1">
              <a:lnSpc>
                <a:spcPct val="100000"/>
              </a:lnSpc>
              <a:spcBef>
                <a:spcPts val="1800"/>
              </a:spcBef>
              <a:spcAft>
                <a:spcPct val="0"/>
              </a:spcAft>
              <a:buClrTx/>
              <a:buSzTx/>
              <a:buFont typeface="Arial" charset="0"/>
              <a:buNone/>
              <a:tabLst/>
              <a:defRPr/>
            </a:pPr>
            <a:r>
              <a:rPr kumimoji="0" lang="en-GB" sz="2800" b="1" i="0" u="none" strike="noStrike" kern="1200" cap="none" spc="0" normalizeH="0" baseline="0" noProof="0" dirty="0" smtClean="0">
                <a:ln>
                  <a:noFill/>
                </a:ln>
                <a:solidFill>
                  <a:schemeClr val="tx2"/>
                </a:solidFill>
                <a:effectLst/>
                <a:uLnTx/>
                <a:uFillTx/>
                <a:latin typeface="Calibri"/>
                <a:ea typeface="+mn-ea"/>
                <a:cs typeface="+mn-cs"/>
              </a:rPr>
              <a:t>Child Centred</a:t>
            </a:r>
          </a:p>
          <a:p>
            <a:pPr marL="0" marR="0" lvl="0" indent="0" algn="ctr" defTabSz="914400" rtl="0" eaLnBrk="1" fontAlgn="base" latinLnBrk="0" hangingPunct="1">
              <a:lnSpc>
                <a:spcPct val="100000"/>
              </a:lnSpc>
              <a:spcBef>
                <a:spcPts val="1800"/>
              </a:spcBef>
              <a:spcAft>
                <a:spcPct val="0"/>
              </a:spcAft>
              <a:buClrTx/>
              <a:buSzTx/>
              <a:buFont typeface="Arial" charset="0"/>
              <a:buNone/>
              <a:tabLst/>
              <a:defRPr/>
            </a:pPr>
            <a:r>
              <a:rPr kumimoji="0" lang="en-GB" sz="2800" b="1" i="0" u="none" strike="noStrike" kern="1200" cap="none" spc="0" normalizeH="0" baseline="0" noProof="0" dirty="0" smtClean="0">
                <a:ln>
                  <a:noFill/>
                </a:ln>
                <a:solidFill>
                  <a:schemeClr val="tx2"/>
                </a:solidFill>
                <a:effectLst/>
                <a:uLnTx/>
                <a:uFillTx/>
                <a:latin typeface="Calibri"/>
                <a:ea typeface="+mn-ea"/>
                <a:cs typeface="+mn-cs"/>
              </a:rPr>
              <a:t>Professionalism</a:t>
            </a:r>
          </a:p>
          <a:p>
            <a:pPr marL="0" marR="0" lvl="0" indent="0" algn="ctr" defTabSz="914400" rtl="0" eaLnBrk="1" fontAlgn="base" latinLnBrk="0" hangingPunct="1">
              <a:lnSpc>
                <a:spcPct val="100000"/>
              </a:lnSpc>
              <a:spcBef>
                <a:spcPts val="1800"/>
              </a:spcBef>
              <a:spcAft>
                <a:spcPct val="0"/>
              </a:spcAft>
              <a:buClrTx/>
              <a:buSzTx/>
              <a:buFont typeface="Arial" charset="0"/>
              <a:buNone/>
              <a:tabLst/>
              <a:defRPr/>
            </a:pPr>
            <a:r>
              <a:rPr kumimoji="0" lang="en-GB" sz="2800" b="1" i="0" u="none" strike="noStrike" kern="1200" cap="none" spc="0" normalizeH="0" baseline="0" noProof="0" dirty="0" smtClean="0">
                <a:ln>
                  <a:noFill/>
                </a:ln>
                <a:solidFill>
                  <a:schemeClr val="tx2"/>
                </a:solidFill>
                <a:effectLst/>
                <a:uLnTx/>
                <a:uFillTx/>
                <a:latin typeface="Calibri"/>
                <a:ea typeface="+mn-ea"/>
                <a:cs typeface="+mn-cs"/>
              </a:rPr>
              <a:t>Collaboration</a:t>
            </a:r>
            <a:endParaRPr kumimoji="0" lang="en-GB" sz="2800" b="1" i="0" u="none" strike="noStrike" kern="1200" cap="none" spc="0" normalizeH="0" baseline="0" noProof="0" dirty="0">
              <a:ln>
                <a:noFill/>
              </a:ln>
              <a:solidFill>
                <a:schemeClr val="tx2"/>
              </a:solidFill>
              <a:effectLst/>
              <a:uLnTx/>
              <a:uFillTx/>
              <a:latin typeface="Calibri"/>
              <a:ea typeface="+mn-ea"/>
              <a:cs typeface="+mn-cs"/>
            </a:endParaRPr>
          </a:p>
        </p:txBody>
      </p:sp>
    </p:spTree>
    <p:extLst>
      <p:ext uri="{BB962C8B-B14F-4D97-AF65-F5344CB8AC3E}">
        <p14:creationId xmlns:p14="http://schemas.microsoft.com/office/powerpoint/2010/main" val="59531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8">
                                            <p:txEl>
                                              <p:pRg st="0" end="0"/>
                                            </p:txEl>
                                          </p:spTgt>
                                        </p:tgtEl>
                                        <p:attrNameLst>
                                          <p:attrName>ppt_c</p:attrName>
                                        </p:attrNameLst>
                                      </p:cBhvr>
                                      <p:to>
                                        <a:srgbClr val="B2B2B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8">
                                            <p:txEl>
                                              <p:pRg st="1" end="1"/>
                                            </p:txEl>
                                          </p:spTgt>
                                        </p:tgtEl>
                                        <p:attrNameLst>
                                          <p:attrName>ppt_c</p:attrName>
                                        </p:attrNameLst>
                                      </p:cBhvr>
                                      <p:to>
                                        <a:srgbClr val="B2B2B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8">
                                            <p:txEl>
                                              <p:pRg st="2" end="2"/>
                                            </p:txEl>
                                          </p:spTgt>
                                        </p:tgtEl>
                                        <p:attrNameLst>
                                          <p:attrName>ppt_c</p:attrName>
                                        </p:attrNameLst>
                                      </p:cBhvr>
                                      <p:to>
                                        <a:srgbClr val="B2B2B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8">
                                            <p:txEl>
                                              <p:pRg st="3" end="3"/>
                                            </p:txEl>
                                          </p:spTgt>
                                        </p:tgtEl>
                                        <p:attrNameLst>
                                          <p:attrName>ppt_c</p:attrName>
                                        </p:attrNameLst>
                                      </p:cBhvr>
                                      <p:to>
                                        <a:srgbClr val="B2B2B2"/>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8">
                                            <p:txEl>
                                              <p:pRg st="4" end="4"/>
                                            </p:txEl>
                                          </p:spTgt>
                                        </p:tgtEl>
                                        <p:attrNameLst>
                                          <p:attrName>ppt_c</p:attrName>
                                        </p:attrNameLst>
                                      </p:cBhvr>
                                      <p:to>
                                        <a:srgbClr val="B2B2B2"/>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A response</a:t>
            </a:r>
            <a:endParaRPr lang="en-GB" b="1" dirty="0"/>
          </a:p>
        </p:txBody>
      </p:sp>
      <p:sp>
        <p:nvSpPr>
          <p:cNvPr id="3" name="Content Placeholder 2"/>
          <p:cNvSpPr>
            <a:spLocks noGrp="1"/>
          </p:cNvSpPr>
          <p:nvPr>
            <p:ph idx="1"/>
          </p:nvPr>
        </p:nvSpPr>
        <p:spPr/>
        <p:txBody>
          <a:bodyPr/>
          <a:lstStyle/>
          <a:p>
            <a:r>
              <a:rPr lang="en-GB" dirty="0" smtClean="0"/>
              <a:t>Increased focus on the workplace</a:t>
            </a:r>
          </a:p>
          <a:p>
            <a:r>
              <a:rPr lang="en-GB" dirty="0" smtClean="0"/>
              <a:t>Empower members and reps</a:t>
            </a:r>
          </a:p>
          <a:p>
            <a:r>
              <a:rPr lang="en-GB" dirty="0" smtClean="0"/>
              <a:t>Engaging with the community</a:t>
            </a:r>
          </a:p>
          <a:p>
            <a:endParaRPr lang="en-GB" dirty="0"/>
          </a:p>
        </p:txBody>
      </p:sp>
      <p:sp>
        <p:nvSpPr>
          <p:cNvPr id="4" name="Footer Placeholder 3"/>
          <p:cNvSpPr>
            <a:spLocks noGrp="1"/>
          </p:cNvSpPr>
          <p:nvPr>
            <p:ph type="ftr" sz="quarter" idx="11"/>
          </p:nvPr>
        </p:nvSpPr>
        <p:spPr/>
        <p:txBody>
          <a:bodyPr/>
          <a:lstStyle/>
          <a:p>
            <a:pPr>
              <a:defRPr/>
            </a:pPr>
            <a:endParaRPr lang="en-GB">
              <a:solidFill>
                <a:srgbClr val="1F497D">
                  <a:tint val="75000"/>
                </a:srgbClr>
              </a:solidFill>
            </a:endParaRPr>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solidFill>
                  <a:srgbClr val="1F497D">
                    <a:tint val="75000"/>
                  </a:srgbClr>
                </a:solidFill>
              </a:rPr>
              <a:pPr>
                <a:defRPr/>
              </a:pPr>
              <a:t>27</a:t>
            </a:fld>
            <a:endParaRPr lang="en-GB">
              <a:solidFill>
                <a:srgbClr val="1F497D">
                  <a:tint val="75000"/>
                </a:srgbClr>
              </a:solidFill>
            </a:endParaRPr>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98906">
            <a:off x="5913292" y="2239462"/>
            <a:ext cx="2064457" cy="2911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76464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b="1" dirty="0"/>
          </a:p>
        </p:txBody>
      </p:sp>
      <p:sp>
        <p:nvSpPr>
          <p:cNvPr id="3" name="Content Placeholder 2"/>
          <p:cNvSpPr>
            <a:spLocks noGrp="1"/>
          </p:cNvSpPr>
          <p:nvPr>
            <p:ph idx="1"/>
          </p:nvPr>
        </p:nvSpPr>
        <p:spPr/>
        <p:txBody>
          <a:bodyPr/>
          <a:lstStyle/>
          <a:p>
            <a:pPr lvl="0">
              <a:buNone/>
            </a:pPr>
            <a:endParaRPr lang="en-GB" dirty="0" smtClean="0"/>
          </a:p>
          <a:p>
            <a:pPr lvl="0" algn="ctr">
              <a:buNone/>
            </a:pPr>
            <a:r>
              <a:rPr lang="en-GB" sz="4800" dirty="0" smtClean="0">
                <a:hlinkClick r:id="rId2"/>
              </a:rPr>
              <a:t>www.teachers.org.uk</a:t>
            </a:r>
            <a:endParaRPr lang="en-GB" sz="4800" dirty="0" smtClean="0"/>
          </a:p>
          <a:p>
            <a:pPr lvl="0">
              <a:buNone/>
            </a:pPr>
            <a:endParaRPr lang="en-GB" dirty="0" smtClean="0"/>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D1FE7A10-4174-4AE8-AB0B-DDD7F5C94222}" type="slidenum">
              <a:rPr lang="en-GB" smtClean="0"/>
              <a:pPr>
                <a:defRPr/>
              </a:pPr>
              <a:t>28</a:t>
            </a:fld>
            <a:endParaRPr lang="en-GB"/>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owerPoint 2007 template 1">
  <a:themeElements>
    <a:clrScheme name="Custom 1">
      <a:dk1>
        <a:srgbClr val="1F497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 2007 template 1</Template>
  <TotalTime>721</TotalTime>
  <Words>966</Words>
  <Application>Microsoft Office PowerPoint</Application>
  <PresentationFormat>On-screen Show (4:3)</PresentationFormat>
  <Paragraphs>211</Paragraphs>
  <Slides>28</Slides>
  <Notes>22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PowerPoint 2007 template 1</vt:lpstr>
      <vt:lpstr>Cuts and Privatisation in Teaching</vt:lpstr>
      <vt:lpstr>What’s happening today?</vt:lpstr>
      <vt:lpstr>Why?</vt:lpstr>
      <vt:lpstr>Why?</vt:lpstr>
      <vt:lpstr>Why?</vt:lpstr>
      <vt:lpstr>What do we want….?</vt:lpstr>
      <vt:lpstr>The funding crisis</vt:lpstr>
      <vt:lpstr>More from the IFS</vt:lpstr>
      <vt:lpstr>Key  cost increases</vt:lpstr>
      <vt:lpstr>The impact…</vt:lpstr>
      <vt:lpstr>The impact…</vt:lpstr>
      <vt:lpstr>16-19 Funding</vt:lpstr>
      <vt:lpstr>16-19 Funding - impact</vt:lpstr>
      <vt:lpstr>Wasted money…</vt:lpstr>
      <vt:lpstr>Is education being privatised?</vt:lpstr>
      <vt:lpstr>What is privatisation?</vt:lpstr>
      <vt:lpstr>Academies &amp; Free Schools</vt:lpstr>
      <vt:lpstr>Academies &amp; Free Schools</vt:lpstr>
      <vt:lpstr>Educational Excellence Everywhere</vt:lpstr>
      <vt:lpstr>Schools for  profit?</vt:lpstr>
      <vt:lpstr>Making money from  schools</vt:lpstr>
      <vt:lpstr>Making money from schools</vt:lpstr>
      <vt:lpstr>Making money from schools</vt:lpstr>
      <vt:lpstr>The GERM</vt:lpstr>
      <vt:lpstr>The symptoms</vt:lpstr>
      <vt:lpstr>An alternative narrative</vt:lpstr>
      <vt:lpstr>A response</vt:lpstr>
      <vt:lpstr>PowerPoint Presentation</vt:lpstr>
    </vt:vector>
  </TitlesOfParts>
  <Company>National Union of Teachers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Oldham Supply Teachers</dc:title>
  <dc:creator>nlhe</dc:creator>
  <cp:lastModifiedBy>Noel Hulse</cp:lastModifiedBy>
  <cp:revision>69</cp:revision>
  <dcterms:created xsi:type="dcterms:W3CDTF">2011-01-16T16:33:13Z</dcterms:created>
  <dcterms:modified xsi:type="dcterms:W3CDTF">2016-07-05T15:42:58Z</dcterms:modified>
</cp:coreProperties>
</file>