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6" r:id="rId2"/>
    <p:sldId id="262" r:id="rId3"/>
    <p:sldId id="259" r:id="rId4"/>
    <p:sldId id="263" r:id="rId5"/>
    <p:sldId id="257" r:id="rId6"/>
    <p:sldId id="258" r:id="rId7"/>
    <p:sldId id="264" r:id="rId8"/>
    <p:sldId id="269" r:id="rId9"/>
    <p:sldId id="270" r:id="rId10"/>
    <p:sldId id="267" r:id="rId11"/>
    <p:sldId id="266" r:id="rId12"/>
    <p:sldId id="261"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9CBD49F-B637-4F9E-9F84-20A323C1C4A9}" type="datetimeFigureOut">
              <a:rPr lang="en-GB" smtClean="0"/>
              <a:pPr/>
              <a:t>23/10/2015</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6203FFA6-935B-4EC2-9193-7D2DE9E956B4}" type="slidenum">
              <a:rPr lang="en-GB" smtClean="0"/>
              <a:pPr/>
              <a:t>‹#›</a:t>
            </a:fld>
            <a:endParaRPr lang="en-GB"/>
          </a:p>
        </p:txBody>
      </p:sp>
    </p:spTree>
    <p:extLst>
      <p:ext uri="{BB962C8B-B14F-4D97-AF65-F5344CB8AC3E}">
        <p14:creationId xmlns:p14="http://schemas.microsoft.com/office/powerpoint/2010/main" val="27789617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833F450-180F-4992-AF17-68685FAF57B2}" type="datetimeFigureOut">
              <a:rPr lang="en-IE" smtClean="0"/>
              <a:pPr/>
              <a:t>23/10/2015</a:t>
            </a:fld>
            <a:endParaRPr lang="en-I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454CD3A-45EC-4D95-AAAE-59F2CF3C3338}" type="slidenum">
              <a:rPr lang="en-IE" smtClean="0"/>
              <a:pPr/>
              <a:t>‹#›</a:t>
            </a:fld>
            <a:endParaRPr lang="en-IE"/>
          </a:p>
        </p:txBody>
      </p:sp>
    </p:spTree>
    <p:extLst>
      <p:ext uri="{BB962C8B-B14F-4D97-AF65-F5344CB8AC3E}">
        <p14:creationId xmlns:p14="http://schemas.microsoft.com/office/powerpoint/2010/main" val="4007158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IE" sz="1200" i="1" kern="1200" dirty="0" smtClean="0">
                <a:solidFill>
                  <a:schemeClr val="tx1"/>
                </a:solidFill>
                <a:latin typeface="+mn-lt"/>
                <a:ea typeface="+mn-ea"/>
                <a:cs typeface="+mn-cs"/>
              </a:rPr>
              <a:t>Taking a moral and/or political stand for rights/against rights abuses is far different to being for a principle or set of principles that provides for rights.</a:t>
            </a:r>
            <a:endParaRPr lang="en-IE" dirty="0" smtClean="0"/>
          </a:p>
          <a:p>
            <a:r>
              <a:rPr lang="en-IE" sz="1200" kern="1200" dirty="0" smtClean="0">
                <a:solidFill>
                  <a:schemeClr val="tx1"/>
                </a:solidFill>
                <a:latin typeface="+mn-lt"/>
                <a:ea typeface="+mn-ea"/>
                <a:cs typeface="+mn-cs"/>
              </a:rPr>
              <a:t>Human rights cannot substitute for political power {Keith Ewing: “Constitutional principle is no substitute for political power”}.</a:t>
            </a:r>
            <a:endParaRPr lang="en-IE" dirty="0" smtClean="0"/>
          </a:p>
          <a:p>
            <a:r>
              <a:rPr lang="en-IE" sz="1200" kern="1200" dirty="0" smtClean="0">
                <a:solidFill>
                  <a:schemeClr val="tx1"/>
                </a:solidFill>
                <a:latin typeface="+mn-lt"/>
                <a:ea typeface="+mn-ea"/>
                <a:cs typeface="+mn-cs"/>
              </a:rPr>
              <a:t>The Human Rights Act is neither paragon nor demon, a panacea nor the problem. </a:t>
            </a:r>
            <a:endParaRPr lang="en-IE" dirty="0" smtClean="0"/>
          </a:p>
          <a:p>
            <a:r>
              <a:rPr lang="en-IE" sz="1200" kern="1200" dirty="0" smtClean="0">
                <a:solidFill>
                  <a:schemeClr val="tx1"/>
                </a:solidFill>
                <a:latin typeface="+mn-lt"/>
                <a:ea typeface="+mn-ea"/>
                <a:cs typeface="+mn-cs"/>
              </a:rPr>
              <a:t>The repeal of the Human Rights Act would not lead to tyranny nor to the wholesale suspension of rights in the UK. Rights will not simply fall away. </a:t>
            </a:r>
            <a:endParaRPr lang="en-IE" dirty="0" smtClean="0"/>
          </a:p>
          <a:p>
            <a:r>
              <a:rPr lang="en-IE" sz="1200" kern="1200" dirty="0" smtClean="0">
                <a:solidFill>
                  <a:schemeClr val="tx1"/>
                </a:solidFill>
                <a:latin typeface="+mn-lt"/>
                <a:ea typeface="+mn-ea"/>
                <a:cs typeface="+mn-cs"/>
              </a:rPr>
              <a:t>The Human Rights Act is not guilty of the accusations of which it stands accused either (and even if it was, a British Bill of Rights can’t fix this). </a:t>
            </a:r>
            <a:endParaRPr lang="en-IE" dirty="0" smtClean="0"/>
          </a:p>
          <a:p>
            <a:r>
              <a:rPr lang="en-IE" sz="1200" kern="1200" dirty="0" smtClean="0">
                <a:solidFill>
                  <a:schemeClr val="tx1"/>
                </a:solidFill>
                <a:latin typeface="+mn-lt"/>
                <a:ea typeface="+mn-ea"/>
                <a:cs typeface="+mn-cs"/>
              </a:rPr>
              <a:t> But the Human Rights Act – whilst generating certain protections for individuals – and in our context employees – cannot act as a bulwark against the intentions of the current Tory government. To think it can, I would argue, is to aggrandize the legislative and judicial control of politics. </a:t>
            </a:r>
            <a:endParaRPr lang="en-IE" dirty="0" smtClean="0"/>
          </a:p>
          <a:p>
            <a:r>
              <a:rPr lang="en-IE" sz="1200" kern="1200" dirty="0" smtClean="0">
                <a:solidFill>
                  <a:schemeClr val="tx1"/>
                </a:solidFill>
                <a:latin typeface="+mn-lt"/>
                <a:ea typeface="+mn-ea"/>
                <a:cs typeface="+mn-cs"/>
              </a:rPr>
              <a:t>The Human Rights Act and the repeal debate, I would argue, require consideration in something other than black and white terms. The politics and the paradoxes of the Human Rights Act and of the public authorities (or more specifically – the government and the judiciary) need to be accounted for in thinking through where we stand, how we got here and where we are going as regards human rights in the UK. </a:t>
            </a:r>
            <a:endParaRPr lang="en-IE" dirty="0" smtClean="0"/>
          </a:p>
          <a:p>
            <a:r>
              <a:rPr lang="en-IE" sz="1200" kern="1200" dirty="0" smtClean="0">
                <a:solidFill>
                  <a:schemeClr val="tx1"/>
                </a:solidFill>
                <a:latin typeface="+mn-lt"/>
                <a:ea typeface="+mn-ea"/>
                <a:cs typeface="+mn-cs"/>
              </a:rPr>
              <a:t>A close look at the repeal debate is revealing of the Tory government’s intentions and attitudes. And a close look at the repeal debate – not to mention  recent other legislative developments - can tell us whose rights are really under threat as part of this Tory government. </a:t>
            </a:r>
            <a:endParaRPr lang="en-IE" dirty="0" smtClean="0"/>
          </a:p>
          <a:p>
            <a:r>
              <a:rPr lang="en-IE" sz="1200" kern="1200" dirty="0" smtClean="0">
                <a:solidFill>
                  <a:schemeClr val="tx1"/>
                </a:solidFill>
                <a:latin typeface="+mn-lt"/>
                <a:ea typeface="+mn-ea"/>
                <a:cs typeface="+mn-cs"/>
              </a:rPr>
              <a:t>I would argue that the Human Rights Act is unable, neither by legal design nor in practice, to constrain the politics of the Tory government. I make this point in the light of the recent history of human rights in the UK. Let’s just remind ourselves of Keith Ewing’s point on the erosion of civil liberties in the UK since 1997: he argued in 2010, thus – “there is...a contradiction at the heart of the New Labour project-more rights but less liberty; more iconography but less good practice”. </a:t>
            </a:r>
            <a:endParaRPr lang="en-IE" dirty="0" smtClean="0"/>
          </a:p>
          <a:p>
            <a:r>
              <a:rPr lang="en-IE" sz="1200" kern="1200" dirty="0" smtClean="0">
                <a:solidFill>
                  <a:schemeClr val="tx1"/>
                </a:solidFill>
                <a:latin typeface="+mn-lt"/>
                <a:ea typeface="+mn-ea"/>
                <a:cs typeface="+mn-cs"/>
              </a:rPr>
              <a:t>I too am sceptical about the “ability of legal instruments like Bills of Rights or Human Rights Acts to create a meaningful ‘culture of liberty’”/rights. </a:t>
            </a:r>
            <a:endParaRPr lang="en-IE" dirty="0" smtClean="0"/>
          </a:p>
        </p:txBody>
      </p:sp>
      <p:sp>
        <p:nvSpPr>
          <p:cNvPr id="4" name="Slide Number Placeholder 3"/>
          <p:cNvSpPr>
            <a:spLocks noGrp="1"/>
          </p:cNvSpPr>
          <p:nvPr>
            <p:ph type="sldNum" sz="quarter" idx="10"/>
          </p:nvPr>
        </p:nvSpPr>
        <p:spPr/>
        <p:txBody>
          <a:bodyPr/>
          <a:lstStyle/>
          <a:p>
            <a:fld id="{2454CD3A-45EC-4D95-AAAE-59F2CF3C3338}" type="slidenum">
              <a:rPr lang="en-IE" smtClean="0"/>
              <a:pPr/>
              <a:t>1</a:t>
            </a:fld>
            <a:endParaRPr lang="en-IE"/>
          </a:p>
        </p:txBody>
      </p:sp>
    </p:spTree>
    <p:extLst>
      <p:ext uri="{BB962C8B-B14F-4D97-AF65-F5344CB8AC3E}">
        <p14:creationId xmlns:p14="http://schemas.microsoft.com/office/powerpoint/2010/main" val="31357468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IE" sz="1200" kern="1200" dirty="0" smtClean="0">
                <a:solidFill>
                  <a:schemeClr val="tx1"/>
                </a:solidFill>
                <a:latin typeface="+mn-lt"/>
                <a:ea typeface="+mn-ea"/>
                <a:cs typeface="+mn-cs"/>
              </a:rPr>
              <a:t>Unison; Wilson and Palmer had recognised the right to strike as inherent to Article 11(1). </a:t>
            </a:r>
            <a:r>
              <a:rPr lang="en-IE" sz="1200" kern="1200" dirty="0" err="1" smtClean="0">
                <a:solidFill>
                  <a:schemeClr val="tx1"/>
                </a:solidFill>
                <a:latin typeface="+mn-lt"/>
                <a:ea typeface="+mn-ea"/>
                <a:cs typeface="+mn-cs"/>
              </a:rPr>
              <a:t>Enerji</a:t>
            </a:r>
            <a:r>
              <a:rPr lang="en-IE" sz="1200" kern="1200" dirty="0" smtClean="0">
                <a:solidFill>
                  <a:schemeClr val="tx1"/>
                </a:solidFill>
                <a:latin typeface="+mn-lt"/>
                <a:ea typeface="+mn-ea"/>
                <a:cs typeface="+mn-cs"/>
              </a:rPr>
              <a:t> v Turkey – right to strike as a corollary of collective bargaining. </a:t>
            </a:r>
            <a:endParaRPr lang="en-IE" dirty="0" smtClean="0"/>
          </a:p>
          <a:p>
            <a:r>
              <a:rPr lang="en-IE" sz="1200" kern="1200" dirty="0" smtClean="0">
                <a:solidFill>
                  <a:schemeClr val="tx1"/>
                </a:solidFill>
                <a:latin typeface="+mn-lt"/>
                <a:ea typeface="+mn-ea"/>
                <a:cs typeface="+mn-cs"/>
              </a:rPr>
              <a:t> </a:t>
            </a:r>
            <a:endParaRPr lang="en-IE" dirty="0" smtClean="0"/>
          </a:p>
          <a:p>
            <a:r>
              <a:rPr lang="en-IE" sz="1200" kern="1200" dirty="0" smtClean="0">
                <a:solidFill>
                  <a:schemeClr val="tx1"/>
                </a:solidFill>
                <a:latin typeface="+mn-lt"/>
                <a:ea typeface="+mn-ea"/>
                <a:cs typeface="+mn-cs"/>
              </a:rPr>
              <a:t>Wilson and Palmer:</a:t>
            </a:r>
            <a:endParaRPr lang="en-IE" dirty="0" smtClean="0"/>
          </a:p>
          <a:p>
            <a:r>
              <a:rPr lang="en-IE" sz="1200" kern="1200" dirty="0" smtClean="0">
                <a:solidFill>
                  <a:schemeClr val="tx1"/>
                </a:solidFill>
                <a:latin typeface="+mn-lt"/>
                <a:ea typeface="+mn-ea"/>
                <a:cs typeface="+mn-cs"/>
              </a:rPr>
              <a:t>“...the essence of a voluntary system of collective bargaining is that it must be possible for a trade union which is not recognised by an employer to take steps including, if necessary, organising industrial action, with a view to persuading the employer to enter into collective bargaining with it on those issues which the union believes are important for its members' interests. Furthermore, it is of the essence of the right to join a trade union for the protection of their interests that employees should be free to instruct or permit the union to make representations to their employer or to take action in support of their interests on their behalf. If workers are prevented from so doing, their freedom to belong to a trade union, for the protection of their interests, becomes illusory...”</a:t>
            </a:r>
            <a:endParaRPr lang="en-IE" dirty="0" smtClean="0"/>
          </a:p>
          <a:p>
            <a:r>
              <a:rPr lang="en-IE" sz="1200" kern="1200" dirty="0" smtClean="0">
                <a:solidFill>
                  <a:schemeClr val="tx1"/>
                </a:solidFill>
                <a:latin typeface="+mn-lt"/>
                <a:ea typeface="+mn-ea"/>
                <a:cs typeface="+mn-cs"/>
              </a:rPr>
              <a:t>“Plainly, the court was recognising both the right to strike and that it is an essential element in</a:t>
            </a:r>
            <a:endParaRPr lang="en-IE" dirty="0" smtClean="0"/>
          </a:p>
          <a:p>
            <a:r>
              <a:rPr lang="en-IE" sz="1200" kern="1200" dirty="0" smtClean="0">
                <a:solidFill>
                  <a:schemeClr val="tx1"/>
                </a:solidFill>
                <a:latin typeface="+mn-lt"/>
                <a:ea typeface="+mn-ea"/>
                <a:cs typeface="+mn-cs"/>
              </a:rPr>
              <a:t>collective bargaining. That co-relationship was illustrated by the </a:t>
            </a:r>
            <a:r>
              <a:rPr lang="en-IE" sz="1200" kern="1200" dirty="0" err="1" smtClean="0">
                <a:solidFill>
                  <a:schemeClr val="tx1"/>
                </a:solidFill>
                <a:latin typeface="+mn-lt"/>
                <a:ea typeface="+mn-ea"/>
                <a:cs typeface="+mn-cs"/>
              </a:rPr>
              <a:t>ECtHR</a:t>
            </a:r>
            <a:r>
              <a:rPr lang="en-IE" sz="1200" kern="1200" dirty="0" smtClean="0">
                <a:solidFill>
                  <a:schemeClr val="tx1"/>
                </a:solidFill>
                <a:latin typeface="+mn-lt"/>
                <a:ea typeface="+mn-ea"/>
                <a:cs typeface="+mn-cs"/>
              </a:rPr>
              <a:t> in a case (</a:t>
            </a:r>
            <a:r>
              <a:rPr lang="en-IE" sz="1200" kern="1200" dirty="0" err="1" smtClean="0">
                <a:solidFill>
                  <a:schemeClr val="tx1"/>
                </a:solidFill>
                <a:latin typeface="+mn-lt"/>
                <a:ea typeface="+mn-ea"/>
                <a:cs typeface="+mn-cs"/>
              </a:rPr>
              <a:t>Enerji</a:t>
            </a:r>
            <a:r>
              <a:rPr lang="en-IE" sz="1200" kern="1200" dirty="0" smtClean="0">
                <a:solidFill>
                  <a:schemeClr val="tx1"/>
                </a:solidFill>
                <a:latin typeface="+mn-lt"/>
                <a:ea typeface="+mn-ea"/>
                <a:cs typeface="+mn-cs"/>
              </a:rPr>
              <a:t> </a:t>
            </a:r>
            <a:r>
              <a:rPr lang="en-IE" sz="1200" kern="1200" dirty="0" err="1" smtClean="0">
                <a:solidFill>
                  <a:schemeClr val="tx1"/>
                </a:solidFill>
                <a:latin typeface="+mn-lt"/>
                <a:ea typeface="+mn-ea"/>
                <a:cs typeface="+mn-cs"/>
              </a:rPr>
              <a:t>Yapi-Yol</a:t>
            </a:r>
            <a:endParaRPr lang="en-IE" dirty="0" smtClean="0"/>
          </a:p>
          <a:p>
            <a:r>
              <a:rPr lang="en-IE" sz="1200" kern="1200" dirty="0" err="1" smtClean="0">
                <a:solidFill>
                  <a:schemeClr val="tx1"/>
                </a:solidFill>
                <a:latin typeface="+mn-lt"/>
                <a:ea typeface="+mn-ea"/>
                <a:cs typeface="+mn-cs"/>
              </a:rPr>
              <a:t>Sen</a:t>
            </a:r>
            <a:r>
              <a:rPr lang="en-IE" sz="1200" kern="1200" dirty="0" smtClean="0">
                <a:solidFill>
                  <a:schemeClr val="tx1"/>
                </a:solidFill>
                <a:latin typeface="+mn-lt"/>
                <a:ea typeface="+mn-ea"/>
                <a:cs typeface="+mn-cs"/>
              </a:rPr>
              <a:t>, see below) five months after </a:t>
            </a:r>
            <a:r>
              <a:rPr lang="en-IE" sz="1200" kern="1200" dirty="0" err="1" smtClean="0">
                <a:solidFill>
                  <a:schemeClr val="tx1"/>
                </a:solidFill>
                <a:latin typeface="+mn-lt"/>
                <a:ea typeface="+mn-ea"/>
                <a:cs typeface="+mn-cs"/>
              </a:rPr>
              <a:t>Demir</a:t>
            </a:r>
            <a:r>
              <a:rPr lang="en-IE" sz="1200" kern="1200" dirty="0" smtClean="0">
                <a:solidFill>
                  <a:schemeClr val="tx1"/>
                </a:solidFill>
                <a:latin typeface="+mn-lt"/>
                <a:ea typeface="+mn-ea"/>
                <a:cs typeface="+mn-cs"/>
              </a:rPr>
              <a:t> and </a:t>
            </a:r>
            <a:r>
              <a:rPr lang="en-IE" sz="1200" kern="1200" dirty="0" err="1" smtClean="0">
                <a:solidFill>
                  <a:schemeClr val="tx1"/>
                </a:solidFill>
                <a:latin typeface="+mn-lt"/>
                <a:ea typeface="+mn-ea"/>
                <a:cs typeface="+mn-cs"/>
              </a:rPr>
              <a:t>Baykara</a:t>
            </a:r>
            <a:r>
              <a:rPr lang="en-IE" sz="1200" kern="1200" dirty="0" smtClean="0">
                <a:solidFill>
                  <a:schemeClr val="tx1"/>
                </a:solidFill>
                <a:latin typeface="+mn-lt"/>
                <a:ea typeface="+mn-ea"/>
                <a:cs typeface="+mn-cs"/>
              </a:rPr>
              <a:t>. This link is obvious on examination of the</a:t>
            </a:r>
            <a:endParaRPr lang="en-IE" dirty="0" smtClean="0"/>
          </a:p>
          <a:p>
            <a:r>
              <a:rPr lang="en-IE" sz="1200" kern="1200" dirty="0" smtClean="0">
                <a:solidFill>
                  <a:schemeClr val="tx1"/>
                </a:solidFill>
                <a:latin typeface="+mn-lt"/>
                <a:ea typeface="+mn-ea"/>
                <a:cs typeface="+mn-cs"/>
              </a:rPr>
              <a:t>realities of collective industrial relations. Without the right to strike, the right to collectively bargain is no more than a right to collective begging.”</a:t>
            </a:r>
            <a:endParaRPr lang="en-IE" dirty="0" smtClean="0"/>
          </a:p>
          <a:p>
            <a:r>
              <a:rPr lang="en-IE" sz="1200" kern="1200" dirty="0" smtClean="0">
                <a:solidFill>
                  <a:schemeClr val="tx1"/>
                </a:solidFill>
                <a:latin typeface="+mn-lt"/>
                <a:ea typeface="+mn-ea"/>
                <a:cs typeface="+mn-cs"/>
              </a:rPr>
              <a:t> </a:t>
            </a:r>
            <a:endParaRPr lang="en-IE" dirty="0" smtClean="0"/>
          </a:p>
          <a:p>
            <a:r>
              <a:rPr lang="en-IE" sz="1200" kern="1200" dirty="0" err="1" smtClean="0">
                <a:solidFill>
                  <a:schemeClr val="tx1"/>
                </a:solidFill>
                <a:latin typeface="+mn-lt"/>
                <a:ea typeface="+mn-ea"/>
                <a:cs typeface="+mn-cs"/>
              </a:rPr>
              <a:t>Demir</a:t>
            </a:r>
            <a:r>
              <a:rPr lang="en-IE" sz="1200" kern="1200" dirty="0" smtClean="0">
                <a:solidFill>
                  <a:schemeClr val="tx1"/>
                </a:solidFill>
                <a:latin typeface="+mn-lt"/>
                <a:ea typeface="+mn-ea"/>
                <a:cs typeface="+mn-cs"/>
              </a:rPr>
              <a:t> and </a:t>
            </a:r>
            <a:r>
              <a:rPr lang="en-IE" sz="1200" kern="1200" dirty="0" err="1" smtClean="0">
                <a:solidFill>
                  <a:schemeClr val="tx1"/>
                </a:solidFill>
                <a:latin typeface="+mn-lt"/>
                <a:ea typeface="+mn-ea"/>
                <a:cs typeface="+mn-cs"/>
              </a:rPr>
              <a:t>Baykara</a:t>
            </a:r>
            <a:r>
              <a:rPr lang="en-IE" sz="1200" kern="1200" dirty="0" smtClean="0">
                <a:solidFill>
                  <a:schemeClr val="tx1"/>
                </a:solidFill>
                <a:latin typeface="+mn-lt"/>
                <a:ea typeface="+mn-ea"/>
                <a:cs typeface="+mn-cs"/>
              </a:rPr>
              <a:t> v Turkey</a:t>
            </a:r>
            <a:endParaRPr lang="en-IE" dirty="0" smtClean="0"/>
          </a:p>
          <a:p>
            <a:r>
              <a:rPr lang="en-IE" sz="1200" kern="1200" dirty="0" smtClean="0">
                <a:solidFill>
                  <a:schemeClr val="tx1"/>
                </a:solidFill>
                <a:latin typeface="+mn-lt"/>
                <a:ea typeface="+mn-ea"/>
                <a:cs typeface="+mn-cs"/>
              </a:rPr>
              <a:t> “the Court considers that its case-law to the effect that the right to bargain collectively and to enter into collective agreements does not constitute an inherent element of Article 11 (see </a:t>
            </a:r>
            <a:r>
              <a:rPr lang="en-IE" sz="1200" i="1" kern="1200" dirty="0" smtClean="0">
                <a:solidFill>
                  <a:schemeClr val="tx1"/>
                </a:solidFill>
                <a:latin typeface="+mn-lt"/>
                <a:ea typeface="+mn-ea"/>
                <a:cs typeface="+mn-cs"/>
              </a:rPr>
              <a:t>Swedish Engine Drivers’ Union</a:t>
            </a:r>
            <a:r>
              <a:rPr lang="en-IE" sz="1200" kern="1200" dirty="0" smtClean="0">
                <a:solidFill>
                  <a:schemeClr val="tx1"/>
                </a:solidFill>
                <a:latin typeface="+mn-lt"/>
                <a:ea typeface="+mn-ea"/>
                <a:cs typeface="+mn-cs"/>
              </a:rPr>
              <a:t>, cited above, § 39, and </a:t>
            </a:r>
            <a:r>
              <a:rPr lang="en-IE" sz="1200" i="1" kern="1200" dirty="0" smtClean="0">
                <a:solidFill>
                  <a:schemeClr val="tx1"/>
                </a:solidFill>
                <a:latin typeface="+mn-lt"/>
                <a:ea typeface="+mn-ea"/>
                <a:cs typeface="+mn-cs"/>
              </a:rPr>
              <a:t>Schmidt and </a:t>
            </a:r>
            <a:r>
              <a:rPr lang="en-IE" sz="1200" i="1" kern="1200" dirty="0" err="1" smtClean="0">
                <a:solidFill>
                  <a:schemeClr val="tx1"/>
                </a:solidFill>
                <a:latin typeface="+mn-lt"/>
                <a:ea typeface="+mn-ea"/>
                <a:cs typeface="+mn-cs"/>
              </a:rPr>
              <a:t>Dahlström</a:t>
            </a:r>
            <a:r>
              <a:rPr lang="en-IE" sz="1200" kern="1200" dirty="0" smtClean="0">
                <a:solidFill>
                  <a:schemeClr val="tx1"/>
                </a:solidFill>
                <a:latin typeface="+mn-lt"/>
                <a:ea typeface="+mn-ea"/>
                <a:cs typeface="+mn-cs"/>
              </a:rPr>
              <a:t>, cited above, § 34) should be reconsidered, so as to take account of the perceptible evolution in such matters, in both international law and domestic legal systems. While it is in the interests of legal certainty, </a:t>
            </a:r>
            <a:r>
              <a:rPr lang="en-IE" sz="1200" kern="1200" dirty="0" err="1" smtClean="0">
                <a:solidFill>
                  <a:schemeClr val="tx1"/>
                </a:solidFill>
                <a:latin typeface="+mn-lt"/>
                <a:ea typeface="+mn-ea"/>
                <a:cs typeface="+mn-cs"/>
              </a:rPr>
              <a:t>foreseeability</a:t>
            </a:r>
            <a:r>
              <a:rPr lang="en-IE" sz="1200" kern="1200" dirty="0" smtClean="0">
                <a:solidFill>
                  <a:schemeClr val="tx1"/>
                </a:solidFill>
                <a:latin typeface="+mn-lt"/>
                <a:ea typeface="+mn-ea"/>
                <a:cs typeface="+mn-cs"/>
              </a:rPr>
              <a:t> and equality before the law that the Court should not depart, without good reason, from precedents established in previous cases, a failure by the Court to maintain a dynamic and </a:t>
            </a:r>
            <a:r>
              <a:rPr lang="en-IE" sz="1200" kern="1200" dirty="0" err="1" smtClean="0">
                <a:solidFill>
                  <a:schemeClr val="tx1"/>
                </a:solidFill>
                <a:latin typeface="+mn-lt"/>
                <a:ea typeface="+mn-ea"/>
                <a:cs typeface="+mn-cs"/>
              </a:rPr>
              <a:t>evolutive</a:t>
            </a:r>
            <a:r>
              <a:rPr lang="en-IE" sz="1200" kern="1200" dirty="0" smtClean="0">
                <a:solidFill>
                  <a:schemeClr val="tx1"/>
                </a:solidFill>
                <a:latin typeface="+mn-lt"/>
                <a:ea typeface="+mn-ea"/>
                <a:cs typeface="+mn-cs"/>
              </a:rPr>
              <a:t> approach would risk rendering it a bar to reform or improvement” (</a:t>
            </a:r>
            <a:r>
              <a:rPr lang="en-IE" sz="1200" kern="1200" dirty="0" err="1" smtClean="0">
                <a:solidFill>
                  <a:schemeClr val="tx1"/>
                </a:solidFill>
                <a:latin typeface="+mn-lt"/>
                <a:ea typeface="+mn-ea"/>
                <a:cs typeface="+mn-cs"/>
              </a:rPr>
              <a:t>para</a:t>
            </a:r>
            <a:r>
              <a:rPr lang="en-IE" sz="1200" kern="1200" dirty="0" smtClean="0">
                <a:solidFill>
                  <a:schemeClr val="tx1"/>
                </a:solidFill>
                <a:latin typeface="+mn-lt"/>
                <a:ea typeface="+mn-ea"/>
                <a:cs typeface="+mn-cs"/>
              </a:rPr>
              <a:t>. 153).</a:t>
            </a:r>
            <a:endParaRPr lang="en-IE" dirty="0" smtClean="0"/>
          </a:p>
          <a:p>
            <a:r>
              <a:rPr lang="en-IE" sz="1200" kern="1200" dirty="0" smtClean="0">
                <a:solidFill>
                  <a:schemeClr val="tx1"/>
                </a:solidFill>
                <a:latin typeface="+mn-lt"/>
                <a:ea typeface="+mn-ea"/>
                <a:cs typeface="+mn-cs"/>
              </a:rPr>
              <a:t> </a:t>
            </a:r>
            <a:endParaRPr lang="en-IE" dirty="0" smtClean="0"/>
          </a:p>
          <a:p>
            <a:r>
              <a:rPr lang="en-IE" sz="1200" kern="1200" dirty="0" smtClean="0">
                <a:solidFill>
                  <a:schemeClr val="tx1"/>
                </a:solidFill>
                <a:latin typeface="+mn-lt"/>
                <a:ea typeface="+mn-ea"/>
                <a:cs typeface="+mn-cs"/>
              </a:rPr>
              <a:t>“...the Court considers that, having regard to the developments in labour law, both international and national, and to the practice of Contracting States in such matters, the right to bargain collectively with the employer has, in principle, become one of the essential elements of the “right to form and to join trade unions for the protection of [one’s] interests” set forth in Article 11 of the Convention, it being understood that States remain free to organise their system so as, if appropriate, to grant special status to representative trade unions. Like other workers, civil servants, except in very specific cases, should enjoy such rights, but without prejudice to the effects of any “lawful restrictions” that may have to be imposed on “members of the administration of the State” within the meaning of Article 11 § 2...” (</a:t>
            </a:r>
            <a:r>
              <a:rPr lang="en-IE" sz="1200" kern="1200" dirty="0" err="1" smtClean="0">
                <a:solidFill>
                  <a:schemeClr val="tx1"/>
                </a:solidFill>
                <a:latin typeface="+mn-lt"/>
                <a:ea typeface="+mn-ea"/>
                <a:cs typeface="+mn-cs"/>
              </a:rPr>
              <a:t>para</a:t>
            </a:r>
            <a:r>
              <a:rPr lang="en-IE" sz="1200" kern="1200" dirty="0" smtClean="0">
                <a:solidFill>
                  <a:schemeClr val="tx1"/>
                </a:solidFill>
                <a:latin typeface="+mn-lt"/>
                <a:ea typeface="+mn-ea"/>
                <a:cs typeface="+mn-cs"/>
              </a:rPr>
              <a:t>. 154)</a:t>
            </a:r>
            <a:endParaRPr lang="en-IE" dirty="0" smtClean="0"/>
          </a:p>
          <a:p>
            <a:r>
              <a:rPr lang="en-IE" sz="1200" kern="1200" dirty="0" smtClean="0">
                <a:solidFill>
                  <a:schemeClr val="tx1"/>
                </a:solidFill>
                <a:latin typeface="+mn-lt"/>
                <a:ea typeface="+mn-ea"/>
                <a:cs typeface="+mn-cs"/>
              </a:rPr>
              <a:t>N v United Kingdom (2008)</a:t>
            </a:r>
            <a:endParaRPr lang="en-IE" dirty="0" smtClean="0"/>
          </a:p>
          <a:p>
            <a:r>
              <a:rPr lang="en-IE" sz="1200" kern="1200" dirty="0" smtClean="0">
                <a:solidFill>
                  <a:schemeClr val="tx1"/>
                </a:solidFill>
                <a:latin typeface="+mn-lt"/>
                <a:ea typeface="+mn-ea"/>
                <a:cs typeface="+mn-cs"/>
              </a:rPr>
              <a:t>“Although many of the rights it contains have implications of a social or economic nature, the Convention is essentially directed at the protection of civil and political rights”.</a:t>
            </a:r>
            <a:endParaRPr lang="en-IE" dirty="0" smtClean="0"/>
          </a:p>
          <a:p>
            <a:r>
              <a:rPr lang="en-IE" sz="1200" kern="1200" dirty="0" smtClean="0">
                <a:solidFill>
                  <a:schemeClr val="tx1"/>
                </a:solidFill>
                <a:latin typeface="+mn-lt"/>
                <a:ea typeface="+mn-ea"/>
                <a:cs typeface="+mn-cs"/>
              </a:rPr>
              <a:t>K.D. Ewing and John Hendy, ‘The Dramatic Implications of </a:t>
            </a:r>
            <a:r>
              <a:rPr lang="en-IE" sz="1200" kern="1200" dirty="0" err="1" smtClean="0">
                <a:solidFill>
                  <a:schemeClr val="tx1"/>
                </a:solidFill>
                <a:latin typeface="+mn-lt"/>
                <a:ea typeface="+mn-ea"/>
                <a:cs typeface="+mn-cs"/>
              </a:rPr>
              <a:t>Demir</a:t>
            </a:r>
            <a:r>
              <a:rPr lang="en-IE" sz="1200" kern="1200" dirty="0" smtClean="0">
                <a:solidFill>
                  <a:schemeClr val="tx1"/>
                </a:solidFill>
                <a:latin typeface="+mn-lt"/>
                <a:ea typeface="+mn-ea"/>
                <a:cs typeface="+mn-cs"/>
              </a:rPr>
              <a:t> and </a:t>
            </a:r>
            <a:r>
              <a:rPr lang="en-IE" sz="1200" kern="1200" dirty="0" err="1" smtClean="0">
                <a:solidFill>
                  <a:schemeClr val="tx1"/>
                </a:solidFill>
                <a:latin typeface="+mn-lt"/>
                <a:ea typeface="+mn-ea"/>
                <a:cs typeface="+mn-cs"/>
              </a:rPr>
              <a:t>Baykara</a:t>
            </a:r>
            <a:r>
              <a:rPr lang="en-IE" sz="1200" kern="1200" dirty="0" smtClean="0">
                <a:solidFill>
                  <a:schemeClr val="tx1"/>
                </a:solidFill>
                <a:latin typeface="+mn-lt"/>
                <a:ea typeface="+mn-ea"/>
                <a:cs typeface="+mn-cs"/>
              </a:rPr>
              <a:t>’ (2010) 39 </a:t>
            </a:r>
            <a:r>
              <a:rPr lang="en-IE" sz="1200" i="1" kern="1200" dirty="0" smtClean="0">
                <a:solidFill>
                  <a:schemeClr val="tx1"/>
                </a:solidFill>
                <a:latin typeface="+mn-lt"/>
                <a:ea typeface="+mn-ea"/>
                <a:cs typeface="+mn-cs"/>
              </a:rPr>
              <a:t>Industrial Law Journal </a:t>
            </a:r>
            <a:r>
              <a:rPr lang="en-IE" sz="1200" kern="1200" dirty="0" smtClean="0">
                <a:solidFill>
                  <a:schemeClr val="tx1"/>
                </a:solidFill>
                <a:latin typeface="+mn-lt"/>
                <a:ea typeface="+mn-ea"/>
                <a:cs typeface="+mn-cs"/>
              </a:rPr>
              <a:t>2, 13.</a:t>
            </a:r>
          </a:p>
          <a:p>
            <a:endParaRPr lang="en-IE" sz="1200" kern="1200" dirty="0" smtClean="0">
              <a:solidFill>
                <a:schemeClr val="tx1"/>
              </a:solidFill>
              <a:latin typeface="+mn-lt"/>
              <a:ea typeface="+mn-ea"/>
              <a:cs typeface="+mn-cs"/>
            </a:endParaRPr>
          </a:p>
          <a:p>
            <a:r>
              <a:rPr lang="en-IE" sz="1200" kern="1200" baseline="0" dirty="0" smtClean="0">
                <a:solidFill>
                  <a:schemeClr val="tx1"/>
                </a:solidFill>
                <a:latin typeface="+mn-lt"/>
                <a:ea typeface="+mn-ea"/>
                <a:cs typeface="+mn-cs"/>
              </a:rPr>
              <a:t>The court held that the right to strike fell within Article 11, but declined to say</a:t>
            </a:r>
          </a:p>
          <a:p>
            <a:r>
              <a:rPr lang="en-IE" sz="1200" kern="1200" baseline="0" dirty="0" smtClean="0">
                <a:solidFill>
                  <a:schemeClr val="tx1"/>
                </a:solidFill>
                <a:latin typeface="+mn-lt"/>
                <a:ea typeface="+mn-ea"/>
                <a:cs typeface="+mn-cs"/>
              </a:rPr>
              <a:t>whether it was an ‘essential’ element of trade union activity. It also held that solidarity</a:t>
            </a:r>
          </a:p>
          <a:p>
            <a:r>
              <a:rPr lang="en-IE" sz="1200" kern="1200" baseline="0" dirty="0" smtClean="0">
                <a:solidFill>
                  <a:schemeClr val="tx1"/>
                </a:solidFill>
                <a:latin typeface="+mn-lt"/>
                <a:ea typeface="+mn-ea"/>
                <a:cs typeface="+mn-cs"/>
              </a:rPr>
              <a:t>action fell within Article 11 but also held that a total ban could be justified under Article</a:t>
            </a:r>
          </a:p>
          <a:p>
            <a:r>
              <a:rPr lang="en-IE" sz="1200" kern="1200" baseline="0" dirty="0" smtClean="0">
                <a:solidFill>
                  <a:schemeClr val="tx1"/>
                </a:solidFill>
                <a:latin typeface="+mn-lt"/>
                <a:ea typeface="+mn-ea"/>
                <a:cs typeface="+mn-cs"/>
              </a:rPr>
              <a:t>11(2), thereby acknowledging the existence of a right that could never lawfully be exercised.</a:t>
            </a:r>
          </a:p>
          <a:p>
            <a:r>
              <a:rPr lang="en-IE" sz="1200" kern="1200" baseline="0" dirty="0" smtClean="0">
                <a:solidFill>
                  <a:schemeClr val="tx1"/>
                </a:solidFill>
                <a:latin typeface="+mn-lt"/>
                <a:ea typeface="+mn-ea"/>
                <a:cs typeface="+mn-cs"/>
              </a:rPr>
              <a:t>In reaching this conclusion, the court drew a distinction between core and accessory</a:t>
            </a:r>
          </a:p>
          <a:p>
            <a:r>
              <a:rPr lang="en-IE" sz="1200" kern="1200" baseline="0" dirty="0" smtClean="0">
                <a:solidFill>
                  <a:schemeClr val="tx1"/>
                </a:solidFill>
                <a:latin typeface="+mn-lt"/>
                <a:ea typeface="+mn-ea"/>
                <a:cs typeface="+mn-cs"/>
              </a:rPr>
              <a:t>action, suggesting that solidarity action fell within the latter rather than the former</a:t>
            </a:r>
          </a:p>
          <a:p>
            <a:r>
              <a:rPr lang="en-IE" sz="1200" kern="1200" baseline="0" dirty="0" smtClean="0">
                <a:solidFill>
                  <a:schemeClr val="tx1"/>
                </a:solidFill>
                <a:latin typeface="+mn-lt"/>
                <a:ea typeface="+mn-ea"/>
                <a:cs typeface="+mn-cs"/>
              </a:rPr>
              <a:t>category. A wider margin of appreciation would be allowed in respect of conduct</a:t>
            </a:r>
          </a:p>
          <a:p>
            <a:r>
              <a:rPr lang="en-IE" sz="1200" kern="1200" baseline="0" dirty="0" smtClean="0">
                <a:solidFill>
                  <a:schemeClr val="tx1"/>
                </a:solidFill>
                <a:latin typeface="+mn-lt"/>
                <a:ea typeface="+mn-ea"/>
                <a:cs typeface="+mn-cs"/>
              </a:rPr>
              <a:t>deemed accessory.</a:t>
            </a:r>
          </a:p>
          <a:p>
            <a:r>
              <a:rPr lang="en-IE" sz="1200" kern="1200" baseline="0" dirty="0" smtClean="0">
                <a:solidFill>
                  <a:schemeClr val="tx1"/>
                </a:solidFill>
                <a:latin typeface="+mn-lt"/>
                <a:ea typeface="+mn-ea"/>
                <a:cs typeface="+mn-cs"/>
              </a:rPr>
              <a:t>In an important passage, the court said:</a:t>
            </a:r>
          </a:p>
          <a:p>
            <a:r>
              <a:rPr lang="en-IE" sz="1200" kern="1200" baseline="0" dirty="0" smtClean="0">
                <a:solidFill>
                  <a:schemeClr val="tx1"/>
                </a:solidFill>
                <a:latin typeface="+mn-lt"/>
                <a:ea typeface="+mn-ea"/>
                <a:cs typeface="+mn-cs"/>
              </a:rPr>
              <a:t>The applicant relied heavily on the </a:t>
            </a:r>
            <a:r>
              <a:rPr lang="en-IE" sz="1200" kern="1200" baseline="0" dirty="0" err="1" smtClean="0">
                <a:solidFill>
                  <a:schemeClr val="tx1"/>
                </a:solidFill>
                <a:latin typeface="+mn-lt"/>
                <a:ea typeface="+mn-ea"/>
                <a:cs typeface="+mn-cs"/>
              </a:rPr>
              <a:t>Demir</a:t>
            </a:r>
            <a:r>
              <a:rPr lang="en-IE" sz="1200" kern="1200" baseline="0" dirty="0" smtClean="0">
                <a:solidFill>
                  <a:schemeClr val="tx1"/>
                </a:solidFill>
                <a:latin typeface="+mn-lt"/>
                <a:ea typeface="+mn-ea"/>
                <a:cs typeface="+mn-cs"/>
              </a:rPr>
              <a:t> and </a:t>
            </a:r>
            <a:r>
              <a:rPr lang="en-IE" sz="1200" kern="1200" baseline="0" dirty="0" err="1" smtClean="0">
                <a:solidFill>
                  <a:schemeClr val="tx1"/>
                </a:solidFill>
                <a:latin typeface="+mn-lt"/>
                <a:ea typeface="+mn-ea"/>
                <a:cs typeface="+mn-cs"/>
              </a:rPr>
              <a:t>Baykara</a:t>
            </a:r>
            <a:r>
              <a:rPr lang="en-IE" sz="1200" kern="1200" baseline="0" dirty="0" smtClean="0">
                <a:solidFill>
                  <a:schemeClr val="tx1"/>
                </a:solidFill>
                <a:latin typeface="+mn-lt"/>
                <a:ea typeface="+mn-ea"/>
                <a:cs typeface="+mn-cs"/>
              </a:rPr>
              <a:t> judgment, in which the Court considered</a:t>
            </a:r>
          </a:p>
          <a:p>
            <a:r>
              <a:rPr lang="en-IE" sz="1200" kern="1200" baseline="0" dirty="0" smtClean="0">
                <a:solidFill>
                  <a:schemeClr val="tx1"/>
                </a:solidFill>
                <a:latin typeface="+mn-lt"/>
                <a:ea typeface="+mn-ea"/>
                <a:cs typeface="+mn-cs"/>
              </a:rPr>
              <a:t>that the respondent State should be allowed only a limited margin (see </a:t>
            </a:r>
            <a:r>
              <a:rPr lang="en-IE" sz="1200" kern="1200" baseline="0" dirty="0" err="1" smtClean="0">
                <a:solidFill>
                  <a:schemeClr val="tx1"/>
                </a:solidFill>
                <a:latin typeface="+mn-lt"/>
                <a:ea typeface="+mn-ea"/>
                <a:cs typeface="+mn-cs"/>
              </a:rPr>
              <a:t>para</a:t>
            </a:r>
            <a:r>
              <a:rPr lang="en-IE" sz="1200" kern="1200" baseline="0" dirty="0" smtClean="0">
                <a:solidFill>
                  <a:schemeClr val="tx1"/>
                </a:solidFill>
                <a:latin typeface="+mn-lt"/>
                <a:ea typeface="+mn-ea"/>
                <a:cs typeface="+mn-cs"/>
              </a:rPr>
              <a:t> 119 of</a:t>
            </a:r>
          </a:p>
          <a:p>
            <a:r>
              <a:rPr lang="en-IE" sz="1200" kern="1200" baseline="0" dirty="0" smtClean="0">
                <a:solidFill>
                  <a:schemeClr val="tx1"/>
                </a:solidFill>
                <a:latin typeface="+mn-lt"/>
                <a:ea typeface="+mn-ea"/>
                <a:cs typeface="+mn-cs"/>
              </a:rPr>
              <a:t>the judgment). The Court would point out, however, that the passage in question appears</a:t>
            </a:r>
          </a:p>
          <a:p>
            <a:r>
              <a:rPr lang="en-IE" sz="1200" kern="1200" baseline="0" dirty="0" smtClean="0">
                <a:solidFill>
                  <a:schemeClr val="tx1"/>
                </a:solidFill>
                <a:latin typeface="+mn-lt"/>
                <a:ea typeface="+mn-ea"/>
                <a:cs typeface="+mn-cs"/>
              </a:rPr>
              <a:t>in the part of the judgment examining a very far-reaching interference with freedom of</a:t>
            </a:r>
          </a:p>
          <a:p>
            <a:r>
              <a:rPr lang="en-IE" sz="1200" kern="1200" baseline="0" dirty="0" smtClean="0">
                <a:solidFill>
                  <a:schemeClr val="tx1"/>
                </a:solidFill>
                <a:latin typeface="+mn-lt"/>
                <a:ea typeface="+mn-ea"/>
                <a:cs typeface="+mn-cs"/>
              </a:rPr>
              <a:t>association, one that intruded into its inner core, namely the dissolution of a trade union.</a:t>
            </a:r>
          </a:p>
          <a:p>
            <a:r>
              <a:rPr lang="en-IE" sz="1200" kern="1200" baseline="0" dirty="0" smtClean="0">
                <a:solidFill>
                  <a:schemeClr val="tx1"/>
                </a:solidFill>
                <a:latin typeface="+mn-lt"/>
                <a:ea typeface="+mn-ea"/>
                <a:cs typeface="+mn-cs"/>
              </a:rPr>
              <a:t>It is not to be understood as narrowing decisively and definitively the domestic authorities’</a:t>
            </a:r>
          </a:p>
          <a:p>
            <a:r>
              <a:rPr lang="en-IE" sz="1200" kern="1200" baseline="0" dirty="0" smtClean="0">
                <a:solidFill>
                  <a:schemeClr val="tx1"/>
                </a:solidFill>
                <a:latin typeface="+mn-lt"/>
                <a:ea typeface="+mn-ea"/>
                <a:cs typeface="+mn-cs"/>
              </a:rPr>
              <a:t>margin of appreciation in relation to regulating, through normal democratic processes,</a:t>
            </a:r>
          </a:p>
          <a:p>
            <a:r>
              <a:rPr lang="en-IE" sz="1200" kern="1200" baseline="0" dirty="0" smtClean="0">
                <a:solidFill>
                  <a:schemeClr val="tx1"/>
                </a:solidFill>
                <a:latin typeface="+mn-lt"/>
                <a:ea typeface="+mn-ea"/>
                <a:cs typeface="+mn-cs"/>
              </a:rPr>
              <a:t>the exercise of trade union freedom within the social and economic framework of</a:t>
            </a:r>
          </a:p>
          <a:p>
            <a:r>
              <a:rPr lang="en-IE" sz="1200" kern="1200" baseline="0" dirty="0" smtClean="0">
                <a:solidFill>
                  <a:schemeClr val="tx1"/>
                </a:solidFill>
                <a:latin typeface="+mn-lt"/>
                <a:ea typeface="+mn-ea"/>
                <a:cs typeface="+mn-cs"/>
              </a:rPr>
              <a:t>the country concerned. (</a:t>
            </a:r>
            <a:r>
              <a:rPr lang="en-IE" sz="1200" kern="1200" baseline="0" dirty="0" err="1" smtClean="0">
                <a:solidFill>
                  <a:schemeClr val="tx1"/>
                </a:solidFill>
                <a:latin typeface="+mn-lt"/>
                <a:ea typeface="+mn-ea"/>
                <a:cs typeface="+mn-cs"/>
              </a:rPr>
              <a:t>para</a:t>
            </a:r>
            <a:r>
              <a:rPr lang="en-IE" sz="1200" kern="1200" baseline="0" dirty="0" smtClean="0">
                <a:solidFill>
                  <a:schemeClr val="tx1"/>
                </a:solidFill>
                <a:latin typeface="+mn-lt"/>
                <a:ea typeface="+mn-ea"/>
                <a:cs typeface="+mn-cs"/>
              </a:rPr>
              <a:t> 86)</a:t>
            </a:r>
            <a:endParaRPr lang="en-IE"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454CD3A-45EC-4D95-AAAE-59F2CF3C3338}" type="slidenum">
              <a:rPr lang="en-IE" smtClean="0"/>
              <a:pPr/>
              <a:t>10</a:t>
            </a:fld>
            <a:endParaRPr lang="en-IE"/>
          </a:p>
        </p:txBody>
      </p:sp>
    </p:spTree>
    <p:extLst>
      <p:ext uri="{BB962C8B-B14F-4D97-AF65-F5344CB8AC3E}">
        <p14:creationId xmlns:p14="http://schemas.microsoft.com/office/powerpoint/2010/main" val="1879954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Strasbourg</a:t>
            </a:r>
            <a:r>
              <a:rPr lang="en-IE" baseline="0" dirty="0" smtClean="0"/>
              <a:t> does not hold the key. If it did, prisoners would have the vote... </a:t>
            </a:r>
            <a:endParaRPr lang="en-IE" dirty="0"/>
          </a:p>
        </p:txBody>
      </p:sp>
      <p:sp>
        <p:nvSpPr>
          <p:cNvPr id="4" name="Slide Number Placeholder 3"/>
          <p:cNvSpPr>
            <a:spLocks noGrp="1"/>
          </p:cNvSpPr>
          <p:nvPr>
            <p:ph type="sldNum" sz="quarter" idx="10"/>
          </p:nvPr>
        </p:nvSpPr>
        <p:spPr/>
        <p:txBody>
          <a:bodyPr/>
          <a:lstStyle/>
          <a:p>
            <a:fld id="{2454CD3A-45EC-4D95-AAAE-59F2CF3C3338}" type="slidenum">
              <a:rPr lang="en-IE" smtClean="0"/>
              <a:pPr/>
              <a:t>11</a:t>
            </a:fld>
            <a:endParaRPr lang="en-IE"/>
          </a:p>
        </p:txBody>
      </p:sp>
    </p:spTree>
    <p:extLst>
      <p:ext uri="{BB962C8B-B14F-4D97-AF65-F5344CB8AC3E}">
        <p14:creationId xmlns:p14="http://schemas.microsoft.com/office/powerpoint/2010/main" val="97855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454CD3A-45EC-4D95-AAAE-59F2CF3C3338}" type="slidenum">
              <a:rPr lang="en-IE" smtClean="0"/>
              <a:pPr/>
              <a:t>12</a:t>
            </a:fld>
            <a:endParaRPr lang="en-IE"/>
          </a:p>
        </p:txBody>
      </p:sp>
    </p:spTree>
    <p:extLst>
      <p:ext uri="{BB962C8B-B14F-4D97-AF65-F5344CB8AC3E}">
        <p14:creationId xmlns:p14="http://schemas.microsoft.com/office/powerpoint/2010/main" val="4264072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sz="1200" kern="1200" dirty="0" smtClean="0">
                <a:solidFill>
                  <a:schemeClr val="tx1"/>
                </a:solidFill>
                <a:latin typeface="+mn-lt"/>
                <a:ea typeface="+mn-ea"/>
                <a:cs typeface="+mn-cs"/>
              </a:rPr>
              <a:t>In 2006, Mr Cameron told BBC1's Sunday AM programme that the act "has actually hindered the fight against crime, it has stopped us responding properly in terms of terrorism, particularly in terms of deporting those who may do us harm in this country, and at the same time it hasn't really protected our human rights". So this is a relatively longstanding Tory plan. The Tories have maintained since 2006 that their plan is to repeal the Human Rights Act and replace it with a Bill of Rights. There is no plan to withdraw from the European Convention on Human Rights. This means that the access of individual petition to the European Court of Human Rights would continue under current Tory plans. </a:t>
            </a:r>
            <a:endParaRPr lang="en-IE" dirty="0" smtClean="0"/>
          </a:p>
          <a:p>
            <a:r>
              <a:rPr lang="en-IE" sz="1200" kern="1200" dirty="0" smtClean="0">
                <a:solidFill>
                  <a:schemeClr val="tx1"/>
                </a:solidFill>
                <a:latin typeface="+mn-lt"/>
                <a:ea typeface="+mn-ea"/>
                <a:cs typeface="+mn-cs"/>
              </a:rPr>
              <a:t> </a:t>
            </a:r>
            <a:endParaRPr lang="en-IE" dirty="0" smtClean="0"/>
          </a:p>
          <a:p>
            <a:r>
              <a:rPr lang="en-IE" sz="1200" kern="1200" dirty="0" smtClean="0">
                <a:solidFill>
                  <a:schemeClr val="tx1"/>
                </a:solidFill>
                <a:latin typeface="+mn-lt"/>
                <a:ea typeface="+mn-ea"/>
                <a:cs typeface="+mn-cs"/>
              </a:rPr>
              <a:t>Why do they want to scrap the Act?</a:t>
            </a:r>
            <a:endParaRPr lang="en-IE" dirty="0" smtClean="0"/>
          </a:p>
          <a:p>
            <a:r>
              <a:rPr lang="en-IE" sz="1200" kern="1200" dirty="0" smtClean="0">
                <a:solidFill>
                  <a:schemeClr val="tx1"/>
                </a:solidFill>
                <a:latin typeface="+mn-lt"/>
                <a:ea typeface="+mn-ea"/>
                <a:cs typeface="+mn-cs"/>
              </a:rPr>
              <a:t>The stated reasons for scrapping the Act are </a:t>
            </a:r>
            <a:r>
              <a:rPr lang="en-IE" sz="1200" b="1" i="1" kern="1200" dirty="0" smtClean="0">
                <a:solidFill>
                  <a:schemeClr val="tx1"/>
                </a:solidFill>
                <a:latin typeface="+mn-lt"/>
                <a:ea typeface="+mn-ea"/>
                <a:cs typeface="+mn-cs"/>
              </a:rPr>
              <a:t>mission creep</a:t>
            </a:r>
            <a:r>
              <a:rPr lang="en-IE" sz="1200" kern="1200" dirty="0" smtClean="0">
                <a:solidFill>
                  <a:schemeClr val="tx1"/>
                </a:solidFill>
                <a:latin typeface="+mn-lt"/>
                <a:ea typeface="+mn-ea"/>
                <a:cs typeface="+mn-cs"/>
              </a:rPr>
              <a:t> (they cite prisoner votes, artificial insemination for prisoners, deportation of foreign nationals, whole life tariffs); undermining of UK judges; undermining of parliamentary sovereignty (UK courts going to “artificial lengths” to read legislation in a Convention-compatible fashion leading to judicial creativity/judges “legislating”.</a:t>
            </a:r>
            <a:endParaRPr lang="en-IE" dirty="0" smtClean="0"/>
          </a:p>
        </p:txBody>
      </p:sp>
      <p:sp>
        <p:nvSpPr>
          <p:cNvPr id="4" name="Slide Number Placeholder 3"/>
          <p:cNvSpPr>
            <a:spLocks noGrp="1"/>
          </p:cNvSpPr>
          <p:nvPr>
            <p:ph type="sldNum" sz="quarter" idx="10"/>
          </p:nvPr>
        </p:nvSpPr>
        <p:spPr/>
        <p:txBody>
          <a:bodyPr/>
          <a:lstStyle/>
          <a:p>
            <a:fld id="{2454CD3A-45EC-4D95-AAAE-59F2CF3C3338}" type="slidenum">
              <a:rPr lang="en-IE" smtClean="0"/>
              <a:pPr/>
              <a:t>2</a:t>
            </a:fld>
            <a:endParaRPr lang="en-IE"/>
          </a:p>
        </p:txBody>
      </p:sp>
    </p:spTree>
    <p:extLst>
      <p:ext uri="{BB962C8B-B14F-4D97-AF65-F5344CB8AC3E}">
        <p14:creationId xmlns:p14="http://schemas.microsoft.com/office/powerpoint/2010/main" val="3531381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454CD3A-45EC-4D95-AAAE-59F2CF3C3338}" type="slidenum">
              <a:rPr lang="en-IE" smtClean="0"/>
              <a:pPr/>
              <a:t>3</a:t>
            </a:fld>
            <a:endParaRPr lang="en-IE"/>
          </a:p>
        </p:txBody>
      </p:sp>
    </p:spTree>
    <p:extLst>
      <p:ext uri="{BB962C8B-B14F-4D97-AF65-F5344CB8AC3E}">
        <p14:creationId xmlns:p14="http://schemas.microsoft.com/office/powerpoint/2010/main" val="4097595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sz="1200" kern="1200" dirty="0" smtClean="0">
                <a:solidFill>
                  <a:schemeClr val="tx1"/>
                </a:solidFill>
                <a:latin typeface="+mn-lt"/>
                <a:ea typeface="+mn-ea"/>
                <a:cs typeface="+mn-cs"/>
              </a:rPr>
              <a:t>Here’s where </a:t>
            </a:r>
            <a:r>
              <a:rPr lang="en-IE" sz="1200" kern="1200" dirty="0" err="1" smtClean="0">
                <a:solidFill>
                  <a:schemeClr val="tx1"/>
                </a:solidFill>
                <a:latin typeface="+mn-lt"/>
                <a:ea typeface="+mn-ea"/>
                <a:cs typeface="+mn-cs"/>
              </a:rPr>
              <a:t>i</a:t>
            </a:r>
            <a:r>
              <a:rPr lang="en-IE" sz="1200" kern="1200" dirty="0" smtClean="0">
                <a:solidFill>
                  <a:schemeClr val="tx1"/>
                </a:solidFill>
                <a:latin typeface="+mn-lt"/>
                <a:ea typeface="+mn-ea"/>
                <a:cs typeface="+mn-cs"/>
              </a:rPr>
              <a:t> really find fault with the various</a:t>
            </a:r>
            <a:r>
              <a:rPr lang="en-IE" sz="1200" kern="1200" baseline="0" dirty="0" smtClean="0">
                <a:solidFill>
                  <a:schemeClr val="tx1"/>
                </a:solidFill>
                <a:latin typeface="+mn-lt"/>
                <a:ea typeface="+mn-ea"/>
                <a:cs typeface="+mn-cs"/>
              </a:rPr>
              <a:t> save the act campaigns. The campaign is meeting the Tories on their stated rationale. Not on the ideological underpinnings.</a:t>
            </a:r>
          </a:p>
          <a:p>
            <a:r>
              <a:rPr lang="en-IE" sz="1200" kern="1200" dirty="0" smtClean="0">
                <a:solidFill>
                  <a:schemeClr val="tx1"/>
                </a:solidFill>
                <a:latin typeface="+mn-lt"/>
                <a:ea typeface="+mn-ea"/>
                <a:cs typeface="+mn-cs"/>
              </a:rPr>
              <a:t>“One subject which is calculated to make the Tory fundamentalists take even greater leave of their senses than prisoner’s rights is the rights of trade unions. In a number of recent decisions, the Strasbourg Court has held that the right to freedom of association includes not only the right to bargain collectively and the right to strike, but (at least in the case of the former) at a level set in ILO Conventions”.</a:t>
            </a:r>
          </a:p>
          <a:p>
            <a:r>
              <a:rPr lang="en-IE" sz="1200" kern="1200" dirty="0" smtClean="0">
                <a:solidFill>
                  <a:schemeClr val="tx1"/>
                </a:solidFill>
                <a:latin typeface="+mn-lt"/>
                <a:ea typeface="+mn-ea"/>
                <a:cs typeface="+mn-cs"/>
              </a:rPr>
              <a:t>“Votes for prisoners is one thing; rights for trade unions is something quite different in the rabid minds of the neo-liberals”.</a:t>
            </a:r>
          </a:p>
          <a:p>
            <a:endParaRPr lang="en-IE" sz="1200" kern="1200" dirty="0" smtClean="0">
              <a:solidFill>
                <a:schemeClr val="tx1"/>
              </a:solidFill>
              <a:latin typeface="+mn-lt"/>
              <a:ea typeface="+mn-ea"/>
              <a:cs typeface="+mn-cs"/>
            </a:endParaRPr>
          </a:p>
          <a:p>
            <a:r>
              <a:rPr lang="en-IE" sz="1200" kern="1200" dirty="0" smtClean="0">
                <a:solidFill>
                  <a:schemeClr val="tx1"/>
                </a:solidFill>
                <a:latin typeface="+mn-lt"/>
                <a:ea typeface="+mn-ea"/>
                <a:cs typeface="+mn-cs"/>
              </a:rPr>
              <a:t>National turn _ British</a:t>
            </a:r>
            <a:r>
              <a:rPr lang="en-IE" sz="1200" kern="1200" baseline="0" dirty="0" smtClean="0">
                <a:solidFill>
                  <a:schemeClr val="tx1"/>
                </a:solidFill>
                <a:latin typeface="+mn-lt"/>
                <a:ea typeface="+mn-ea"/>
                <a:cs typeface="+mn-cs"/>
              </a:rPr>
              <a:t> identity and crisis of identity + stripping of rights </a:t>
            </a:r>
            <a:endParaRPr lang="en-IE" sz="1200" kern="1200" dirty="0" smtClean="0">
              <a:solidFill>
                <a:schemeClr val="tx1"/>
              </a:solidFill>
              <a:latin typeface="+mn-lt"/>
              <a:ea typeface="+mn-ea"/>
              <a:cs typeface="+mn-cs"/>
            </a:endParaRPr>
          </a:p>
          <a:p>
            <a:r>
              <a:rPr lang="en-IE" sz="1200" kern="1200" dirty="0" smtClean="0">
                <a:solidFill>
                  <a:schemeClr val="tx1"/>
                </a:solidFill>
                <a:latin typeface="+mn-lt"/>
                <a:ea typeface="+mn-ea"/>
                <a:cs typeface="+mn-cs"/>
              </a:rPr>
              <a:t>Austerity – prevent</a:t>
            </a:r>
            <a:r>
              <a:rPr lang="en-IE" sz="1200" kern="1200" baseline="0" dirty="0" smtClean="0">
                <a:solidFill>
                  <a:schemeClr val="tx1"/>
                </a:solidFill>
                <a:latin typeface="+mn-lt"/>
                <a:ea typeface="+mn-ea"/>
                <a:cs typeface="+mn-cs"/>
              </a:rPr>
              <a:t> organised opposition to </a:t>
            </a:r>
            <a:r>
              <a:rPr lang="en-IE" sz="1200" kern="1200" baseline="0" dirty="0" err="1" smtClean="0">
                <a:solidFill>
                  <a:schemeClr val="tx1"/>
                </a:solidFill>
                <a:latin typeface="+mn-lt"/>
                <a:ea typeface="+mn-ea"/>
                <a:cs typeface="+mn-cs"/>
              </a:rPr>
              <a:t>tory</a:t>
            </a:r>
            <a:r>
              <a:rPr lang="en-IE" sz="1200" kern="1200" baseline="0" dirty="0" smtClean="0">
                <a:solidFill>
                  <a:schemeClr val="tx1"/>
                </a:solidFill>
                <a:latin typeface="+mn-lt"/>
                <a:ea typeface="+mn-ea"/>
                <a:cs typeface="+mn-cs"/>
              </a:rPr>
              <a:t> austerity policies/goes hand in hand with the curtailment of judicial review </a:t>
            </a:r>
            <a:r>
              <a:rPr lang="en-IE" sz="1200" kern="1200" baseline="0" dirty="0" err="1" smtClean="0">
                <a:solidFill>
                  <a:schemeClr val="tx1"/>
                </a:solidFill>
                <a:latin typeface="+mn-lt"/>
                <a:ea typeface="+mn-ea"/>
                <a:cs typeface="+mn-cs"/>
              </a:rPr>
              <a:t>incl</a:t>
            </a:r>
            <a:r>
              <a:rPr lang="en-IE" sz="1200" kern="1200" baseline="0" dirty="0" smtClean="0">
                <a:solidFill>
                  <a:schemeClr val="tx1"/>
                </a:solidFill>
                <a:latin typeface="+mn-lt"/>
                <a:ea typeface="+mn-ea"/>
                <a:cs typeface="+mn-cs"/>
              </a:rPr>
              <a:t> through cuts to legal aid. Vulnerable have had some successes through the HRA </a:t>
            </a:r>
            <a:endParaRPr lang="en-IE" dirty="0" smtClean="0"/>
          </a:p>
        </p:txBody>
      </p:sp>
      <p:sp>
        <p:nvSpPr>
          <p:cNvPr id="4" name="Slide Number Placeholder 3"/>
          <p:cNvSpPr>
            <a:spLocks noGrp="1"/>
          </p:cNvSpPr>
          <p:nvPr>
            <p:ph type="sldNum" sz="quarter" idx="10"/>
          </p:nvPr>
        </p:nvSpPr>
        <p:spPr/>
        <p:txBody>
          <a:bodyPr/>
          <a:lstStyle/>
          <a:p>
            <a:fld id="{2454CD3A-45EC-4D95-AAAE-59F2CF3C3338}" type="slidenum">
              <a:rPr lang="en-IE" smtClean="0"/>
              <a:pPr/>
              <a:t>4</a:t>
            </a:fld>
            <a:endParaRPr lang="en-IE"/>
          </a:p>
        </p:txBody>
      </p:sp>
    </p:spTree>
    <p:extLst>
      <p:ext uri="{BB962C8B-B14F-4D97-AF65-F5344CB8AC3E}">
        <p14:creationId xmlns:p14="http://schemas.microsoft.com/office/powerpoint/2010/main" val="334004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454CD3A-45EC-4D95-AAAE-59F2CF3C3338}" type="slidenum">
              <a:rPr lang="en-IE" smtClean="0"/>
              <a:pPr/>
              <a:t>5</a:t>
            </a:fld>
            <a:endParaRPr lang="en-IE"/>
          </a:p>
        </p:txBody>
      </p:sp>
    </p:spTree>
    <p:extLst>
      <p:ext uri="{BB962C8B-B14F-4D97-AF65-F5344CB8AC3E}">
        <p14:creationId xmlns:p14="http://schemas.microsoft.com/office/powerpoint/2010/main" val="279603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sz="1200" kern="1200" dirty="0" smtClean="0">
                <a:solidFill>
                  <a:schemeClr val="tx1"/>
                </a:solidFill>
                <a:latin typeface="+mn-lt"/>
                <a:ea typeface="+mn-ea"/>
                <a:cs typeface="+mn-cs"/>
              </a:rPr>
              <a:t>The Human Rights Act gives further legal effect to a number of rights specified in the European Convention on Human Rights. It does so in a way which preserves the sovereignty of parliament and so those rights contained in the Human Rights Act are in no sense absolute. The Courts have no power to strike down legislation that is incompatible with the Convention rights. The Human Rights Act:</a:t>
            </a:r>
            <a:endParaRPr lang="en-IE" dirty="0" smtClean="0"/>
          </a:p>
          <a:p>
            <a:r>
              <a:rPr lang="en-IE" dirty="0" smtClean="0"/>
              <a:t>Empowering courts – in the event that a Convention-compliant interpretation cannot be reached -  to “make a declaration of ... incompatibility”, </a:t>
            </a:r>
          </a:p>
          <a:p>
            <a:endParaRPr lang="en-IE" dirty="0" smtClean="0"/>
          </a:p>
          <a:p>
            <a:r>
              <a:rPr lang="en-IE" dirty="0" smtClean="0"/>
              <a:t>There is nothing the court can do if change to law cannot be achieved through interpretation</a:t>
            </a:r>
            <a:r>
              <a:rPr lang="en-IE" baseline="0" dirty="0" smtClean="0"/>
              <a:t>  or incremental development of the common law / there is nothing court can do to </a:t>
            </a:r>
            <a:r>
              <a:rPr lang="en-IE" baseline="0" dirty="0" err="1" smtClean="0"/>
              <a:t>complel</a:t>
            </a:r>
            <a:r>
              <a:rPr lang="en-IE" baseline="0" dirty="0" smtClean="0"/>
              <a:t> legislative change. Precedent remains binding.</a:t>
            </a:r>
            <a:endParaRPr lang="en-IE" dirty="0"/>
          </a:p>
        </p:txBody>
      </p:sp>
      <p:sp>
        <p:nvSpPr>
          <p:cNvPr id="4" name="Slide Number Placeholder 3"/>
          <p:cNvSpPr>
            <a:spLocks noGrp="1"/>
          </p:cNvSpPr>
          <p:nvPr>
            <p:ph type="sldNum" sz="quarter" idx="10"/>
          </p:nvPr>
        </p:nvSpPr>
        <p:spPr/>
        <p:txBody>
          <a:bodyPr/>
          <a:lstStyle/>
          <a:p>
            <a:fld id="{2454CD3A-45EC-4D95-AAAE-59F2CF3C3338}" type="slidenum">
              <a:rPr lang="en-IE" smtClean="0"/>
              <a:pPr/>
              <a:t>6</a:t>
            </a:fld>
            <a:endParaRPr lang="en-IE"/>
          </a:p>
        </p:txBody>
      </p:sp>
    </p:spTree>
    <p:extLst>
      <p:ext uri="{BB962C8B-B14F-4D97-AF65-F5344CB8AC3E}">
        <p14:creationId xmlns:p14="http://schemas.microsoft.com/office/powerpoint/2010/main" val="3795946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With</a:t>
            </a:r>
            <a:r>
              <a:rPr lang="en-IE" baseline="0" dirty="0" smtClean="0"/>
              <a:t> a wide gulf between the common law and the Strasbourg Court on issues</a:t>
            </a:r>
          </a:p>
          <a:p>
            <a:r>
              <a:rPr lang="en-IE" baseline="0" dirty="0" smtClean="0"/>
              <a:t>Main problem – for vulnerable. Minorities. Non-nationals.</a:t>
            </a:r>
            <a:endParaRPr lang="en-IE" dirty="0"/>
          </a:p>
        </p:txBody>
      </p:sp>
      <p:sp>
        <p:nvSpPr>
          <p:cNvPr id="4" name="Slide Number Placeholder 3"/>
          <p:cNvSpPr>
            <a:spLocks noGrp="1"/>
          </p:cNvSpPr>
          <p:nvPr>
            <p:ph type="sldNum" sz="quarter" idx="10"/>
          </p:nvPr>
        </p:nvSpPr>
        <p:spPr/>
        <p:txBody>
          <a:bodyPr/>
          <a:lstStyle/>
          <a:p>
            <a:fld id="{2454CD3A-45EC-4D95-AAAE-59F2CF3C3338}" type="slidenum">
              <a:rPr lang="en-IE" smtClean="0"/>
              <a:pPr/>
              <a:t>7</a:t>
            </a:fld>
            <a:endParaRPr lang="en-IE"/>
          </a:p>
        </p:txBody>
      </p:sp>
    </p:spTree>
    <p:extLst>
      <p:ext uri="{BB962C8B-B14F-4D97-AF65-F5344CB8AC3E}">
        <p14:creationId xmlns:p14="http://schemas.microsoft.com/office/powerpoint/2010/main" val="34623689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IE" dirty="0" smtClean="0"/>
              <a:t>Art 6: </a:t>
            </a:r>
            <a:r>
              <a:rPr lang="en-IE" sz="1200" b="0" i="0" kern="1200" dirty="0" smtClean="0">
                <a:solidFill>
                  <a:schemeClr val="tx1"/>
                </a:solidFill>
                <a:latin typeface="+mn-lt"/>
                <a:ea typeface="+mn-ea"/>
                <a:cs typeface="+mn-cs"/>
              </a:rPr>
              <a:t>. The States Parties to the present Covenant recognize the right to work, which includes the right of everyone to the opportunity to gain his living by work which he freely chooses or accepts, and will take appropriate steps to safeguard this right.</a:t>
            </a:r>
          </a:p>
          <a:p>
            <a:r>
              <a:rPr lang="en-IE" dirty="0" smtClean="0"/>
              <a:t>Art</a:t>
            </a:r>
            <a:r>
              <a:rPr lang="en-IE" baseline="0" dirty="0" smtClean="0"/>
              <a:t> 7: </a:t>
            </a:r>
            <a:r>
              <a:rPr lang="en-IE" sz="1200" b="0" i="0" kern="1200" dirty="0" smtClean="0">
                <a:solidFill>
                  <a:schemeClr val="tx1"/>
                </a:solidFill>
                <a:latin typeface="+mn-lt"/>
                <a:ea typeface="+mn-ea"/>
                <a:cs typeface="+mn-cs"/>
              </a:rPr>
              <a:t>(a) Remuneration which provides all workers, as a minimum, with:</a:t>
            </a:r>
          </a:p>
          <a:p>
            <a:r>
              <a:rPr lang="en-IE" sz="1200" b="0" i="0" kern="1200" dirty="0" smtClean="0">
                <a:solidFill>
                  <a:schemeClr val="tx1"/>
                </a:solidFill>
                <a:latin typeface="+mn-lt"/>
                <a:ea typeface="+mn-ea"/>
                <a:cs typeface="+mn-cs"/>
              </a:rPr>
              <a:t>(</a:t>
            </a:r>
            <a:r>
              <a:rPr lang="en-IE" sz="1200" b="0" i="0" kern="1200" dirty="0" err="1" smtClean="0">
                <a:solidFill>
                  <a:schemeClr val="tx1"/>
                </a:solidFill>
                <a:latin typeface="+mn-lt"/>
                <a:ea typeface="+mn-ea"/>
                <a:cs typeface="+mn-cs"/>
              </a:rPr>
              <a:t>i</a:t>
            </a:r>
            <a:r>
              <a:rPr lang="en-IE" sz="1200" b="0" i="0" kern="1200" dirty="0" smtClean="0">
                <a:solidFill>
                  <a:schemeClr val="tx1"/>
                </a:solidFill>
                <a:latin typeface="+mn-lt"/>
                <a:ea typeface="+mn-ea"/>
                <a:cs typeface="+mn-cs"/>
              </a:rPr>
              <a:t>) Fair wages and equal remuneration for work of equal value without distinction of any kind, in particular women being guaranteed conditions of work not inferior to those enjoyed by men, with equal pay for equal work;</a:t>
            </a:r>
          </a:p>
          <a:p>
            <a:r>
              <a:rPr lang="en-IE" sz="1200" b="0" i="0" kern="1200" dirty="0" smtClean="0">
                <a:solidFill>
                  <a:schemeClr val="tx1"/>
                </a:solidFill>
                <a:latin typeface="+mn-lt"/>
                <a:ea typeface="+mn-ea"/>
                <a:cs typeface="+mn-cs"/>
              </a:rPr>
              <a:t>(ii) A decent living for themselves and their families in accordance with the provisions of the present Covenant;</a:t>
            </a:r>
          </a:p>
          <a:p>
            <a:r>
              <a:rPr lang="en-IE" sz="1200" b="0" i="0" kern="1200" dirty="0" smtClean="0">
                <a:solidFill>
                  <a:schemeClr val="tx1"/>
                </a:solidFill>
                <a:latin typeface="+mn-lt"/>
                <a:ea typeface="+mn-ea"/>
                <a:cs typeface="+mn-cs"/>
              </a:rPr>
              <a:t>(b) Safe and healthy working conditions;(c) Equal opportunity for everyone to be promoted in his employment to an appropriate higher level, subject to no considerations other than those of seniority and competence;</a:t>
            </a:r>
          </a:p>
          <a:p>
            <a:r>
              <a:rPr lang="en-IE" sz="1200" b="0" i="0" kern="1200" dirty="0" smtClean="0">
                <a:solidFill>
                  <a:schemeClr val="tx1"/>
                </a:solidFill>
                <a:latin typeface="+mn-lt"/>
                <a:ea typeface="+mn-ea"/>
                <a:cs typeface="+mn-cs"/>
              </a:rPr>
              <a:t>(d ) Rest, leisure and reasonable limitation of working hours and periodic holidays with pay, as well as remuneration for public holidays</a:t>
            </a:r>
          </a:p>
          <a:p>
            <a:endParaRPr lang="en-IE" sz="1200" b="0" i="0" kern="1200" dirty="0" smtClean="0">
              <a:solidFill>
                <a:schemeClr val="tx1"/>
              </a:solidFill>
              <a:latin typeface="+mn-lt"/>
              <a:ea typeface="+mn-ea"/>
              <a:cs typeface="+mn-cs"/>
            </a:endParaRPr>
          </a:p>
          <a:p>
            <a:r>
              <a:rPr lang="en-IE" sz="1200" kern="1200" dirty="0" smtClean="0">
                <a:solidFill>
                  <a:schemeClr val="tx1"/>
                </a:solidFill>
                <a:latin typeface="+mn-lt"/>
                <a:ea typeface="+mn-ea"/>
                <a:cs typeface="+mn-cs"/>
              </a:rPr>
              <a:t>Article 11</a:t>
            </a:r>
            <a:endParaRPr lang="en-IE" dirty="0" smtClean="0"/>
          </a:p>
          <a:p>
            <a:r>
              <a:rPr lang="en-IE" sz="1200" kern="1200" dirty="0" smtClean="0">
                <a:solidFill>
                  <a:schemeClr val="tx1"/>
                </a:solidFill>
                <a:latin typeface="+mn-lt"/>
                <a:ea typeface="+mn-ea"/>
                <a:cs typeface="+mn-cs"/>
              </a:rPr>
              <a:t>1. Everyone has the right to freedom of peaceful assembly and to freedom of association with others, </a:t>
            </a:r>
            <a:r>
              <a:rPr lang="en-IE" sz="1200" u="sng" kern="1200" dirty="0" smtClean="0">
                <a:solidFill>
                  <a:schemeClr val="tx1"/>
                </a:solidFill>
                <a:latin typeface="+mn-lt"/>
                <a:ea typeface="+mn-ea"/>
                <a:cs typeface="+mn-cs"/>
              </a:rPr>
              <a:t>including the right to form and to join trade unions</a:t>
            </a:r>
            <a:r>
              <a:rPr lang="en-IE" sz="1200" kern="1200" dirty="0" smtClean="0">
                <a:solidFill>
                  <a:schemeClr val="tx1"/>
                </a:solidFill>
                <a:latin typeface="+mn-lt"/>
                <a:ea typeface="+mn-ea"/>
                <a:cs typeface="+mn-cs"/>
              </a:rPr>
              <a:t> for the protection of his interests.</a:t>
            </a:r>
            <a:endParaRPr lang="en-IE" dirty="0" smtClean="0"/>
          </a:p>
          <a:p>
            <a:r>
              <a:rPr lang="en-IE" sz="1200" kern="1200" dirty="0" smtClean="0">
                <a:solidFill>
                  <a:schemeClr val="tx1"/>
                </a:solidFill>
                <a:latin typeface="+mn-lt"/>
                <a:ea typeface="+mn-ea"/>
                <a:cs typeface="+mn-cs"/>
              </a:rPr>
              <a:t>2. No restrictions shall be placed on the exercise of these rights other than such as are prescribed by law and are necessary in a democratic society in the interests of national security or public safety, for the prevention of disorder or crime, for the protection of health or morals or for the protection of the rights and freedoms of others. This Article shall not prevent the imposition of lawful restrictions on the exercise of these rights by members of the armed forces, of the police or of the administration of the State.</a:t>
            </a:r>
            <a:endParaRPr lang="en-IE" dirty="0" smtClean="0"/>
          </a:p>
          <a:p>
            <a:endParaRPr lang="en-IE" sz="1200" b="0" i="0" kern="1200" dirty="0" smtClean="0">
              <a:solidFill>
                <a:schemeClr val="tx1"/>
              </a:solidFill>
              <a:latin typeface="+mn-lt"/>
              <a:ea typeface="+mn-ea"/>
              <a:cs typeface="+mn-cs"/>
            </a:endParaRPr>
          </a:p>
          <a:p>
            <a:endParaRPr lang="en-IE" dirty="0"/>
          </a:p>
        </p:txBody>
      </p:sp>
      <p:sp>
        <p:nvSpPr>
          <p:cNvPr id="4" name="Slide Number Placeholder 3"/>
          <p:cNvSpPr>
            <a:spLocks noGrp="1"/>
          </p:cNvSpPr>
          <p:nvPr>
            <p:ph type="sldNum" sz="quarter" idx="10"/>
          </p:nvPr>
        </p:nvSpPr>
        <p:spPr/>
        <p:txBody>
          <a:bodyPr/>
          <a:lstStyle/>
          <a:p>
            <a:fld id="{2454CD3A-45EC-4D95-AAAE-59F2CF3C3338}" type="slidenum">
              <a:rPr lang="en-IE" smtClean="0"/>
              <a:pPr/>
              <a:t>8</a:t>
            </a:fld>
            <a:endParaRPr lang="en-IE"/>
          </a:p>
        </p:txBody>
      </p:sp>
    </p:spTree>
    <p:extLst>
      <p:ext uri="{BB962C8B-B14F-4D97-AF65-F5344CB8AC3E}">
        <p14:creationId xmlns:p14="http://schemas.microsoft.com/office/powerpoint/2010/main" val="682152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454CD3A-45EC-4D95-AAAE-59F2CF3C3338}" type="slidenum">
              <a:rPr lang="en-IE" smtClean="0"/>
              <a:pPr/>
              <a:t>9</a:t>
            </a:fld>
            <a:endParaRPr lang="en-IE"/>
          </a:p>
        </p:txBody>
      </p:sp>
    </p:spTree>
    <p:extLst>
      <p:ext uri="{BB962C8B-B14F-4D97-AF65-F5344CB8AC3E}">
        <p14:creationId xmlns:p14="http://schemas.microsoft.com/office/powerpoint/2010/main" val="2659682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6" name="正方形/長方形 189"/>
          <p:cNvSpPr/>
          <p:nvPr/>
        </p:nvSpPr>
        <p:spPr>
          <a:xfrm>
            <a:off x="-9554"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90"/>
          <p:cNvGrpSpPr>
            <a:grpSpLocks/>
          </p:cNvGrpSpPr>
          <p:nvPr/>
        </p:nvGrpSpPr>
        <p:grpSpPr bwMode="auto">
          <a:xfrm>
            <a:off x="4765" y="5589626"/>
            <a:ext cx="5067302" cy="1268398"/>
            <a:chOff x="16865" y="4817936"/>
            <a:chExt cx="5067302" cy="1268398"/>
          </a:xfrm>
        </p:grpSpPr>
        <p:sp>
          <p:nvSpPr>
            <p:cNvPr id="92" name="図形 91"/>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3" name="図形 92"/>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4" name="図形 93"/>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5" name="図形 94"/>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6" name="図形 95"/>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7" name="図形 96"/>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8" name="図形 97"/>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9" name="図形 98"/>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0" name="図形 99"/>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1" name="図形 100"/>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2" name="図形 101"/>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3" name="図形 102"/>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4" name="図形 103"/>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5" name="図形 104"/>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6" name="図形 105"/>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7" name="図形 106"/>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8" name="図形 107"/>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9" name="図形 108"/>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0" name="図形 109"/>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1" name="図形 110"/>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2" name="図形 111"/>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3" name="図形 112"/>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4" name="図形 113"/>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5" name="図形 114"/>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6" name="図形 115"/>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7" name="図形 116"/>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8" name="図形 117"/>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9" name="図形 118"/>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0" name="図形 119"/>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1" name="図形 120"/>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2" name="図形 121"/>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3" name="図形 122"/>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4" name="図形 123"/>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5" name="図形 124"/>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6" name="図形 125"/>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7" name="図形 126"/>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8" name="図形 127"/>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9" name="図形 128"/>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0" name="図形 129"/>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1" name="図形 130"/>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2" name="図形 131"/>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3" name="図形 132"/>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4" name="図形 133"/>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5" name="図形 134"/>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6" name="図形 135"/>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7" name="図形 136"/>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8" name="図形 137"/>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9" name="図形 138"/>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0" name="図形 139"/>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1" name="図形 140"/>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2" name="図形 141"/>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3" name="図形 142"/>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4" name="図形 143"/>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5" name="図形 144"/>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6" name="図形 145"/>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7" name="図形 146"/>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8" name="図形 147"/>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9" name="図形 148"/>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0" name="図形 149"/>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1" name="図形 150"/>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2" name="図形 151"/>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3" name="図形 152"/>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4" name="図形 153"/>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5" name="図形 154"/>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6" name="図形 155"/>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7" name="図形 156"/>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8" name="図形 157"/>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9" name="図形 158"/>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0" name="図形 159"/>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1" name="図形 160"/>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2" name="図形 161"/>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3" name="図形 162"/>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4" name="図形 163"/>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5" name="図形 164"/>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
        <p:nvSpPr>
          <p:cNvPr id="2" name="図形 1"/>
          <p:cNvSpPr>
            <a:spLocks noGrp="1"/>
          </p:cNvSpPr>
          <p:nvPr>
            <p:ph type="ctrTitle"/>
          </p:nvPr>
        </p:nvSpPr>
        <p:spPr>
          <a:xfrm>
            <a:off x="642910" y="2214554"/>
            <a:ext cx="7772400" cy="1470025"/>
          </a:xfrm>
        </p:spPr>
        <p:txBody>
          <a:bodyPr/>
          <a:lstStyle/>
          <a:p>
            <a:r>
              <a:rPr kumimoji="1" lang="en-US" altLang="ja-JP" smtClean="0"/>
              <a:t>Click to edit Master title style</a:t>
            </a:r>
            <a:endParaRPr kumimoji="1" lang="ja-JP" altLang="en-US"/>
          </a:p>
        </p:txBody>
      </p:sp>
      <p:sp>
        <p:nvSpPr>
          <p:cNvPr id="8" name="図形 7"/>
          <p:cNvSpPr>
            <a:spLocks noGrp="1"/>
          </p:cNvSpPr>
          <p:nvPr>
            <p:ph type="subTitle" idx="1"/>
          </p:nvPr>
        </p:nvSpPr>
        <p:spPr>
          <a:xfrm>
            <a:off x="642910" y="3699318"/>
            <a:ext cx="7772400" cy="900122"/>
          </a:xfrm>
        </p:spPr>
        <p:txBody>
          <a:bodyPr/>
          <a:lstStyle>
            <a:lvl1pPr marL="0" indent="0" algn="ctr">
              <a:buNone/>
              <a:defRPr baseline="0">
                <a:solidFill>
                  <a:schemeClr val="tx2">
                    <a:shade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dirty="0"/>
          </a:p>
        </p:txBody>
      </p:sp>
      <p:sp>
        <p:nvSpPr>
          <p:cNvPr id="12" name="図形 11"/>
          <p:cNvSpPr>
            <a:spLocks noGrp="1"/>
          </p:cNvSpPr>
          <p:nvPr>
            <p:ph type="dt" sz="half" idx="10"/>
          </p:nvPr>
        </p:nvSpPr>
        <p:spPr>
          <a:xfrm>
            <a:off x="4471200" y="6492874"/>
            <a:ext cx="1530000" cy="365125"/>
          </a:xfrm>
        </p:spPr>
        <p:txBody>
          <a:bodyPr/>
          <a:lstStyle/>
          <a:p>
            <a:fld id="{A009892A-0574-4753-B3B5-882803074C2D}" type="datetimeFigureOut">
              <a:rPr lang="en-US" smtClean="0"/>
              <a:pPr/>
              <a:t>10/23/2015</a:t>
            </a:fld>
            <a:endParaRPr lang="en-US"/>
          </a:p>
        </p:txBody>
      </p:sp>
      <p:sp>
        <p:nvSpPr>
          <p:cNvPr id="11" name="図形 10"/>
          <p:cNvSpPr>
            <a:spLocks noGrp="1"/>
          </p:cNvSpPr>
          <p:nvPr>
            <p:ph type="ftr" sz="quarter" idx="11"/>
          </p:nvPr>
        </p:nvSpPr>
        <p:spPr>
          <a:xfrm>
            <a:off x="6048000" y="6492875"/>
            <a:ext cx="2394000" cy="365125"/>
          </a:xfrm>
        </p:spPr>
        <p:txBody>
          <a:bodyPr/>
          <a:lstStyle/>
          <a:p>
            <a:endParaRPr lang="en-US"/>
          </a:p>
        </p:txBody>
      </p:sp>
      <p:sp>
        <p:nvSpPr>
          <p:cNvPr id="18" name="図形 17"/>
          <p:cNvSpPr>
            <a:spLocks noGrp="1"/>
          </p:cNvSpPr>
          <p:nvPr>
            <p:ph type="sldNum" sz="quarter" idx="12"/>
          </p:nvPr>
        </p:nvSpPr>
        <p:spPr>
          <a:xfrm>
            <a:off x="8499632" y="6492875"/>
            <a:ext cx="644400" cy="365125"/>
          </a:xfrm>
        </p:spPr>
        <p:txBody>
          <a:bodyPr/>
          <a:lstStyle/>
          <a:p>
            <a:fld id="{35100B4B-F5D2-44DD-9A19-A980681504E0}" type="slidenum">
              <a:rPr lang="en-US" smtClean="0"/>
              <a:pPr/>
              <a:t>‹#›</a:t>
            </a:fld>
            <a:endParaRPr lang="en-US"/>
          </a:p>
        </p:txBody>
      </p:sp>
      <p:sp>
        <p:nvSpPr>
          <p:cNvPr id="10" name="図形 9"/>
          <p:cNvSpPr>
            <a:spLocks/>
          </p:cNvSpPr>
          <p:nvPr/>
        </p:nvSpPr>
        <p:spPr bwMode="auto">
          <a:xfrm>
            <a:off x="3929058" y="9"/>
            <a:ext cx="5214942" cy="3383004"/>
          </a:xfrm>
          <a:custGeom>
            <a:avLst/>
            <a:gdLst/>
            <a:ahLst/>
            <a:cxnLst>
              <a:cxn ang="0">
                <a:pos x="3574" y="25"/>
              </a:cxn>
              <a:cxn ang="0">
                <a:pos x="3628" y="83"/>
              </a:cxn>
              <a:cxn ang="0">
                <a:pos x="3611" y="121"/>
              </a:cxn>
              <a:cxn ang="0">
                <a:pos x="3278" y="166"/>
              </a:cxn>
              <a:cxn ang="0">
                <a:pos x="2987" y="220"/>
              </a:cxn>
              <a:cxn ang="0">
                <a:pos x="2896" y="274"/>
              </a:cxn>
              <a:cxn ang="0">
                <a:pos x="2887" y="320"/>
              </a:cxn>
              <a:cxn ang="0">
                <a:pos x="2987" y="374"/>
              </a:cxn>
              <a:cxn ang="0">
                <a:pos x="3407" y="403"/>
              </a:cxn>
              <a:cxn ang="0">
                <a:pos x="3732" y="399"/>
              </a:cxn>
              <a:cxn ang="0">
                <a:pos x="3607" y="2391"/>
              </a:cxn>
              <a:cxn ang="0">
                <a:pos x="3199" y="2262"/>
              </a:cxn>
              <a:cxn ang="0">
                <a:pos x="3041" y="2159"/>
              </a:cxn>
              <a:cxn ang="0">
                <a:pos x="2991" y="2050"/>
              </a:cxn>
              <a:cxn ang="0">
                <a:pos x="3000" y="1992"/>
              </a:cxn>
              <a:cxn ang="0">
                <a:pos x="3054" y="1905"/>
              </a:cxn>
              <a:cxn ang="0">
                <a:pos x="3158" y="1826"/>
              </a:cxn>
              <a:cxn ang="0">
                <a:pos x="3183" y="1768"/>
              </a:cxn>
              <a:cxn ang="0">
                <a:pos x="3158" y="1684"/>
              </a:cxn>
              <a:cxn ang="0">
                <a:pos x="3099" y="1576"/>
              </a:cxn>
              <a:cxn ang="0">
                <a:pos x="2950" y="1497"/>
              </a:cxn>
              <a:cxn ang="0">
                <a:pos x="2779" y="1439"/>
              </a:cxn>
              <a:cxn ang="0">
                <a:pos x="2679" y="1364"/>
              </a:cxn>
              <a:cxn ang="0">
                <a:pos x="2654" y="1281"/>
              </a:cxn>
              <a:cxn ang="0">
                <a:pos x="2667" y="1194"/>
              </a:cxn>
              <a:cxn ang="0">
                <a:pos x="2600" y="1106"/>
              </a:cxn>
              <a:cxn ang="0">
                <a:pos x="2459" y="1077"/>
              </a:cxn>
              <a:cxn ang="0">
                <a:pos x="2005" y="1119"/>
              </a:cxn>
              <a:cxn ang="0">
                <a:pos x="1835" y="1102"/>
              </a:cxn>
              <a:cxn ang="0">
                <a:pos x="1743" y="1052"/>
              </a:cxn>
              <a:cxn ang="0">
                <a:pos x="1689" y="957"/>
              </a:cxn>
              <a:cxn ang="0">
                <a:pos x="1697" y="840"/>
              </a:cxn>
              <a:cxn ang="0">
                <a:pos x="1689" y="736"/>
              </a:cxn>
              <a:cxn ang="0">
                <a:pos x="1627" y="690"/>
              </a:cxn>
              <a:cxn ang="0">
                <a:pos x="1544" y="690"/>
              </a:cxn>
              <a:cxn ang="0">
                <a:pos x="1460" y="665"/>
              </a:cxn>
              <a:cxn ang="0">
                <a:pos x="1423" y="620"/>
              </a:cxn>
              <a:cxn ang="0">
                <a:pos x="1323" y="607"/>
              </a:cxn>
              <a:cxn ang="0">
                <a:pos x="1281" y="624"/>
              </a:cxn>
              <a:cxn ang="0">
                <a:pos x="1161" y="599"/>
              </a:cxn>
              <a:cxn ang="0">
                <a:pos x="1003" y="553"/>
              </a:cxn>
              <a:cxn ang="0">
                <a:pos x="928" y="578"/>
              </a:cxn>
              <a:cxn ang="0">
                <a:pos x="865" y="653"/>
              </a:cxn>
              <a:cxn ang="0">
                <a:pos x="845" y="724"/>
              </a:cxn>
              <a:cxn ang="0">
                <a:pos x="853" y="844"/>
              </a:cxn>
              <a:cxn ang="0">
                <a:pos x="803" y="936"/>
              </a:cxn>
              <a:cxn ang="0">
                <a:pos x="608" y="1027"/>
              </a:cxn>
              <a:cxn ang="0">
                <a:pos x="458" y="1048"/>
              </a:cxn>
              <a:cxn ang="0">
                <a:pos x="325" y="982"/>
              </a:cxn>
              <a:cxn ang="0">
                <a:pos x="233" y="786"/>
              </a:cxn>
              <a:cxn ang="0">
                <a:pos x="229" y="674"/>
              </a:cxn>
              <a:cxn ang="0">
                <a:pos x="287" y="570"/>
              </a:cxn>
              <a:cxn ang="0">
                <a:pos x="316" y="487"/>
              </a:cxn>
              <a:cxn ang="0">
                <a:pos x="246" y="441"/>
              </a:cxn>
              <a:cxn ang="0">
                <a:pos x="146" y="370"/>
              </a:cxn>
              <a:cxn ang="0">
                <a:pos x="104" y="287"/>
              </a:cxn>
              <a:cxn ang="0">
                <a:pos x="133" y="208"/>
              </a:cxn>
              <a:cxn ang="0">
                <a:pos x="162" y="154"/>
              </a:cxn>
              <a:cxn ang="0">
                <a:pos x="133" y="112"/>
              </a:cxn>
              <a:cxn ang="0">
                <a:pos x="42" y="83"/>
              </a:cxn>
              <a:cxn ang="0">
                <a:pos x="0" y="29"/>
              </a:cxn>
              <a:cxn ang="0">
                <a:pos x="179" y="0"/>
              </a:cxn>
            </a:cxnLst>
            <a:rect l="0" t="0" r="0" b="0"/>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rgbClr val="FFFFFF">
              <a:alpha val="2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ja-JP" altLang="en-US"/>
          </a:p>
        </p:txBody>
      </p:sp>
      <p:grpSp>
        <p:nvGrpSpPr>
          <p:cNvPr id="4" name="グループ化 12"/>
          <p:cNvGrpSpPr>
            <a:grpSpLocks/>
          </p:cNvGrpSpPr>
          <p:nvPr/>
        </p:nvGrpSpPr>
        <p:grpSpPr bwMode="auto">
          <a:xfrm>
            <a:off x="4000496" y="0"/>
            <a:ext cx="5143504" cy="2000240"/>
            <a:chOff x="2168" y="0"/>
            <a:chExt cx="3576" cy="1384"/>
          </a:xfrm>
        </p:grpSpPr>
        <p:sp>
          <p:nvSpPr>
            <p:cNvPr id="14" name="図形 13"/>
            <p:cNvSpPr>
              <a:spLocks/>
            </p:cNvSpPr>
            <p:nvPr/>
          </p:nvSpPr>
          <p:spPr bwMode="auto">
            <a:xfrm>
              <a:off x="5420" y="1044"/>
              <a:ext cx="324" cy="272"/>
            </a:xfrm>
            <a:custGeom>
              <a:avLst/>
              <a:gdLst/>
              <a:ahLst/>
              <a:cxnLst>
                <a:cxn ang="0">
                  <a:pos x="12" y="112"/>
                </a:cxn>
                <a:cxn ang="0">
                  <a:pos x="0" y="124"/>
                </a:cxn>
                <a:cxn ang="0">
                  <a:pos x="0" y="148"/>
                </a:cxn>
                <a:cxn ang="0">
                  <a:pos x="0" y="152"/>
                </a:cxn>
                <a:cxn ang="0">
                  <a:pos x="4" y="164"/>
                </a:cxn>
                <a:cxn ang="0">
                  <a:pos x="16" y="176"/>
                </a:cxn>
                <a:cxn ang="0">
                  <a:pos x="52" y="200"/>
                </a:cxn>
                <a:cxn ang="0">
                  <a:pos x="104" y="224"/>
                </a:cxn>
                <a:cxn ang="0">
                  <a:pos x="156" y="244"/>
                </a:cxn>
                <a:cxn ang="0">
                  <a:pos x="260" y="260"/>
                </a:cxn>
                <a:cxn ang="0">
                  <a:pos x="308" y="268"/>
                </a:cxn>
                <a:cxn ang="0">
                  <a:pos x="324" y="272"/>
                </a:cxn>
                <a:cxn ang="0">
                  <a:pos x="324" y="268"/>
                </a:cxn>
                <a:cxn ang="0">
                  <a:pos x="308" y="268"/>
                </a:cxn>
                <a:cxn ang="0">
                  <a:pos x="264" y="256"/>
                </a:cxn>
                <a:cxn ang="0">
                  <a:pos x="164" y="236"/>
                </a:cxn>
                <a:cxn ang="0">
                  <a:pos x="108" y="220"/>
                </a:cxn>
                <a:cxn ang="0">
                  <a:pos x="60" y="200"/>
                </a:cxn>
                <a:cxn ang="0">
                  <a:pos x="24" y="176"/>
                </a:cxn>
                <a:cxn ang="0">
                  <a:pos x="12" y="164"/>
                </a:cxn>
                <a:cxn ang="0">
                  <a:pos x="0" y="148"/>
                </a:cxn>
                <a:cxn ang="0">
                  <a:pos x="4" y="124"/>
                </a:cxn>
                <a:cxn ang="0">
                  <a:pos x="16" y="112"/>
                </a:cxn>
                <a:cxn ang="0">
                  <a:pos x="36" y="92"/>
                </a:cxn>
                <a:cxn ang="0">
                  <a:pos x="64" y="76"/>
                </a:cxn>
                <a:cxn ang="0">
                  <a:pos x="140" y="44"/>
                </a:cxn>
                <a:cxn ang="0">
                  <a:pos x="228" y="20"/>
                </a:cxn>
                <a:cxn ang="0">
                  <a:pos x="324" y="0"/>
                </a:cxn>
                <a:cxn ang="0">
                  <a:pos x="236" y="12"/>
                </a:cxn>
                <a:cxn ang="0">
                  <a:pos x="140" y="36"/>
                </a:cxn>
                <a:cxn ang="0">
                  <a:pos x="64" y="76"/>
                </a:cxn>
                <a:cxn ang="0">
                  <a:pos x="36" y="92"/>
                </a:cxn>
                <a:cxn ang="0">
                  <a:pos x="16" y="112"/>
                </a:cxn>
              </a:cxnLst>
              <a:rect l="0" t="0" r="0" b="0"/>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 name="図形 14"/>
            <p:cNvSpPr>
              <a:spLocks/>
            </p:cNvSpPr>
            <p:nvPr/>
          </p:nvSpPr>
          <p:spPr bwMode="auto">
            <a:xfrm>
              <a:off x="2328" y="0"/>
              <a:ext cx="296" cy="24"/>
            </a:xfrm>
            <a:custGeom>
              <a:avLst/>
              <a:gdLst/>
              <a:ahLst/>
              <a:cxnLst>
                <a:cxn ang="0">
                  <a:pos x="56" y="8"/>
                </a:cxn>
                <a:cxn ang="0">
                  <a:pos x="124" y="12"/>
                </a:cxn>
                <a:cxn ang="0">
                  <a:pos x="124" y="8"/>
                </a:cxn>
                <a:cxn ang="0">
                  <a:pos x="184" y="12"/>
                </a:cxn>
                <a:cxn ang="0">
                  <a:pos x="296" y="24"/>
                </a:cxn>
                <a:cxn ang="0">
                  <a:pos x="256" y="20"/>
                </a:cxn>
                <a:cxn ang="0">
                  <a:pos x="160" y="0"/>
                </a:cxn>
                <a:cxn ang="0">
                  <a:pos x="136" y="0"/>
                </a:cxn>
                <a:cxn ang="0">
                  <a:pos x="164" y="8"/>
                </a:cxn>
                <a:cxn ang="0">
                  <a:pos x="104" y="0"/>
                </a:cxn>
                <a:cxn ang="0">
                  <a:pos x="72" y="0"/>
                </a:cxn>
                <a:cxn ang="0">
                  <a:pos x="100" y="8"/>
                </a:cxn>
                <a:cxn ang="0">
                  <a:pos x="60" y="0"/>
                </a:cxn>
                <a:cxn ang="0">
                  <a:pos x="0" y="0"/>
                </a:cxn>
                <a:cxn ang="0">
                  <a:pos x="56" y="8"/>
                </a:cxn>
              </a:cxnLst>
              <a:rect l="0" t="0" r="0" b="0"/>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2884" y="0"/>
              <a:ext cx="352" cy="168"/>
            </a:xfrm>
            <a:custGeom>
              <a:avLst/>
              <a:gdLst/>
              <a:ahLst/>
              <a:cxnLst>
                <a:cxn ang="0">
                  <a:pos x="176" y="132"/>
                </a:cxn>
                <a:cxn ang="0">
                  <a:pos x="316" y="164"/>
                </a:cxn>
                <a:cxn ang="0">
                  <a:pos x="316" y="156"/>
                </a:cxn>
                <a:cxn ang="0">
                  <a:pos x="352" y="168"/>
                </a:cxn>
                <a:cxn ang="0">
                  <a:pos x="352" y="164"/>
                </a:cxn>
                <a:cxn ang="0">
                  <a:pos x="312" y="152"/>
                </a:cxn>
                <a:cxn ang="0">
                  <a:pos x="220" y="128"/>
                </a:cxn>
                <a:cxn ang="0">
                  <a:pos x="172" y="108"/>
                </a:cxn>
                <a:cxn ang="0">
                  <a:pos x="128" y="84"/>
                </a:cxn>
                <a:cxn ang="0">
                  <a:pos x="92" y="56"/>
                </a:cxn>
                <a:cxn ang="0">
                  <a:pos x="80" y="36"/>
                </a:cxn>
                <a:cxn ang="0">
                  <a:pos x="76" y="20"/>
                </a:cxn>
                <a:cxn ang="0">
                  <a:pos x="80" y="0"/>
                </a:cxn>
                <a:cxn ang="0">
                  <a:pos x="76" y="0"/>
                </a:cxn>
                <a:cxn ang="0">
                  <a:pos x="68" y="20"/>
                </a:cxn>
                <a:cxn ang="0">
                  <a:pos x="80" y="44"/>
                </a:cxn>
                <a:cxn ang="0">
                  <a:pos x="92" y="60"/>
                </a:cxn>
                <a:cxn ang="0">
                  <a:pos x="128" y="92"/>
                </a:cxn>
                <a:cxn ang="0">
                  <a:pos x="176" y="120"/>
                </a:cxn>
                <a:cxn ang="0">
                  <a:pos x="236" y="140"/>
                </a:cxn>
                <a:cxn ang="0">
                  <a:pos x="176" y="128"/>
                </a:cxn>
                <a:cxn ang="0">
                  <a:pos x="104" y="104"/>
                </a:cxn>
                <a:cxn ang="0">
                  <a:pos x="52" y="84"/>
                </a:cxn>
                <a:cxn ang="0">
                  <a:pos x="20" y="60"/>
                </a:cxn>
                <a:cxn ang="0">
                  <a:pos x="8" y="44"/>
                </a:cxn>
                <a:cxn ang="0">
                  <a:pos x="0" y="24"/>
                </a:cxn>
                <a:cxn ang="0">
                  <a:pos x="8" y="20"/>
                </a:cxn>
                <a:cxn ang="0">
                  <a:pos x="12" y="0"/>
                </a:cxn>
                <a:cxn ang="0">
                  <a:pos x="8" y="0"/>
                </a:cxn>
                <a:cxn ang="0">
                  <a:pos x="0" y="12"/>
                </a:cxn>
                <a:cxn ang="0">
                  <a:pos x="0" y="24"/>
                </a:cxn>
                <a:cxn ang="0">
                  <a:pos x="0" y="44"/>
                </a:cxn>
                <a:cxn ang="0">
                  <a:pos x="12" y="60"/>
                </a:cxn>
                <a:cxn ang="0">
                  <a:pos x="52" y="84"/>
                </a:cxn>
                <a:cxn ang="0">
                  <a:pos x="100" y="108"/>
                </a:cxn>
                <a:cxn ang="0">
                  <a:pos x="176" y="132"/>
                </a:cxn>
              </a:cxnLst>
              <a:rect l="0" t="0" r="0" b="0"/>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5504" y="1076"/>
              <a:ext cx="240" cy="216"/>
            </a:xfrm>
            <a:custGeom>
              <a:avLst/>
              <a:gdLst/>
              <a:ahLst/>
              <a:cxnLst>
                <a:cxn ang="0">
                  <a:pos x="0" y="128"/>
                </a:cxn>
                <a:cxn ang="0">
                  <a:pos x="20" y="144"/>
                </a:cxn>
                <a:cxn ang="0">
                  <a:pos x="48" y="164"/>
                </a:cxn>
                <a:cxn ang="0">
                  <a:pos x="80" y="180"/>
                </a:cxn>
                <a:cxn ang="0">
                  <a:pos x="116" y="192"/>
                </a:cxn>
                <a:cxn ang="0">
                  <a:pos x="188" y="204"/>
                </a:cxn>
                <a:cxn ang="0">
                  <a:pos x="240" y="216"/>
                </a:cxn>
                <a:cxn ang="0">
                  <a:pos x="240" y="212"/>
                </a:cxn>
                <a:cxn ang="0">
                  <a:pos x="188" y="204"/>
                </a:cxn>
                <a:cxn ang="0">
                  <a:pos x="116" y="188"/>
                </a:cxn>
                <a:cxn ang="0">
                  <a:pos x="48" y="164"/>
                </a:cxn>
                <a:cxn ang="0">
                  <a:pos x="24" y="144"/>
                </a:cxn>
                <a:cxn ang="0">
                  <a:pos x="8" y="128"/>
                </a:cxn>
                <a:cxn ang="0">
                  <a:pos x="8" y="96"/>
                </a:cxn>
                <a:cxn ang="0">
                  <a:pos x="20" y="72"/>
                </a:cxn>
                <a:cxn ang="0">
                  <a:pos x="32" y="68"/>
                </a:cxn>
                <a:cxn ang="0">
                  <a:pos x="72" y="44"/>
                </a:cxn>
                <a:cxn ang="0">
                  <a:pos x="144" y="16"/>
                </a:cxn>
                <a:cxn ang="0">
                  <a:pos x="240" y="0"/>
                </a:cxn>
                <a:cxn ang="0">
                  <a:pos x="144" y="16"/>
                </a:cxn>
                <a:cxn ang="0">
                  <a:pos x="72" y="44"/>
                </a:cxn>
                <a:cxn ang="0">
                  <a:pos x="32" y="60"/>
                </a:cxn>
                <a:cxn ang="0">
                  <a:pos x="12" y="72"/>
                </a:cxn>
                <a:cxn ang="0">
                  <a:pos x="0" y="96"/>
                </a:cxn>
                <a:cxn ang="0">
                  <a:pos x="0" y="116"/>
                </a:cxn>
                <a:cxn ang="0">
                  <a:pos x="0" y="128"/>
                </a:cxn>
              </a:cxnLst>
              <a:rect l="0" t="0" r="0" b="0"/>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5740" y="1180"/>
              <a:ext cx="4" cy="36"/>
            </a:xfrm>
            <a:custGeom>
              <a:avLst/>
              <a:gdLst/>
              <a:ahLst/>
              <a:cxnLst>
                <a:cxn ang="0">
                  <a:pos x="4" y="36"/>
                </a:cxn>
                <a:cxn ang="0">
                  <a:pos x="4" y="24"/>
                </a:cxn>
                <a:cxn ang="0">
                  <a:pos x="4" y="12"/>
                </a:cxn>
                <a:cxn ang="0">
                  <a:pos x="4" y="0"/>
                </a:cxn>
                <a:cxn ang="0">
                  <a:pos x="0" y="4"/>
                </a:cxn>
                <a:cxn ang="0">
                  <a:pos x="0" y="24"/>
                </a:cxn>
                <a:cxn ang="0">
                  <a:pos x="4" y="36"/>
                </a:cxn>
              </a:cxnLst>
              <a:rect l="0" t="0" r="0" b="0"/>
              <a:pathLst>
                <a:path w="4" h="36">
                  <a:moveTo>
                    <a:pt x="4" y="36"/>
                  </a:moveTo>
                  <a:lnTo>
                    <a:pt x="4" y="24"/>
                  </a:lnTo>
                  <a:lnTo>
                    <a:pt x="4" y="12"/>
                  </a:lnTo>
                  <a:lnTo>
                    <a:pt x="4" y="0"/>
                  </a:lnTo>
                  <a:lnTo>
                    <a:pt x="0" y="4"/>
                  </a:lnTo>
                  <a:lnTo>
                    <a:pt x="0" y="24"/>
                  </a:lnTo>
                  <a:lnTo>
                    <a:pt x="4"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5720" y="1160"/>
              <a:ext cx="24" cy="68"/>
            </a:xfrm>
            <a:custGeom>
              <a:avLst/>
              <a:gdLst/>
              <a:ahLst/>
              <a:cxnLst>
                <a:cxn ang="0">
                  <a:pos x="8" y="24"/>
                </a:cxn>
                <a:cxn ang="0">
                  <a:pos x="0" y="44"/>
                </a:cxn>
                <a:cxn ang="0">
                  <a:pos x="8" y="56"/>
                </a:cxn>
                <a:cxn ang="0">
                  <a:pos x="24" y="68"/>
                </a:cxn>
                <a:cxn ang="0">
                  <a:pos x="24" y="60"/>
                </a:cxn>
                <a:cxn ang="0">
                  <a:pos x="12" y="48"/>
                </a:cxn>
                <a:cxn ang="0">
                  <a:pos x="8" y="44"/>
                </a:cxn>
                <a:cxn ang="0">
                  <a:pos x="8" y="24"/>
                </a:cxn>
                <a:cxn ang="0">
                  <a:pos x="12" y="20"/>
                </a:cxn>
                <a:cxn ang="0">
                  <a:pos x="24" y="8"/>
                </a:cxn>
                <a:cxn ang="0">
                  <a:pos x="24" y="0"/>
                </a:cxn>
                <a:cxn ang="0">
                  <a:pos x="8" y="20"/>
                </a:cxn>
                <a:cxn ang="0">
                  <a:pos x="8" y="24"/>
                </a:cxn>
              </a:cxnLst>
              <a:rect l="0" t="0" r="0" b="0"/>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5656" y="1120"/>
              <a:ext cx="88" cy="132"/>
            </a:xfrm>
            <a:custGeom>
              <a:avLst/>
              <a:gdLst/>
              <a:ahLst/>
              <a:cxnLst>
                <a:cxn ang="0">
                  <a:pos x="0" y="72"/>
                </a:cxn>
                <a:cxn ang="0">
                  <a:pos x="12" y="96"/>
                </a:cxn>
                <a:cxn ang="0">
                  <a:pos x="28" y="112"/>
                </a:cxn>
                <a:cxn ang="0">
                  <a:pos x="60" y="124"/>
                </a:cxn>
                <a:cxn ang="0">
                  <a:pos x="88" y="132"/>
                </a:cxn>
                <a:cxn ang="0">
                  <a:pos x="60" y="120"/>
                </a:cxn>
                <a:cxn ang="0">
                  <a:pos x="36" y="108"/>
                </a:cxn>
                <a:cxn ang="0">
                  <a:pos x="16" y="88"/>
                </a:cxn>
                <a:cxn ang="0">
                  <a:pos x="4" y="72"/>
                </a:cxn>
                <a:cxn ang="0">
                  <a:pos x="4" y="60"/>
                </a:cxn>
                <a:cxn ang="0">
                  <a:pos x="12" y="48"/>
                </a:cxn>
                <a:cxn ang="0">
                  <a:pos x="24" y="36"/>
                </a:cxn>
                <a:cxn ang="0">
                  <a:pos x="48" y="16"/>
                </a:cxn>
                <a:cxn ang="0">
                  <a:pos x="88" y="4"/>
                </a:cxn>
                <a:cxn ang="0">
                  <a:pos x="88" y="0"/>
                </a:cxn>
                <a:cxn ang="0">
                  <a:pos x="48" y="16"/>
                </a:cxn>
                <a:cxn ang="0">
                  <a:pos x="16" y="36"/>
                </a:cxn>
                <a:cxn ang="0">
                  <a:pos x="12" y="48"/>
                </a:cxn>
                <a:cxn ang="0">
                  <a:pos x="4" y="52"/>
                </a:cxn>
                <a:cxn ang="0">
                  <a:pos x="0" y="72"/>
                </a:cxn>
              </a:cxnLst>
              <a:rect l="0" t="0" r="0" b="0"/>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2" name="図形 21"/>
            <p:cNvSpPr>
              <a:spLocks/>
            </p:cNvSpPr>
            <p:nvPr/>
          </p:nvSpPr>
          <p:spPr bwMode="auto">
            <a:xfrm>
              <a:off x="5672" y="32"/>
              <a:ext cx="72" cy="72"/>
            </a:xfrm>
            <a:custGeom>
              <a:avLst/>
              <a:gdLst/>
              <a:ahLst/>
              <a:cxnLst>
                <a:cxn ang="0">
                  <a:pos x="0" y="36"/>
                </a:cxn>
                <a:cxn ang="0">
                  <a:pos x="0" y="48"/>
                </a:cxn>
                <a:cxn ang="0">
                  <a:pos x="12" y="60"/>
                </a:cxn>
                <a:cxn ang="0">
                  <a:pos x="32" y="64"/>
                </a:cxn>
                <a:cxn ang="0">
                  <a:pos x="72" y="72"/>
                </a:cxn>
                <a:cxn ang="0">
                  <a:pos x="32" y="60"/>
                </a:cxn>
                <a:cxn ang="0">
                  <a:pos x="8" y="48"/>
                </a:cxn>
                <a:cxn ang="0">
                  <a:pos x="0" y="36"/>
                </a:cxn>
                <a:cxn ang="0">
                  <a:pos x="20" y="24"/>
                </a:cxn>
                <a:cxn ang="0">
                  <a:pos x="44" y="12"/>
                </a:cxn>
                <a:cxn ang="0">
                  <a:pos x="72" y="4"/>
                </a:cxn>
                <a:cxn ang="0">
                  <a:pos x="72" y="0"/>
                </a:cxn>
                <a:cxn ang="0">
                  <a:pos x="36" y="12"/>
                </a:cxn>
                <a:cxn ang="0">
                  <a:pos x="12" y="16"/>
                </a:cxn>
                <a:cxn ang="0">
                  <a:pos x="0" y="36"/>
                </a:cxn>
              </a:cxnLst>
              <a:rect l="0" t="0" r="0" b="0"/>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5600" y="0"/>
              <a:ext cx="144" cy="128"/>
            </a:xfrm>
            <a:custGeom>
              <a:avLst/>
              <a:gdLst/>
              <a:ahLst/>
              <a:cxnLst>
                <a:cxn ang="0">
                  <a:pos x="128" y="0"/>
                </a:cxn>
                <a:cxn ang="0">
                  <a:pos x="84" y="8"/>
                </a:cxn>
                <a:cxn ang="0">
                  <a:pos x="56" y="12"/>
                </a:cxn>
                <a:cxn ang="0">
                  <a:pos x="20" y="32"/>
                </a:cxn>
                <a:cxn ang="0">
                  <a:pos x="8" y="48"/>
                </a:cxn>
                <a:cxn ang="0">
                  <a:pos x="0" y="60"/>
                </a:cxn>
                <a:cxn ang="0">
                  <a:pos x="8" y="72"/>
                </a:cxn>
                <a:cxn ang="0">
                  <a:pos x="20" y="92"/>
                </a:cxn>
                <a:cxn ang="0">
                  <a:pos x="56" y="108"/>
                </a:cxn>
                <a:cxn ang="0">
                  <a:pos x="104" y="120"/>
                </a:cxn>
                <a:cxn ang="0">
                  <a:pos x="144" y="128"/>
                </a:cxn>
                <a:cxn ang="0">
                  <a:pos x="108" y="116"/>
                </a:cxn>
                <a:cxn ang="0">
                  <a:pos x="60" y="104"/>
                </a:cxn>
                <a:cxn ang="0">
                  <a:pos x="20" y="84"/>
                </a:cxn>
                <a:cxn ang="0">
                  <a:pos x="12" y="72"/>
                </a:cxn>
                <a:cxn ang="0">
                  <a:pos x="8" y="60"/>
                </a:cxn>
                <a:cxn ang="0">
                  <a:pos x="12" y="56"/>
                </a:cxn>
                <a:cxn ang="0">
                  <a:pos x="24" y="36"/>
                </a:cxn>
                <a:cxn ang="0">
                  <a:pos x="44" y="24"/>
                </a:cxn>
                <a:cxn ang="0">
                  <a:pos x="68" y="20"/>
                </a:cxn>
                <a:cxn ang="0">
                  <a:pos x="104" y="8"/>
                </a:cxn>
                <a:cxn ang="0">
                  <a:pos x="144" y="8"/>
                </a:cxn>
                <a:cxn ang="0">
                  <a:pos x="144" y="0"/>
                </a:cxn>
                <a:cxn ang="0">
                  <a:pos x="128" y="0"/>
                </a:cxn>
              </a:cxnLst>
              <a:rect l="0" t="0" r="0" b="0"/>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2168" y="0"/>
              <a:ext cx="3576" cy="1384"/>
            </a:xfrm>
            <a:custGeom>
              <a:avLst/>
              <a:gdLst/>
              <a:ahLst/>
              <a:cxnLst>
                <a:cxn ang="0">
                  <a:pos x="3504" y="152"/>
                </a:cxn>
                <a:cxn ang="0">
                  <a:pos x="3316" y="116"/>
                </a:cxn>
                <a:cxn ang="0">
                  <a:pos x="3196" y="68"/>
                </a:cxn>
                <a:cxn ang="0">
                  <a:pos x="3148" y="20"/>
                </a:cxn>
                <a:cxn ang="0">
                  <a:pos x="2960" y="32"/>
                </a:cxn>
                <a:cxn ang="0">
                  <a:pos x="2956" y="96"/>
                </a:cxn>
                <a:cxn ang="0">
                  <a:pos x="2860" y="56"/>
                </a:cxn>
                <a:cxn ang="0">
                  <a:pos x="2872" y="96"/>
                </a:cxn>
                <a:cxn ang="0">
                  <a:pos x="3020" y="164"/>
                </a:cxn>
                <a:cxn ang="0">
                  <a:pos x="3100" y="180"/>
                </a:cxn>
                <a:cxn ang="0">
                  <a:pos x="2824" y="140"/>
                </a:cxn>
                <a:cxn ang="0">
                  <a:pos x="2796" y="156"/>
                </a:cxn>
                <a:cxn ang="0">
                  <a:pos x="2472" y="60"/>
                </a:cxn>
                <a:cxn ang="0">
                  <a:pos x="2500" y="212"/>
                </a:cxn>
                <a:cxn ang="0">
                  <a:pos x="2508" y="156"/>
                </a:cxn>
                <a:cxn ang="0">
                  <a:pos x="2364" y="108"/>
                </a:cxn>
                <a:cxn ang="0">
                  <a:pos x="2004" y="72"/>
                </a:cxn>
                <a:cxn ang="0">
                  <a:pos x="1800" y="20"/>
                </a:cxn>
                <a:cxn ang="0">
                  <a:pos x="1980" y="116"/>
                </a:cxn>
                <a:cxn ang="0">
                  <a:pos x="1636" y="92"/>
                </a:cxn>
                <a:cxn ang="0">
                  <a:pos x="1396" y="32"/>
                </a:cxn>
                <a:cxn ang="0">
                  <a:pos x="1324" y="20"/>
                </a:cxn>
                <a:cxn ang="0">
                  <a:pos x="1248" y="0"/>
                </a:cxn>
                <a:cxn ang="0">
                  <a:pos x="1184" y="0"/>
                </a:cxn>
                <a:cxn ang="0">
                  <a:pos x="1112" y="0"/>
                </a:cxn>
                <a:cxn ang="0">
                  <a:pos x="928" y="0"/>
                </a:cxn>
                <a:cxn ang="0">
                  <a:pos x="844" y="0"/>
                </a:cxn>
                <a:cxn ang="0">
                  <a:pos x="904" y="164"/>
                </a:cxn>
                <a:cxn ang="0">
                  <a:pos x="692" y="116"/>
                </a:cxn>
                <a:cxn ang="0">
                  <a:pos x="592" y="116"/>
                </a:cxn>
                <a:cxn ang="0">
                  <a:pos x="232" y="36"/>
                </a:cxn>
                <a:cxn ang="0">
                  <a:pos x="112" y="72"/>
                </a:cxn>
                <a:cxn ang="0">
                  <a:pos x="892" y="156"/>
                </a:cxn>
                <a:cxn ang="0">
                  <a:pos x="1412" y="428"/>
                </a:cxn>
                <a:cxn ang="0">
                  <a:pos x="2176" y="500"/>
                </a:cxn>
                <a:cxn ang="0">
                  <a:pos x="2636" y="720"/>
                </a:cxn>
                <a:cxn ang="0">
                  <a:pos x="2564" y="1124"/>
                </a:cxn>
                <a:cxn ang="0">
                  <a:pos x="3288" y="1352"/>
                </a:cxn>
                <a:cxn ang="0">
                  <a:pos x="2900" y="1040"/>
                </a:cxn>
                <a:cxn ang="0">
                  <a:pos x="2912" y="808"/>
                </a:cxn>
                <a:cxn ang="0">
                  <a:pos x="2796" y="1136"/>
                </a:cxn>
                <a:cxn ang="0">
                  <a:pos x="2864" y="1168"/>
                </a:cxn>
                <a:cxn ang="0">
                  <a:pos x="3396" y="888"/>
                </a:cxn>
                <a:cxn ang="0">
                  <a:pos x="2544" y="628"/>
                </a:cxn>
                <a:cxn ang="0">
                  <a:pos x="3008" y="400"/>
                </a:cxn>
                <a:cxn ang="0">
                  <a:pos x="2780" y="760"/>
                </a:cxn>
                <a:cxn ang="0">
                  <a:pos x="3124" y="1052"/>
                </a:cxn>
                <a:cxn ang="0">
                  <a:pos x="3552" y="1348"/>
                </a:cxn>
                <a:cxn ang="0">
                  <a:pos x="3428" y="1016"/>
                </a:cxn>
                <a:cxn ang="0">
                  <a:pos x="3536" y="852"/>
                </a:cxn>
                <a:cxn ang="0">
                  <a:pos x="2840" y="564"/>
                </a:cxn>
                <a:cxn ang="0">
                  <a:pos x="3160" y="772"/>
                </a:cxn>
                <a:cxn ang="0">
                  <a:pos x="3348" y="648"/>
                </a:cxn>
                <a:cxn ang="0">
                  <a:pos x="3360" y="672"/>
                </a:cxn>
                <a:cxn ang="0">
                  <a:pos x="3172" y="532"/>
                </a:cxn>
                <a:cxn ang="0">
                  <a:pos x="3088" y="636"/>
                </a:cxn>
                <a:cxn ang="0">
                  <a:pos x="3084" y="556"/>
                </a:cxn>
                <a:cxn ang="0">
                  <a:pos x="3144" y="708"/>
                </a:cxn>
                <a:cxn ang="0">
                  <a:pos x="2992" y="544"/>
                </a:cxn>
                <a:cxn ang="0">
                  <a:pos x="3432" y="392"/>
                </a:cxn>
                <a:cxn ang="0">
                  <a:pos x="3220" y="168"/>
                </a:cxn>
              </a:cxnLst>
              <a:rect l="0" t="0" r="0" b="0"/>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76"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2632" y="48"/>
              <a:ext cx="84" cy="36"/>
            </a:xfrm>
            <a:custGeom>
              <a:avLst/>
              <a:gdLst/>
              <a:ahLst/>
              <a:cxnLst>
                <a:cxn ang="0">
                  <a:pos x="0" y="0"/>
                </a:cxn>
                <a:cxn ang="0">
                  <a:pos x="56" y="0"/>
                </a:cxn>
                <a:cxn ang="0">
                  <a:pos x="68" y="20"/>
                </a:cxn>
                <a:cxn ang="0">
                  <a:pos x="84" y="36"/>
                </a:cxn>
                <a:cxn ang="0">
                  <a:pos x="36" y="20"/>
                </a:cxn>
                <a:cxn ang="0">
                  <a:pos x="0" y="0"/>
                </a:cxn>
              </a:cxnLst>
              <a:rect l="0" t="0" r="0" b="0"/>
              <a:pathLst>
                <a:path w="84" h="36">
                  <a:moveTo>
                    <a:pt x="0" y="0"/>
                  </a:moveTo>
                  <a:lnTo>
                    <a:pt x="56" y="0"/>
                  </a:lnTo>
                  <a:lnTo>
                    <a:pt x="68" y="20"/>
                  </a:lnTo>
                  <a:lnTo>
                    <a:pt x="84" y="36"/>
                  </a:lnTo>
                  <a:lnTo>
                    <a:pt x="36" y="2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4904" y="884"/>
              <a:ext cx="104" cy="84"/>
            </a:xfrm>
            <a:custGeom>
              <a:avLst/>
              <a:gdLst/>
              <a:ahLst/>
              <a:cxnLst>
                <a:cxn ang="0">
                  <a:pos x="36" y="12"/>
                </a:cxn>
                <a:cxn ang="0">
                  <a:pos x="36" y="0"/>
                </a:cxn>
                <a:cxn ang="0">
                  <a:pos x="68" y="4"/>
                </a:cxn>
                <a:cxn ang="0">
                  <a:pos x="92" y="16"/>
                </a:cxn>
                <a:cxn ang="0">
                  <a:pos x="104" y="28"/>
                </a:cxn>
                <a:cxn ang="0">
                  <a:pos x="104" y="40"/>
                </a:cxn>
                <a:cxn ang="0">
                  <a:pos x="100" y="60"/>
                </a:cxn>
                <a:cxn ang="0">
                  <a:pos x="100" y="64"/>
                </a:cxn>
                <a:cxn ang="0">
                  <a:pos x="80" y="72"/>
                </a:cxn>
                <a:cxn ang="0">
                  <a:pos x="56" y="84"/>
                </a:cxn>
                <a:cxn ang="0">
                  <a:pos x="0" y="84"/>
                </a:cxn>
                <a:cxn ang="0">
                  <a:pos x="20" y="64"/>
                </a:cxn>
                <a:cxn ang="0">
                  <a:pos x="32" y="40"/>
                </a:cxn>
                <a:cxn ang="0">
                  <a:pos x="36" y="12"/>
                </a:cxn>
              </a:cxnLst>
              <a:rect l="0" t="0" r="0" b="0"/>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4828" y="864"/>
              <a:ext cx="248" cy="132"/>
            </a:xfrm>
            <a:custGeom>
              <a:avLst/>
              <a:gdLst/>
              <a:ahLst/>
              <a:cxnLst>
                <a:cxn ang="0">
                  <a:pos x="48" y="116"/>
                </a:cxn>
                <a:cxn ang="0">
                  <a:pos x="72" y="108"/>
                </a:cxn>
                <a:cxn ang="0">
                  <a:pos x="124" y="104"/>
                </a:cxn>
                <a:cxn ang="0">
                  <a:pos x="164" y="96"/>
                </a:cxn>
                <a:cxn ang="0">
                  <a:pos x="176" y="84"/>
                </a:cxn>
                <a:cxn ang="0">
                  <a:pos x="180" y="80"/>
                </a:cxn>
                <a:cxn ang="0">
                  <a:pos x="188" y="60"/>
                </a:cxn>
                <a:cxn ang="0">
                  <a:pos x="188" y="48"/>
                </a:cxn>
                <a:cxn ang="0">
                  <a:pos x="168" y="32"/>
                </a:cxn>
                <a:cxn ang="0">
                  <a:pos x="148" y="20"/>
                </a:cxn>
                <a:cxn ang="0">
                  <a:pos x="112" y="12"/>
                </a:cxn>
                <a:cxn ang="0">
                  <a:pos x="112" y="0"/>
                </a:cxn>
                <a:cxn ang="0">
                  <a:pos x="168" y="0"/>
                </a:cxn>
                <a:cxn ang="0">
                  <a:pos x="204" y="12"/>
                </a:cxn>
                <a:cxn ang="0">
                  <a:pos x="236" y="24"/>
                </a:cxn>
                <a:cxn ang="0">
                  <a:pos x="248" y="44"/>
                </a:cxn>
                <a:cxn ang="0">
                  <a:pos x="248" y="60"/>
                </a:cxn>
                <a:cxn ang="0">
                  <a:pos x="240" y="72"/>
                </a:cxn>
                <a:cxn ang="0">
                  <a:pos x="236" y="84"/>
                </a:cxn>
                <a:cxn ang="0">
                  <a:pos x="224" y="96"/>
                </a:cxn>
                <a:cxn ang="0">
                  <a:pos x="200" y="108"/>
                </a:cxn>
                <a:cxn ang="0">
                  <a:pos x="164" y="120"/>
                </a:cxn>
                <a:cxn ang="0">
                  <a:pos x="112" y="128"/>
                </a:cxn>
                <a:cxn ang="0">
                  <a:pos x="52" y="132"/>
                </a:cxn>
                <a:cxn ang="0">
                  <a:pos x="0" y="132"/>
                </a:cxn>
                <a:cxn ang="0">
                  <a:pos x="48" y="116"/>
                </a:cxn>
              </a:cxnLst>
              <a:rect l="0" t="0" r="0" b="0"/>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4772" y="1056"/>
              <a:ext cx="128" cy="176"/>
            </a:xfrm>
            <a:custGeom>
              <a:avLst/>
              <a:gdLst/>
              <a:ahLst/>
              <a:cxnLst>
                <a:cxn ang="0">
                  <a:pos x="0" y="116"/>
                </a:cxn>
                <a:cxn ang="0">
                  <a:pos x="0" y="100"/>
                </a:cxn>
                <a:cxn ang="0">
                  <a:pos x="8" y="68"/>
                </a:cxn>
                <a:cxn ang="0">
                  <a:pos x="32" y="44"/>
                </a:cxn>
                <a:cxn ang="0">
                  <a:pos x="56" y="24"/>
                </a:cxn>
                <a:cxn ang="0">
                  <a:pos x="84" y="12"/>
                </a:cxn>
                <a:cxn ang="0">
                  <a:pos x="128" y="0"/>
                </a:cxn>
                <a:cxn ang="0">
                  <a:pos x="84" y="32"/>
                </a:cxn>
                <a:cxn ang="0">
                  <a:pos x="60" y="56"/>
                </a:cxn>
                <a:cxn ang="0">
                  <a:pos x="36" y="88"/>
                </a:cxn>
                <a:cxn ang="0">
                  <a:pos x="36" y="112"/>
                </a:cxn>
                <a:cxn ang="0">
                  <a:pos x="48" y="140"/>
                </a:cxn>
                <a:cxn ang="0">
                  <a:pos x="68" y="160"/>
                </a:cxn>
                <a:cxn ang="0">
                  <a:pos x="84" y="176"/>
                </a:cxn>
                <a:cxn ang="0">
                  <a:pos x="36" y="148"/>
                </a:cxn>
                <a:cxn ang="0">
                  <a:pos x="0" y="116"/>
                </a:cxn>
              </a:cxnLst>
              <a:rect l="0" t="0" r="0" b="0"/>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9" name="図形 28"/>
            <p:cNvSpPr>
              <a:spLocks/>
            </p:cNvSpPr>
            <p:nvPr/>
          </p:nvSpPr>
          <p:spPr bwMode="auto">
            <a:xfrm>
              <a:off x="4816" y="820"/>
              <a:ext cx="532" cy="492"/>
            </a:xfrm>
            <a:custGeom>
              <a:avLst/>
              <a:gdLst/>
              <a:ahLst/>
              <a:cxnLst>
                <a:cxn ang="0">
                  <a:pos x="524" y="68"/>
                </a:cxn>
                <a:cxn ang="0">
                  <a:pos x="532" y="80"/>
                </a:cxn>
                <a:cxn ang="0">
                  <a:pos x="524" y="92"/>
                </a:cxn>
                <a:cxn ang="0">
                  <a:pos x="524" y="112"/>
                </a:cxn>
                <a:cxn ang="0">
                  <a:pos x="512" y="128"/>
                </a:cxn>
                <a:cxn ang="0">
                  <a:pos x="488" y="148"/>
                </a:cxn>
                <a:cxn ang="0">
                  <a:pos x="460" y="164"/>
                </a:cxn>
                <a:cxn ang="0">
                  <a:pos x="408" y="184"/>
                </a:cxn>
                <a:cxn ang="0">
                  <a:pos x="356" y="188"/>
                </a:cxn>
                <a:cxn ang="0">
                  <a:pos x="248" y="212"/>
                </a:cxn>
                <a:cxn ang="0">
                  <a:pos x="188" y="236"/>
                </a:cxn>
                <a:cxn ang="0">
                  <a:pos x="136" y="260"/>
                </a:cxn>
                <a:cxn ang="0">
                  <a:pos x="108" y="300"/>
                </a:cxn>
                <a:cxn ang="0">
                  <a:pos x="96" y="316"/>
                </a:cxn>
                <a:cxn ang="0">
                  <a:pos x="88" y="336"/>
                </a:cxn>
                <a:cxn ang="0">
                  <a:pos x="96" y="348"/>
                </a:cxn>
                <a:cxn ang="0">
                  <a:pos x="100" y="364"/>
                </a:cxn>
                <a:cxn ang="0">
                  <a:pos x="112" y="384"/>
                </a:cxn>
                <a:cxn ang="0">
                  <a:pos x="136" y="412"/>
                </a:cxn>
                <a:cxn ang="0">
                  <a:pos x="180" y="436"/>
                </a:cxn>
                <a:cxn ang="0">
                  <a:pos x="236" y="460"/>
                </a:cxn>
                <a:cxn ang="0">
                  <a:pos x="308" y="492"/>
                </a:cxn>
                <a:cxn ang="0">
                  <a:pos x="180" y="460"/>
                </a:cxn>
                <a:cxn ang="0">
                  <a:pos x="84" y="436"/>
                </a:cxn>
                <a:cxn ang="0">
                  <a:pos x="52" y="420"/>
                </a:cxn>
                <a:cxn ang="0">
                  <a:pos x="24" y="396"/>
                </a:cxn>
                <a:cxn ang="0">
                  <a:pos x="4" y="360"/>
                </a:cxn>
                <a:cxn ang="0">
                  <a:pos x="0" y="348"/>
                </a:cxn>
                <a:cxn ang="0">
                  <a:pos x="0" y="328"/>
                </a:cxn>
                <a:cxn ang="0">
                  <a:pos x="4" y="316"/>
                </a:cxn>
                <a:cxn ang="0">
                  <a:pos x="24" y="292"/>
                </a:cxn>
                <a:cxn ang="0">
                  <a:pos x="60" y="256"/>
                </a:cxn>
                <a:cxn ang="0">
                  <a:pos x="88" y="244"/>
                </a:cxn>
                <a:cxn ang="0">
                  <a:pos x="132" y="224"/>
                </a:cxn>
                <a:cxn ang="0">
                  <a:pos x="228" y="200"/>
                </a:cxn>
                <a:cxn ang="0">
                  <a:pos x="308" y="188"/>
                </a:cxn>
                <a:cxn ang="0">
                  <a:pos x="372" y="176"/>
                </a:cxn>
                <a:cxn ang="0">
                  <a:pos x="420" y="164"/>
                </a:cxn>
                <a:cxn ang="0">
                  <a:pos x="460" y="148"/>
                </a:cxn>
                <a:cxn ang="0">
                  <a:pos x="472" y="136"/>
                </a:cxn>
                <a:cxn ang="0">
                  <a:pos x="484" y="116"/>
                </a:cxn>
                <a:cxn ang="0">
                  <a:pos x="484" y="92"/>
                </a:cxn>
                <a:cxn ang="0">
                  <a:pos x="472" y="64"/>
                </a:cxn>
                <a:cxn ang="0">
                  <a:pos x="464" y="52"/>
                </a:cxn>
                <a:cxn ang="0">
                  <a:pos x="440" y="32"/>
                </a:cxn>
                <a:cxn ang="0">
                  <a:pos x="396" y="12"/>
                </a:cxn>
                <a:cxn ang="0">
                  <a:pos x="332" y="0"/>
                </a:cxn>
                <a:cxn ang="0">
                  <a:pos x="380" y="0"/>
                </a:cxn>
                <a:cxn ang="0">
                  <a:pos x="436" y="12"/>
                </a:cxn>
                <a:cxn ang="0">
                  <a:pos x="488" y="32"/>
                </a:cxn>
                <a:cxn ang="0">
                  <a:pos x="512" y="52"/>
                </a:cxn>
                <a:cxn ang="0">
                  <a:pos x="524" y="68"/>
                </a:cxn>
              </a:cxnLst>
              <a:rect l="0" t="0" r="0" b="0"/>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4724" y="816"/>
              <a:ext cx="576" cy="352"/>
            </a:xfrm>
            <a:custGeom>
              <a:avLst/>
              <a:gdLst/>
              <a:ahLst/>
              <a:cxnLst>
                <a:cxn ang="0">
                  <a:pos x="576" y="96"/>
                </a:cxn>
                <a:cxn ang="0">
                  <a:pos x="564" y="140"/>
                </a:cxn>
                <a:cxn ang="0">
                  <a:pos x="512" y="168"/>
                </a:cxn>
                <a:cxn ang="0">
                  <a:pos x="400" y="188"/>
                </a:cxn>
                <a:cxn ang="0">
                  <a:pos x="224" y="228"/>
                </a:cxn>
                <a:cxn ang="0">
                  <a:pos x="192" y="236"/>
                </a:cxn>
                <a:cxn ang="0">
                  <a:pos x="108" y="260"/>
                </a:cxn>
                <a:cxn ang="0">
                  <a:pos x="56" y="308"/>
                </a:cxn>
                <a:cxn ang="0">
                  <a:pos x="44" y="352"/>
                </a:cxn>
                <a:cxn ang="0">
                  <a:pos x="20" y="284"/>
                </a:cxn>
                <a:cxn ang="0">
                  <a:pos x="56" y="248"/>
                </a:cxn>
                <a:cxn ang="0">
                  <a:pos x="132" y="216"/>
                </a:cxn>
                <a:cxn ang="0">
                  <a:pos x="356" y="176"/>
                </a:cxn>
                <a:cxn ang="0">
                  <a:pos x="460" y="152"/>
                </a:cxn>
                <a:cxn ang="0">
                  <a:pos x="496" y="120"/>
                </a:cxn>
                <a:cxn ang="0">
                  <a:pos x="500" y="92"/>
                </a:cxn>
                <a:cxn ang="0">
                  <a:pos x="484" y="60"/>
                </a:cxn>
                <a:cxn ang="0">
                  <a:pos x="400" y="24"/>
                </a:cxn>
                <a:cxn ang="0">
                  <a:pos x="260" y="16"/>
                </a:cxn>
                <a:cxn ang="0">
                  <a:pos x="212" y="32"/>
                </a:cxn>
                <a:cxn ang="0">
                  <a:pos x="344" y="24"/>
                </a:cxn>
                <a:cxn ang="0">
                  <a:pos x="440" y="44"/>
                </a:cxn>
                <a:cxn ang="0">
                  <a:pos x="488" y="80"/>
                </a:cxn>
                <a:cxn ang="0">
                  <a:pos x="500" y="104"/>
                </a:cxn>
                <a:cxn ang="0">
                  <a:pos x="484" y="132"/>
                </a:cxn>
                <a:cxn ang="0">
                  <a:pos x="416" y="164"/>
                </a:cxn>
                <a:cxn ang="0">
                  <a:pos x="228" y="188"/>
                </a:cxn>
                <a:cxn ang="0">
                  <a:pos x="92" y="224"/>
                </a:cxn>
                <a:cxn ang="0">
                  <a:pos x="32" y="252"/>
                </a:cxn>
                <a:cxn ang="0">
                  <a:pos x="8" y="304"/>
                </a:cxn>
                <a:cxn ang="0">
                  <a:pos x="12" y="248"/>
                </a:cxn>
                <a:cxn ang="0">
                  <a:pos x="60" y="204"/>
                </a:cxn>
                <a:cxn ang="0">
                  <a:pos x="156" y="188"/>
                </a:cxn>
                <a:cxn ang="0">
                  <a:pos x="272" y="176"/>
                </a:cxn>
                <a:cxn ang="0">
                  <a:pos x="328" y="144"/>
                </a:cxn>
                <a:cxn ang="0">
                  <a:pos x="352" y="120"/>
                </a:cxn>
                <a:cxn ang="0">
                  <a:pos x="352" y="84"/>
                </a:cxn>
                <a:cxn ang="0">
                  <a:pos x="308" y="56"/>
                </a:cxn>
                <a:cxn ang="0">
                  <a:pos x="216" y="44"/>
                </a:cxn>
                <a:cxn ang="0">
                  <a:pos x="304" y="0"/>
                </a:cxn>
                <a:cxn ang="0">
                  <a:pos x="440" y="12"/>
                </a:cxn>
                <a:cxn ang="0">
                  <a:pos x="520" y="36"/>
                </a:cxn>
                <a:cxn ang="0">
                  <a:pos x="556" y="68"/>
                </a:cxn>
              </a:cxnLst>
              <a:rect l="0" t="0" r="0" b="0"/>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5232" y="848"/>
              <a:ext cx="292" cy="196"/>
            </a:xfrm>
            <a:custGeom>
              <a:avLst/>
              <a:gdLst/>
              <a:ahLst/>
              <a:cxnLst>
                <a:cxn ang="0">
                  <a:pos x="116" y="184"/>
                </a:cxn>
                <a:cxn ang="0">
                  <a:pos x="80" y="184"/>
                </a:cxn>
                <a:cxn ang="0">
                  <a:pos x="0" y="196"/>
                </a:cxn>
                <a:cxn ang="0">
                  <a:pos x="12" y="192"/>
                </a:cxn>
                <a:cxn ang="0">
                  <a:pos x="36" y="180"/>
                </a:cxn>
                <a:cxn ang="0">
                  <a:pos x="92" y="172"/>
                </a:cxn>
                <a:cxn ang="0">
                  <a:pos x="156" y="148"/>
                </a:cxn>
                <a:cxn ang="0">
                  <a:pos x="200" y="132"/>
                </a:cxn>
                <a:cxn ang="0">
                  <a:pos x="228" y="108"/>
                </a:cxn>
                <a:cxn ang="0">
                  <a:pos x="240" y="88"/>
                </a:cxn>
                <a:cxn ang="0">
                  <a:pos x="248" y="72"/>
                </a:cxn>
                <a:cxn ang="0">
                  <a:pos x="240" y="60"/>
                </a:cxn>
                <a:cxn ang="0">
                  <a:pos x="236" y="40"/>
                </a:cxn>
                <a:cxn ang="0">
                  <a:pos x="216" y="24"/>
                </a:cxn>
                <a:cxn ang="0">
                  <a:pos x="180" y="0"/>
                </a:cxn>
                <a:cxn ang="0">
                  <a:pos x="216" y="4"/>
                </a:cxn>
                <a:cxn ang="0">
                  <a:pos x="240" y="12"/>
                </a:cxn>
                <a:cxn ang="0">
                  <a:pos x="260" y="28"/>
                </a:cxn>
                <a:cxn ang="0">
                  <a:pos x="280" y="40"/>
                </a:cxn>
                <a:cxn ang="0">
                  <a:pos x="292" y="64"/>
                </a:cxn>
                <a:cxn ang="0">
                  <a:pos x="292" y="76"/>
                </a:cxn>
                <a:cxn ang="0">
                  <a:pos x="292" y="84"/>
                </a:cxn>
                <a:cxn ang="0">
                  <a:pos x="284" y="108"/>
                </a:cxn>
                <a:cxn ang="0">
                  <a:pos x="260" y="132"/>
                </a:cxn>
                <a:cxn ang="0">
                  <a:pos x="228" y="148"/>
                </a:cxn>
                <a:cxn ang="0">
                  <a:pos x="200" y="160"/>
                </a:cxn>
                <a:cxn ang="0">
                  <a:pos x="140" y="180"/>
                </a:cxn>
                <a:cxn ang="0">
                  <a:pos x="116" y="184"/>
                </a:cxn>
              </a:cxnLst>
              <a:rect l="0" t="0" r="0" b="0"/>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5384" y="832"/>
              <a:ext cx="192" cy="196"/>
            </a:xfrm>
            <a:custGeom>
              <a:avLst/>
              <a:gdLst/>
              <a:ahLst/>
              <a:cxnLst>
                <a:cxn ang="0">
                  <a:pos x="192" y="88"/>
                </a:cxn>
                <a:cxn ang="0">
                  <a:pos x="192" y="92"/>
                </a:cxn>
                <a:cxn ang="0">
                  <a:pos x="188" y="112"/>
                </a:cxn>
                <a:cxn ang="0">
                  <a:pos x="176" y="128"/>
                </a:cxn>
                <a:cxn ang="0">
                  <a:pos x="156" y="148"/>
                </a:cxn>
                <a:cxn ang="0">
                  <a:pos x="128" y="164"/>
                </a:cxn>
                <a:cxn ang="0">
                  <a:pos x="72" y="184"/>
                </a:cxn>
                <a:cxn ang="0">
                  <a:pos x="52" y="188"/>
                </a:cxn>
                <a:cxn ang="0">
                  <a:pos x="12" y="196"/>
                </a:cxn>
                <a:cxn ang="0">
                  <a:pos x="48" y="184"/>
                </a:cxn>
                <a:cxn ang="0">
                  <a:pos x="88" y="164"/>
                </a:cxn>
                <a:cxn ang="0">
                  <a:pos x="128" y="136"/>
                </a:cxn>
                <a:cxn ang="0">
                  <a:pos x="140" y="116"/>
                </a:cxn>
                <a:cxn ang="0">
                  <a:pos x="144" y="100"/>
                </a:cxn>
                <a:cxn ang="0">
                  <a:pos x="144" y="92"/>
                </a:cxn>
                <a:cxn ang="0">
                  <a:pos x="144" y="80"/>
                </a:cxn>
                <a:cxn ang="0">
                  <a:pos x="128" y="52"/>
                </a:cxn>
                <a:cxn ang="0">
                  <a:pos x="116" y="40"/>
                </a:cxn>
                <a:cxn ang="0">
                  <a:pos x="88" y="28"/>
                </a:cxn>
                <a:cxn ang="0">
                  <a:pos x="60" y="16"/>
                </a:cxn>
                <a:cxn ang="0">
                  <a:pos x="16" y="8"/>
                </a:cxn>
                <a:cxn ang="0">
                  <a:pos x="0" y="0"/>
                </a:cxn>
                <a:cxn ang="0">
                  <a:pos x="48" y="8"/>
                </a:cxn>
                <a:cxn ang="0">
                  <a:pos x="108" y="20"/>
                </a:cxn>
                <a:cxn ang="0">
                  <a:pos x="132" y="32"/>
                </a:cxn>
                <a:cxn ang="0">
                  <a:pos x="164" y="44"/>
                </a:cxn>
                <a:cxn ang="0">
                  <a:pos x="180" y="64"/>
                </a:cxn>
                <a:cxn ang="0">
                  <a:pos x="192" y="88"/>
                </a:cxn>
              </a:cxnLst>
              <a:rect l="0" t="0" r="0" b="0"/>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4880" y="756"/>
              <a:ext cx="624" cy="580"/>
            </a:xfrm>
            <a:custGeom>
              <a:avLst/>
              <a:gdLst/>
              <a:ahLst/>
              <a:cxnLst>
                <a:cxn ang="0">
                  <a:pos x="408" y="60"/>
                </a:cxn>
                <a:cxn ang="0">
                  <a:pos x="516" y="84"/>
                </a:cxn>
                <a:cxn ang="0">
                  <a:pos x="576" y="128"/>
                </a:cxn>
                <a:cxn ang="0">
                  <a:pos x="592" y="164"/>
                </a:cxn>
                <a:cxn ang="0">
                  <a:pos x="576" y="200"/>
                </a:cxn>
                <a:cxn ang="0">
                  <a:pos x="504" y="240"/>
                </a:cxn>
                <a:cxn ang="0">
                  <a:pos x="396" y="264"/>
                </a:cxn>
                <a:cxn ang="0">
                  <a:pos x="344" y="288"/>
                </a:cxn>
                <a:cxn ang="0">
                  <a:pos x="248" y="320"/>
                </a:cxn>
                <a:cxn ang="0">
                  <a:pos x="172" y="376"/>
                </a:cxn>
                <a:cxn ang="0">
                  <a:pos x="152" y="404"/>
                </a:cxn>
                <a:cxn ang="0">
                  <a:pos x="152" y="428"/>
                </a:cxn>
                <a:cxn ang="0">
                  <a:pos x="196" y="484"/>
                </a:cxn>
                <a:cxn ang="0">
                  <a:pos x="308" y="520"/>
                </a:cxn>
                <a:cxn ang="0">
                  <a:pos x="624" y="580"/>
                </a:cxn>
                <a:cxn ang="0">
                  <a:pos x="420" y="556"/>
                </a:cxn>
                <a:cxn ang="0">
                  <a:pos x="220" y="512"/>
                </a:cxn>
                <a:cxn ang="0">
                  <a:pos x="124" y="460"/>
                </a:cxn>
                <a:cxn ang="0">
                  <a:pos x="92" y="412"/>
                </a:cxn>
                <a:cxn ang="0">
                  <a:pos x="92" y="380"/>
                </a:cxn>
                <a:cxn ang="0">
                  <a:pos x="140" y="332"/>
                </a:cxn>
                <a:cxn ang="0">
                  <a:pos x="212" y="296"/>
                </a:cxn>
                <a:cxn ang="0">
                  <a:pos x="308" y="276"/>
                </a:cxn>
                <a:cxn ang="0">
                  <a:pos x="460" y="228"/>
                </a:cxn>
                <a:cxn ang="0">
                  <a:pos x="496" y="204"/>
                </a:cxn>
                <a:cxn ang="0">
                  <a:pos x="516" y="152"/>
                </a:cxn>
                <a:cxn ang="0">
                  <a:pos x="492" y="120"/>
                </a:cxn>
                <a:cxn ang="0">
                  <a:pos x="408" y="72"/>
                </a:cxn>
                <a:cxn ang="0">
                  <a:pos x="308" y="52"/>
                </a:cxn>
                <a:cxn ang="0">
                  <a:pos x="44" y="52"/>
                </a:cxn>
                <a:cxn ang="0">
                  <a:pos x="0" y="0"/>
                </a:cxn>
                <a:cxn ang="0">
                  <a:pos x="112" y="28"/>
                </a:cxn>
                <a:cxn ang="0">
                  <a:pos x="376" y="60"/>
                </a:cxn>
              </a:cxnLst>
              <a:rect l="0" t="0" r="0" b="0"/>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5696" y="768"/>
              <a:ext cx="1" cy="4"/>
            </a:xfrm>
            <a:custGeom>
              <a:avLst/>
              <a:gdLst/>
              <a:ahLst/>
              <a:cxnLst>
                <a:cxn ang="0">
                  <a:pos x="0" y="4"/>
                </a:cxn>
                <a:cxn ang="0">
                  <a:pos x="0" y="0"/>
                </a:cxn>
                <a:cxn ang="0">
                  <a:pos x="0" y="4"/>
                </a:cxn>
              </a:cxnLst>
              <a:rect l="0" t="0" r="0" b="0"/>
              <a:pathLst>
                <a:path h="4">
                  <a:moveTo>
                    <a:pt x="0" y="4"/>
                  </a:moveTo>
                  <a:lnTo>
                    <a:pt x="0" y="0"/>
                  </a:lnTo>
                  <a:lnTo>
                    <a:pt x="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4924" y="472"/>
              <a:ext cx="276" cy="308"/>
            </a:xfrm>
            <a:custGeom>
              <a:avLst/>
              <a:gdLst/>
              <a:ahLst/>
              <a:cxnLst>
                <a:cxn ang="0">
                  <a:pos x="48" y="152"/>
                </a:cxn>
                <a:cxn ang="0">
                  <a:pos x="52" y="176"/>
                </a:cxn>
                <a:cxn ang="0">
                  <a:pos x="68" y="204"/>
                </a:cxn>
                <a:cxn ang="0">
                  <a:pos x="96" y="228"/>
                </a:cxn>
                <a:cxn ang="0">
                  <a:pos x="132" y="240"/>
                </a:cxn>
                <a:cxn ang="0">
                  <a:pos x="204" y="276"/>
                </a:cxn>
                <a:cxn ang="0">
                  <a:pos x="276" y="308"/>
                </a:cxn>
                <a:cxn ang="0">
                  <a:pos x="200" y="284"/>
                </a:cxn>
                <a:cxn ang="0">
                  <a:pos x="104" y="248"/>
                </a:cxn>
                <a:cxn ang="0">
                  <a:pos x="60" y="228"/>
                </a:cxn>
                <a:cxn ang="0">
                  <a:pos x="24" y="204"/>
                </a:cxn>
                <a:cxn ang="0">
                  <a:pos x="0" y="176"/>
                </a:cxn>
                <a:cxn ang="0">
                  <a:pos x="0" y="156"/>
                </a:cxn>
                <a:cxn ang="0">
                  <a:pos x="0" y="140"/>
                </a:cxn>
                <a:cxn ang="0">
                  <a:pos x="4" y="120"/>
                </a:cxn>
                <a:cxn ang="0">
                  <a:pos x="16" y="104"/>
                </a:cxn>
                <a:cxn ang="0">
                  <a:pos x="36" y="76"/>
                </a:cxn>
                <a:cxn ang="0">
                  <a:pos x="68" y="60"/>
                </a:cxn>
                <a:cxn ang="0">
                  <a:pos x="108" y="36"/>
                </a:cxn>
                <a:cxn ang="0">
                  <a:pos x="168" y="16"/>
                </a:cxn>
                <a:cxn ang="0">
                  <a:pos x="240" y="0"/>
                </a:cxn>
                <a:cxn ang="0">
                  <a:pos x="248" y="0"/>
                </a:cxn>
                <a:cxn ang="0">
                  <a:pos x="188" y="16"/>
                </a:cxn>
                <a:cxn ang="0">
                  <a:pos x="140" y="40"/>
                </a:cxn>
                <a:cxn ang="0">
                  <a:pos x="104" y="64"/>
                </a:cxn>
                <a:cxn ang="0">
                  <a:pos x="80" y="92"/>
                </a:cxn>
                <a:cxn ang="0">
                  <a:pos x="60" y="116"/>
                </a:cxn>
                <a:cxn ang="0">
                  <a:pos x="52" y="132"/>
                </a:cxn>
                <a:cxn ang="0">
                  <a:pos x="48" y="152"/>
                </a:cxn>
              </a:cxnLst>
              <a:rect l="0" t="0" r="0" b="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5032" y="448"/>
              <a:ext cx="696" cy="360"/>
            </a:xfrm>
            <a:custGeom>
              <a:avLst/>
              <a:gdLst/>
              <a:ahLst/>
              <a:cxnLst>
                <a:cxn ang="0">
                  <a:pos x="164" y="76"/>
                </a:cxn>
                <a:cxn ang="0">
                  <a:pos x="128" y="96"/>
                </a:cxn>
                <a:cxn ang="0">
                  <a:pos x="104" y="116"/>
                </a:cxn>
                <a:cxn ang="0">
                  <a:pos x="84" y="132"/>
                </a:cxn>
                <a:cxn ang="0">
                  <a:pos x="80" y="152"/>
                </a:cxn>
                <a:cxn ang="0">
                  <a:pos x="80" y="180"/>
                </a:cxn>
                <a:cxn ang="0">
                  <a:pos x="92" y="204"/>
                </a:cxn>
                <a:cxn ang="0">
                  <a:pos x="116" y="228"/>
                </a:cxn>
                <a:cxn ang="0">
                  <a:pos x="132" y="248"/>
                </a:cxn>
                <a:cxn ang="0">
                  <a:pos x="164" y="260"/>
                </a:cxn>
                <a:cxn ang="0">
                  <a:pos x="236" y="288"/>
                </a:cxn>
                <a:cxn ang="0">
                  <a:pos x="328" y="308"/>
                </a:cxn>
                <a:cxn ang="0">
                  <a:pos x="424" y="324"/>
                </a:cxn>
                <a:cxn ang="0">
                  <a:pos x="592" y="344"/>
                </a:cxn>
                <a:cxn ang="0">
                  <a:pos x="676" y="344"/>
                </a:cxn>
                <a:cxn ang="0">
                  <a:pos x="688" y="356"/>
                </a:cxn>
                <a:cxn ang="0">
                  <a:pos x="696" y="360"/>
                </a:cxn>
                <a:cxn ang="0">
                  <a:pos x="648" y="360"/>
                </a:cxn>
                <a:cxn ang="0">
                  <a:pos x="544" y="360"/>
                </a:cxn>
                <a:cxn ang="0">
                  <a:pos x="472" y="356"/>
                </a:cxn>
                <a:cxn ang="0">
                  <a:pos x="388" y="344"/>
                </a:cxn>
                <a:cxn ang="0">
                  <a:pos x="292" y="320"/>
                </a:cxn>
                <a:cxn ang="0">
                  <a:pos x="188" y="296"/>
                </a:cxn>
                <a:cxn ang="0">
                  <a:pos x="164" y="284"/>
                </a:cxn>
                <a:cxn ang="0">
                  <a:pos x="108" y="264"/>
                </a:cxn>
                <a:cxn ang="0">
                  <a:pos x="44" y="240"/>
                </a:cxn>
                <a:cxn ang="0">
                  <a:pos x="20" y="216"/>
                </a:cxn>
                <a:cxn ang="0">
                  <a:pos x="8" y="192"/>
                </a:cxn>
                <a:cxn ang="0">
                  <a:pos x="0" y="164"/>
                </a:cxn>
                <a:cxn ang="0">
                  <a:pos x="12" y="132"/>
                </a:cxn>
                <a:cxn ang="0">
                  <a:pos x="24" y="120"/>
                </a:cxn>
                <a:cxn ang="0">
                  <a:pos x="68" y="84"/>
                </a:cxn>
                <a:cxn ang="0">
                  <a:pos x="104" y="60"/>
                </a:cxn>
                <a:cxn ang="0">
                  <a:pos x="152" y="40"/>
                </a:cxn>
                <a:cxn ang="0">
                  <a:pos x="220" y="24"/>
                </a:cxn>
                <a:cxn ang="0">
                  <a:pos x="296" y="12"/>
                </a:cxn>
                <a:cxn ang="0">
                  <a:pos x="436" y="0"/>
                </a:cxn>
                <a:cxn ang="0">
                  <a:pos x="316" y="24"/>
                </a:cxn>
                <a:cxn ang="0">
                  <a:pos x="232" y="48"/>
                </a:cxn>
                <a:cxn ang="0">
                  <a:pos x="164" y="76"/>
                </a:cxn>
              </a:cxnLst>
              <a:rect l="0" t="0" r="0" b="0"/>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4772" y="400"/>
              <a:ext cx="840" cy="384"/>
            </a:xfrm>
            <a:custGeom>
              <a:avLst/>
              <a:gdLst/>
              <a:ahLst/>
              <a:cxnLst>
                <a:cxn ang="0">
                  <a:pos x="840" y="0"/>
                </a:cxn>
                <a:cxn ang="0">
                  <a:pos x="828" y="12"/>
                </a:cxn>
                <a:cxn ang="0">
                  <a:pos x="812" y="24"/>
                </a:cxn>
                <a:cxn ang="0">
                  <a:pos x="764" y="36"/>
                </a:cxn>
                <a:cxn ang="0">
                  <a:pos x="700" y="48"/>
                </a:cxn>
                <a:cxn ang="0">
                  <a:pos x="564" y="52"/>
                </a:cxn>
                <a:cxn ang="0">
                  <a:pos x="464" y="60"/>
                </a:cxn>
                <a:cxn ang="0">
                  <a:pos x="392" y="72"/>
                </a:cxn>
                <a:cxn ang="0">
                  <a:pos x="316" y="84"/>
                </a:cxn>
                <a:cxn ang="0">
                  <a:pos x="260" y="100"/>
                </a:cxn>
                <a:cxn ang="0">
                  <a:pos x="212" y="124"/>
                </a:cxn>
                <a:cxn ang="0">
                  <a:pos x="180" y="148"/>
                </a:cxn>
                <a:cxn ang="0">
                  <a:pos x="164" y="168"/>
                </a:cxn>
                <a:cxn ang="0">
                  <a:pos x="152" y="192"/>
                </a:cxn>
                <a:cxn ang="0">
                  <a:pos x="144" y="212"/>
                </a:cxn>
                <a:cxn ang="0">
                  <a:pos x="144" y="228"/>
                </a:cxn>
                <a:cxn ang="0">
                  <a:pos x="152" y="248"/>
                </a:cxn>
                <a:cxn ang="0">
                  <a:pos x="176" y="276"/>
                </a:cxn>
                <a:cxn ang="0">
                  <a:pos x="212" y="300"/>
                </a:cxn>
                <a:cxn ang="0">
                  <a:pos x="256" y="324"/>
                </a:cxn>
                <a:cxn ang="0">
                  <a:pos x="356" y="360"/>
                </a:cxn>
                <a:cxn ang="0">
                  <a:pos x="436" y="384"/>
                </a:cxn>
                <a:cxn ang="0">
                  <a:pos x="292" y="380"/>
                </a:cxn>
                <a:cxn ang="0">
                  <a:pos x="176" y="356"/>
                </a:cxn>
                <a:cxn ang="0">
                  <a:pos x="96" y="324"/>
                </a:cxn>
                <a:cxn ang="0">
                  <a:pos x="48" y="300"/>
                </a:cxn>
                <a:cxn ang="0">
                  <a:pos x="20" y="272"/>
                </a:cxn>
                <a:cxn ang="0">
                  <a:pos x="8" y="248"/>
                </a:cxn>
                <a:cxn ang="0">
                  <a:pos x="0" y="228"/>
                </a:cxn>
                <a:cxn ang="0">
                  <a:pos x="0" y="212"/>
                </a:cxn>
                <a:cxn ang="0">
                  <a:pos x="8" y="192"/>
                </a:cxn>
                <a:cxn ang="0">
                  <a:pos x="20" y="176"/>
                </a:cxn>
                <a:cxn ang="0">
                  <a:pos x="48" y="144"/>
                </a:cxn>
                <a:cxn ang="0">
                  <a:pos x="84" y="120"/>
                </a:cxn>
                <a:cxn ang="0">
                  <a:pos x="128" y="108"/>
                </a:cxn>
                <a:cxn ang="0">
                  <a:pos x="212" y="84"/>
                </a:cxn>
                <a:cxn ang="0">
                  <a:pos x="256" y="76"/>
                </a:cxn>
                <a:cxn ang="0">
                  <a:pos x="268" y="76"/>
                </a:cxn>
                <a:cxn ang="0">
                  <a:pos x="284" y="72"/>
                </a:cxn>
                <a:cxn ang="0">
                  <a:pos x="292" y="72"/>
                </a:cxn>
                <a:cxn ang="0">
                  <a:pos x="292" y="76"/>
                </a:cxn>
                <a:cxn ang="0">
                  <a:pos x="404" y="64"/>
                </a:cxn>
                <a:cxn ang="0">
                  <a:pos x="424" y="60"/>
                </a:cxn>
                <a:cxn ang="0">
                  <a:pos x="528" y="48"/>
                </a:cxn>
                <a:cxn ang="0">
                  <a:pos x="604" y="36"/>
                </a:cxn>
                <a:cxn ang="0">
                  <a:pos x="652" y="24"/>
                </a:cxn>
                <a:cxn ang="0">
                  <a:pos x="664" y="12"/>
                </a:cxn>
                <a:cxn ang="0">
                  <a:pos x="672" y="4"/>
                </a:cxn>
                <a:cxn ang="0">
                  <a:pos x="664" y="0"/>
                </a:cxn>
                <a:cxn ang="0">
                  <a:pos x="840" y="0"/>
                </a:cxn>
              </a:cxnLst>
              <a:rect l="0" t="0" r="0" b="0"/>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5256" y="392"/>
              <a:ext cx="180" cy="56"/>
            </a:xfrm>
            <a:custGeom>
              <a:avLst/>
              <a:gdLst/>
              <a:ahLst/>
              <a:cxnLst>
                <a:cxn ang="0">
                  <a:pos x="176" y="8"/>
                </a:cxn>
                <a:cxn ang="0">
                  <a:pos x="180" y="12"/>
                </a:cxn>
                <a:cxn ang="0">
                  <a:pos x="176" y="20"/>
                </a:cxn>
                <a:cxn ang="0">
                  <a:pos x="152" y="32"/>
                </a:cxn>
                <a:cxn ang="0">
                  <a:pos x="96" y="44"/>
                </a:cxn>
                <a:cxn ang="0">
                  <a:pos x="0" y="56"/>
                </a:cxn>
                <a:cxn ang="0">
                  <a:pos x="68" y="36"/>
                </a:cxn>
                <a:cxn ang="0">
                  <a:pos x="84" y="24"/>
                </a:cxn>
                <a:cxn ang="0">
                  <a:pos x="92" y="12"/>
                </a:cxn>
                <a:cxn ang="0">
                  <a:pos x="92" y="8"/>
                </a:cxn>
                <a:cxn ang="0">
                  <a:pos x="92" y="0"/>
                </a:cxn>
                <a:cxn ang="0">
                  <a:pos x="176" y="8"/>
                </a:cxn>
              </a:cxnLst>
              <a:rect l="0" t="0" r="0" b="0"/>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100" y="388"/>
              <a:ext cx="248" cy="76"/>
            </a:xfrm>
            <a:custGeom>
              <a:avLst/>
              <a:gdLst/>
              <a:ahLst/>
              <a:cxnLst>
                <a:cxn ang="0">
                  <a:pos x="240" y="4"/>
                </a:cxn>
                <a:cxn ang="0">
                  <a:pos x="248" y="16"/>
                </a:cxn>
                <a:cxn ang="0">
                  <a:pos x="236" y="28"/>
                </a:cxn>
                <a:cxn ang="0">
                  <a:pos x="212" y="40"/>
                </a:cxn>
                <a:cxn ang="0">
                  <a:pos x="164" y="60"/>
                </a:cxn>
                <a:cxn ang="0">
                  <a:pos x="76" y="72"/>
                </a:cxn>
                <a:cxn ang="0">
                  <a:pos x="0" y="76"/>
                </a:cxn>
                <a:cxn ang="0">
                  <a:pos x="64" y="72"/>
                </a:cxn>
                <a:cxn ang="0">
                  <a:pos x="112" y="60"/>
                </a:cxn>
                <a:cxn ang="0">
                  <a:pos x="152" y="48"/>
                </a:cxn>
                <a:cxn ang="0">
                  <a:pos x="176" y="36"/>
                </a:cxn>
                <a:cxn ang="0">
                  <a:pos x="188" y="16"/>
                </a:cxn>
                <a:cxn ang="0">
                  <a:pos x="188" y="4"/>
                </a:cxn>
                <a:cxn ang="0">
                  <a:pos x="180" y="0"/>
                </a:cxn>
                <a:cxn ang="0">
                  <a:pos x="240" y="4"/>
                </a:cxn>
              </a:cxnLst>
              <a:rect l="0" t="0" r="0" b="0"/>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5092" y="368"/>
              <a:ext cx="188" cy="96"/>
            </a:xfrm>
            <a:custGeom>
              <a:avLst/>
              <a:gdLst/>
              <a:ahLst/>
              <a:cxnLst>
                <a:cxn ang="0">
                  <a:pos x="176" y="20"/>
                </a:cxn>
                <a:cxn ang="0">
                  <a:pos x="188" y="24"/>
                </a:cxn>
                <a:cxn ang="0">
                  <a:pos x="188" y="36"/>
                </a:cxn>
                <a:cxn ang="0">
                  <a:pos x="184" y="48"/>
                </a:cxn>
                <a:cxn ang="0">
                  <a:pos x="164" y="60"/>
                </a:cxn>
                <a:cxn ang="0">
                  <a:pos x="128" y="72"/>
                </a:cxn>
                <a:cxn ang="0">
                  <a:pos x="72" y="84"/>
                </a:cxn>
                <a:cxn ang="0">
                  <a:pos x="0" y="96"/>
                </a:cxn>
                <a:cxn ang="0">
                  <a:pos x="32" y="84"/>
                </a:cxn>
                <a:cxn ang="0">
                  <a:pos x="56" y="72"/>
                </a:cxn>
                <a:cxn ang="0">
                  <a:pos x="80" y="56"/>
                </a:cxn>
                <a:cxn ang="0">
                  <a:pos x="84" y="32"/>
                </a:cxn>
                <a:cxn ang="0">
                  <a:pos x="84" y="20"/>
                </a:cxn>
                <a:cxn ang="0">
                  <a:pos x="80" y="12"/>
                </a:cxn>
                <a:cxn ang="0">
                  <a:pos x="68" y="0"/>
                </a:cxn>
                <a:cxn ang="0">
                  <a:pos x="176" y="20"/>
                </a:cxn>
              </a:cxnLst>
              <a:rect l="0" t="0" r="0" b="0"/>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4544" y="144"/>
              <a:ext cx="188" cy="120"/>
            </a:xfrm>
            <a:custGeom>
              <a:avLst/>
              <a:gdLst/>
              <a:ahLst/>
              <a:cxnLst>
                <a:cxn ang="0">
                  <a:pos x="188" y="0"/>
                </a:cxn>
                <a:cxn ang="0">
                  <a:pos x="148" y="0"/>
                </a:cxn>
                <a:cxn ang="0">
                  <a:pos x="120" y="8"/>
                </a:cxn>
                <a:cxn ang="0">
                  <a:pos x="76" y="32"/>
                </a:cxn>
                <a:cxn ang="0">
                  <a:pos x="52" y="48"/>
                </a:cxn>
                <a:cxn ang="0">
                  <a:pos x="48" y="56"/>
                </a:cxn>
                <a:cxn ang="0">
                  <a:pos x="48" y="72"/>
                </a:cxn>
                <a:cxn ang="0">
                  <a:pos x="48" y="84"/>
                </a:cxn>
                <a:cxn ang="0">
                  <a:pos x="60" y="96"/>
                </a:cxn>
                <a:cxn ang="0">
                  <a:pos x="76" y="108"/>
                </a:cxn>
                <a:cxn ang="0">
                  <a:pos x="112" y="120"/>
                </a:cxn>
                <a:cxn ang="0">
                  <a:pos x="72" y="116"/>
                </a:cxn>
                <a:cxn ang="0">
                  <a:pos x="36" y="104"/>
                </a:cxn>
                <a:cxn ang="0">
                  <a:pos x="16" y="92"/>
                </a:cxn>
                <a:cxn ang="0">
                  <a:pos x="4" y="84"/>
                </a:cxn>
                <a:cxn ang="0">
                  <a:pos x="0" y="60"/>
                </a:cxn>
                <a:cxn ang="0">
                  <a:pos x="4" y="56"/>
                </a:cxn>
                <a:cxn ang="0">
                  <a:pos x="16" y="32"/>
                </a:cxn>
                <a:cxn ang="0">
                  <a:pos x="36" y="20"/>
                </a:cxn>
                <a:cxn ang="0">
                  <a:pos x="88" y="8"/>
                </a:cxn>
                <a:cxn ang="0">
                  <a:pos x="148" y="0"/>
                </a:cxn>
                <a:cxn ang="0">
                  <a:pos x="188" y="0"/>
                </a:cxn>
              </a:cxnLst>
              <a:rect l="0" t="0" r="0" b="0"/>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472" y="140"/>
              <a:ext cx="184" cy="132"/>
            </a:xfrm>
            <a:custGeom>
              <a:avLst/>
              <a:gdLst/>
              <a:ahLst/>
              <a:cxnLst>
                <a:cxn ang="0">
                  <a:pos x="76" y="88"/>
                </a:cxn>
                <a:cxn ang="0">
                  <a:pos x="84" y="96"/>
                </a:cxn>
                <a:cxn ang="0">
                  <a:pos x="100" y="108"/>
                </a:cxn>
                <a:cxn ang="0">
                  <a:pos x="132" y="120"/>
                </a:cxn>
                <a:cxn ang="0">
                  <a:pos x="172" y="132"/>
                </a:cxn>
                <a:cxn ang="0">
                  <a:pos x="124" y="120"/>
                </a:cxn>
                <a:cxn ang="0">
                  <a:pos x="64" y="108"/>
                </a:cxn>
                <a:cxn ang="0">
                  <a:pos x="16" y="88"/>
                </a:cxn>
                <a:cxn ang="0">
                  <a:pos x="4" y="76"/>
                </a:cxn>
                <a:cxn ang="0">
                  <a:pos x="0" y="64"/>
                </a:cxn>
                <a:cxn ang="0">
                  <a:pos x="0" y="60"/>
                </a:cxn>
                <a:cxn ang="0">
                  <a:pos x="12" y="40"/>
                </a:cxn>
                <a:cxn ang="0">
                  <a:pos x="36" y="24"/>
                </a:cxn>
                <a:cxn ang="0">
                  <a:pos x="88" y="12"/>
                </a:cxn>
                <a:cxn ang="0">
                  <a:pos x="120" y="4"/>
                </a:cxn>
                <a:cxn ang="0">
                  <a:pos x="184" y="0"/>
                </a:cxn>
                <a:cxn ang="0">
                  <a:pos x="148" y="4"/>
                </a:cxn>
                <a:cxn ang="0">
                  <a:pos x="112" y="16"/>
                </a:cxn>
                <a:cxn ang="0">
                  <a:pos x="88" y="28"/>
                </a:cxn>
                <a:cxn ang="0">
                  <a:pos x="72" y="52"/>
                </a:cxn>
                <a:cxn ang="0">
                  <a:pos x="72" y="64"/>
                </a:cxn>
                <a:cxn ang="0">
                  <a:pos x="76" y="88"/>
                </a:cxn>
              </a:cxnLst>
              <a:rect l="0" t="0" r="0" b="0"/>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4664" y="140"/>
              <a:ext cx="4" cy="1"/>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4348" y="128"/>
              <a:ext cx="316" cy="148"/>
            </a:xfrm>
            <a:custGeom>
              <a:avLst/>
              <a:gdLst/>
              <a:ahLst/>
              <a:cxnLst>
                <a:cxn ang="0">
                  <a:pos x="292" y="4"/>
                </a:cxn>
                <a:cxn ang="0">
                  <a:pos x="316" y="4"/>
                </a:cxn>
                <a:cxn ang="0">
                  <a:pos x="316" y="12"/>
                </a:cxn>
                <a:cxn ang="0">
                  <a:pos x="244" y="12"/>
                </a:cxn>
                <a:cxn ang="0">
                  <a:pos x="212" y="16"/>
                </a:cxn>
                <a:cxn ang="0">
                  <a:pos x="184" y="24"/>
                </a:cxn>
                <a:cxn ang="0">
                  <a:pos x="160" y="28"/>
                </a:cxn>
                <a:cxn ang="0">
                  <a:pos x="128" y="52"/>
                </a:cxn>
                <a:cxn ang="0">
                  <a:pos x="124" y="64"/>
                </a:cxn>
                <a:cxn ang="0">
                  <a:pos x="116" y="76"/>
                </a:cxn>
                <a:cxn ang="0">
                  <a:pos x="124" y="88"/>
                </a:cxn>
                <a:cxn ang="0">
                  <a:pos x="136" y="108"/>
                </a:cxn>
                <a:cxn ang="0">
                  <a:pos x="184" y="120"/>
                </a:cxn>
                <a:cxn ang="0">
                  <a:pos x="236" y="136"/>
                </a:cxn>
                <a:cxn ang="0">
                  <a:pos x="292" y="144"/>
                </a:cxn>
                <a:cxn ang="0">
                  <a:pos x="208" y="148"/>
                </a:cxn>
                <a:cxn ang="0">
                  <a:pos x="172" y="148"/>
                </a:cxn>
                <a:cxn ang="0">
                  <a:pos x="148" y="148"/>
                </a:cxn>
                <a:cxn ang="0">
                  <a:pos x="124" y="144"/>
                </a:cxn>
                <a:cxn ang="0">
                  <a:pos x="68" y="124"/>
                </a:cxn>
                <a:cxn ang="0">
                  <a:pos x="20" y="108"/>
                </a:cxn>
                <a:cxn ang="0">
                  <a:pos x="8" y="96"/>
                </a:cxn>
                <a:cxn ang="0">
                  <a:pos x="0" y="76"/>
                </a:cxn>
                <a:cxn ang="0">
                  <a:pos x="0" y="64"/>
                </a:cxn>
                <a:cxn ang="0">
                  <a:pos x="12" y="48"/>
                </a:cxn>
                <a:cxn ang="0">
                  <a:pos x="24" y="28"/>
                </a:cxn>
                <a:cxn ang="0">
                  <a:pos x="48" y="16"/>
                </a:cxn>
                <a:cxn ang="0">
                  <a:pos x="84" y="12"/>
                </a:cxn>
                <a:cxn ang="0">
                  <a:pos x="136" y="0"/>
                </a:cxn>
                <a:cxn ang="0">
                  <a:pos x="172" y="0"/>
                </a:cxn>
                <a:cxn ang="0">
                  <a:pos x="220" y="0"/>
                </a:cxn>
                <a:cxn ang="0">
                  <a:pos x="292" y="4"/>
                </a:cxn>
              </a:cxnLst>
              <a:rect l="0" t="0" r="0" b="0"/>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4272" y="116"/>
              <a:ext cx="288" cy="168"/>
            </a:xfrm>
            <a:custGeom>
              <a:avLst/>
              <a:gdLst/>
              <a:ahLst/>
              <a:cxnLst>
                <a:cxn ang="0">
                  <a:pos x="264" y="0"/>
                </a:cxn>
                <a:cxn ang="0">
                  <a:pos x="284" y="0"/>
                </a:cxn>
                <a:cxn ang="0">
                  <a:pos x="288" y="4"/>
                </a:cxn>
                <a:cxn ang="0">
                  <a:pos x="228" y="4"/>
                </a:cxn>
                <a:cxn ang="0">
                  <a:pos x="212" y="12"/>
                </a:cxn>
                <a:cxn ang="0">
                  <a:pos x="156" y="16"/>
                </a:cxn>
                <a:cxn ang="0">
                  <a:pos x="124" y="28"/>
                </a:cxn>
                <a:cxn ang="0">
                  <a:pos x="100" y="40"/>
                </a:cxn>
                <a:cxn ang="0">
                  <a:pos x="84" y="52"/>
                </a:cxn>
                <a:cxn ang="0">
                  <a:pos x="72" y="76"/>
                </a:cxn>
                <a:cxn ang="0">
                  <a:pos x="72" y="88"/>
                </a:cxn>
                <a:cxn ang="0">
                  <a:pos x="76" y="108"/>
                </a:cxn>
                <a:cxn ang="0">
                  <a:pos x="88" y="120"/>
                </a:cxn>
                <a:cxn ang="0">
                  <a:pos x="144" y="144"/>
                </a:cxn>
                <a:cxn ang="0">
                  <a:pos x="192" y="156"/>
                </a:cxn>
                <a:cxn ang="0">
                  <a:pos x="224" y="160"/>
                </a:cxn>
                <a:cxn ang="0">
                  <a:pos x="228" y="168"/>
                </a:cxn>
                <a:cxn ang="0">
                  <a:pos x="180" y="168"/>
                </a:cxn>
                <a:cxn ang="0">
                  <a:pos x="148" y="160"/>
                </a:cxn>
                <a:cxn ang="0">
                  <a:pos x="88" y="144"/>
                </a:cxn>
                <a:cxn ang="0">
                  <a:pos x="52" y="132"/>
                </a:cxn>
                <a:cxn ang="0">
                  <a:pos x="28" y="120"/>
                </a:cxn>
                <a:cxn ang="0">
                  <a:pos x="4" y="100"/>
                </a:cxn>
                <a:cxn ang="0">
                  <a:pos x="0" y="76"/>
                </a:cxn>
                <a:cxn ang="0">
                  <a:pos x="0" y="64"/>
                </a:cxn>
                <a:cxn ang="0">
                  <a:pos x="16" y="40"/>
                </a:cxn>
                <a:cxn ang="0">
                  <a:pos x="36" y="24"/>
                </a:cxn>
                <a:cxn ang="0">
                  <a:pos x="64" y="12"/>
                </a:cxn>
                <a:cxn ang="0">
                  <a:pos x="108" y="4"/>
                </a:cxn>
                <a:cxn ang="0">
                  <a:pos x="156" y="0"/>
                </a:cxn>
                <a:cxn ang="0">
                  <a:pos x="184" y="0"/>
                </a:cxn>
                <a:cxn ang="0">
                  <a:pos x="264" y="0"/>
                </a:cxn>
              </a:cxnLst>
              <a:rect l="0" t="0" r="0" b="0"/>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4348" y="284"/>
              <a:ext cx="248" cy="212"/>
            </a:xfrm>
            <a:custGeom>
              <a:avLst/>
              <a:gdLst/>
              <a:ahLst/>
              <a:cxnLst>
                <a:cxn ang="0">
                  <a:pos x="8" y="200"/>
                </a:cxn>
                <a:cxn ang="0">
                  <a:pos x="8" y="192"/>
                </a:cxn>
                <a:cxn ang="0">
                  <a:pos x="104" y="164"/>
                </a:cxn>
                <a:cxn ang="0">
                  <a:pos x="140" y="140"/>
                </a:cxn>
                <a:cxn ang="0">
                  <a:pos x="152" y="120"/>
                </a:cxn>
                <a:cxn ang="0">
                  <a:pos x="160" y="108"/>
                </a:cxn>
                <a:cxn ang="0">
                  <a:pos x="160" y="84"/>
                </a:cxn>
                <a:cxn ang="0">
                  <a:pos x="152" y="68"/>
                </a:cxn>
                <a:cxn ang="0">
                  <a:pos x="140" y="48"/>
                </a:cxn>
                <a:cxn ang="0">
                  <a:pos x="96" y="20"/>
                </a:cxn>
                <a:cxn ang="0">
                  <a:pos x="48" y="0"/>
                </a:cxn>
                <a:cxn ang="0">
                  <a:pos x="84" y="8"/>
                </a:cxn>
                <a:cxn ang="0">
                  <a:pos x="140" y="12"/>
                </a:cxn>
                <a:cxn ang="0">
                  <a:pos x="196" y="32"/>
                </a:cxn>
                <a:cxn ang="0">
                  <a:pos x="220" y="48"/>
                </a:cxn>
                <a:cxn ang="0">
                  <a:pos x="244" y="68"/>
                </a:cxn>
                <a:cxn ang="0">
                  <a:pos x="248" y="84"/>
                </a:cxn>
                <a:cxn ang="0">
                  <a:pos x="248" y="96"/>
                </a:cxn>
                <a:cxn ang="0">
                  <a:pos x="248" y="116"/>
                </a:cxn>
                <a:cxn ang="0">
                  <a:pos x="232" y="140"/>
                </a:cxn>
                <a:cxn ang="0">
                  <a:pos x="200" y="156"/>
                </a:cxn>
                <a:cxn ang="0">
                  <a:pos x="140" y="180"/>
                </a:cxn>
                <a:cxn ang="0">
                  <a:pos x="80" y="200"/>
                </a:cxn>
                <a:cxn ang="0">
                  <a:pos x="0" y="212"/>
                </a:cxn>
                <a:cxn ang="0">
                  <a:pos x="8" y="200"/>
                </a:cxn>
              </a:cxnLst>
              <a:rect l="0" t="0" r="0" b="0"/>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4224" y="96"/>
              <a:ext cx="284" cy="188"/>
            </a:xfrm>
            <a:custGeom>
              <a:avLst/>
              <a:gdLst/>
              <a:ahLst/>
              <a:cxnLst>
                <a:cxn ang="0">
                  <a:pos x="208" y="0"/>
                </a:cxn>
                <a:cxn ang="0">
                  <a:pos x="284" y="12"/>
                </a:cxn>
                <a:cxn ang="0">
                  <a:pos x="220" y="12"/>
                </a:cxn>
                <a:cxn ang="0">
                  <a:pos x="204" y="12"/>
                </a:cxn>
                <a:cxn ang="0">
                  <a:pos x="148" y="20"/>
                </a:cxn>
                <a:cxn ang="0">
                  <a:pos x="112" y="32"/>
                </a:cxn>
                <a:cxn ang="0">
                  <a:pos x="84" y="44"/>
                </a:cxn>
                <a:cxn ang="0">
                  <a:pos x="64" y="56"/>
                </a:cxn>
                <a:cxn ang="0">
                  <a:pos x="40" y="84"/>
                </a:cxn>
                <a:cxn ang="0">
                  <a:pos x="40" y="96"/>
                </a:cxn>
                <a:cxn ang="0">
                  <a:pos x="48" y="116"/>
                </a:cxn>
                <a:cxn ang="0">
                  <a:pos x="64" y="132"/>
                </a:cxn>
                <a:cxn ang="0">
                  <a:pos x="84" y="144"/>
                </a:cxn>
                <a:cxn ang="0">
                  <a:pos x="112" y="156"/>
                </a:cxn>
                <a:cxn ang="0">
                  <a:pos x="168" y="176"/>
                </a:cxn>
                <a:cxn ang="0">
                  <a:pos x="208" y="188"/>
                </a:cxn>
                <a:cxn ang="0">
                  <a:pos x="160" y="188"/>
                </a:cxn>
                <a:cxn ang="0">
                  <a:pos x="156" y="188"/>
                </a:cxn>
                <a:cxn ang="0">
                  <a:pos x="156" y="180"/>
                </a:cxn>
                <a:cxn ang="0">
                  <a:pos x="96" y="168"/>
                </a:cxn>
                <a:cxn ang="0">
                  <a:pos x="48" y="152"/>
                </a:cxn>
                <a:cxn ang="0">
                  <a:pos x="24" y="140"/>
                </a:cxn>
                <a:cxn ang="0">
                  <a:pos x="4" y="120"/>
                </a:cxn>
                <a:cxn ang="0">
                  <a:pos x="0" y="104"/>
                </a:cxn>
                <a:cxn ang="0">
                  <a:pos x="0" y="92"/>
                </a:cxn>
                <a:cxn ang="0">
                  <a:pos x="12" y="60"/>
                </a:cxn>
                <a:cxn ang="0">
                  <a:pos x="40" y="36"/>
                </a:cxn>
                <a:cxn ang="0">
                  <a:pos x="72" y="24"/>
                </a:cxn>
                <a:cxn ang="0">
                  <a:pos x="108" y="12"/>
                </a:cxn>
                <a:cxn ang="0">
                  <a:pos x="180" y="8"/>
                </a:cxn>
                <a:cxn ang="0">
                  <a:pos x="208" y="0"/>
                </a:cxn>
              </a:cxnLst>
              <a:rect l="0" t="0" r="0" b="0"/>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4160" y="92"/>
              <a:ext cx="248" cy="180"/>
            </a:xfrm>
            <a:custGeom>
              <a:avLst/>
              <a:gdLst/>
              <a:ahLst/>
              <a:cxnLst>
                <a:cxn ang="0">
                  <a:pos x="196" y="0"/>
                </a:cxn>
                <a:cxn ang="0">
                  <a:pos x="248" y="4"/>
                </a:cxn>
                <a:cxn ang="0">
                  <a:pos x="200" y="4"/>
                </a:cxn>
                <a:cxn ang="0">
                  <a:pos x="140" y="24"/>
                </a:cxn>
                <a:cxn ang="0">
                  <a:pos x="112" y="28"/>
                </a:cxn>
                <a:cxn ang="0">
                  <a:pos x="88" y="48"/>
                </a:cxn>
                <a:cxn ang="0">
                  <a:pos x="68" y="72"/>
                </a:cxn>
                <a:cxn ang="0">
                  <a:pos x="56" y="96"/>
                </a:cxn>
                <a:cxn ang="0">
                  <a:pos x="56" y="108"/>
                </a:cxn>
                <a:cxn ang="0">
                  <a:pos x="64" y="124"/>
                </a:cxn>
                <a:cxn ang="0">
                  <a:pos x="76" y="144"/>
                </a:cxn>
                <a:cxn ang="0">
                  <a:pos x="100" y="148"/>
                </a:cxn>
                <a:cxn ang="0">
                  <a:pos x="128" y="168"/>
                </a:cxn>
                <a:cxn ang="0">
                  <a:pos x="172" y="180"/>
                </a:cxn>
                <a:cxn ang="0">
                  <a:pos x="128" y="180"/>
                </a:cxn>
                <a:cxn ang="0">
                  <a:pos x="80" y="160"/>
                </a:cxn>
                <a:cxn ang="0">
                  <a:pos x="48" y="144"/>
                </a:cxn>
                <a:cxn ang="0">
                  <a:pos x="32" y="132"/>
                </a:cxn>
                <a:cxn ang="0">
                  <a:pos x="24" y="132"/>
                </a:cxn>
                <a:cxn ang="0">
                  <a:pos x="12" y="108"/>
                </a:cxn>
                <a:cxn ang="0">
                  <a:pos x="12" y="100"/>
                </a:cxn>
                <a:cxn ang="0">
                  <a:pos x="0" y="76"/>
                </a:cxn>
                <a:cxn ang="0">
                  <a:pos x="8" y="72"/>
                </a:cxn>
                <a:cxn ang="0">
                  <a:pos x="24" y="48"/>
                </a:cxn>
                <a:cxn ang="0">
                  <a:pos x="48" y="28"/>
                </a:cxn>
                <a:cxn ang="0">
                  <a:pos x="80" y="16"/>
                </a:cxn>
                <a:cxn ang="0">
                  <a:pos x="112" y="12"/>
                </a:cxn>
                <a:cxn ang="0">
                  <a:pos x="172" y="4"/>
                </a:cxn>
                <a:cxn ang="0">
                  <a:pos x="196" y="0"/>
                </a:cxn>
              </a:cxnLst>
              <a:rect l="0" t="0" r="0" b="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4184" y="228"/>
              <a:ext cx="88" cy="44"/>
            </a:xfrm>
            <a:custGeom>
              <a:avLst/>
              <a:gdLst/>
              <a:ahLst/>
              <a:cxnLst>
                <a:cxn ang="0">
                  <a:pos x="8" y="0"/>
                </a:cxn>
                <a:cxn ang="0">
                  <a:pos x="32" y="20"/>
                </a:cxn>
                <a:cxn ang="0">
                  <a:pos x="88" y="44"/>
                </a:cxn>
                <a:cxn ang="0">
                  <a:pos x="0" y="36"/>
                </a:cxn>
                <a:cxn ang="0">
                  <a:pos x="8" y="36"/>
                </a:cxn>
                <a:cxn ang="0">
                  <a:pos x="8" y="20"/>
                </a:cxn>
                <a:cxn ang="0">
                  <a:pos x="8" y="0"/>
                </a:cxn>
              </a:cxnLst>
              <a:rect l="0" t="0" r="0" b="0"/>
              <a:pathLst>
                <a:path w="88" h="44">
                  <a:moveTo>
                    <a:pt x="8" y="0"/>
                  </a:moveTo>
                  <a:lnTo>
                    <a:pt x="32" y="20"/>
                  </a:lnTo>
                  <a:lnTo>
                    <a:pt x="88" y="44"/>
                  </a:lnTo>
                  <a:lnTo>
                    <a:pt x="0" y="36"/>
                  </a:lnTo>
                  <a:lnTo>
                    <a:pt x="8" y="36"/>
                  </a:lnTo>
                  <a:lnTo>
                    <a:pt x="8" y="2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4108" y="96"/>
              <a:ext cx="180" cy="92"/>
            </a:xfrm>
            <a:custGeom>
              <a:avLst/>
              <a:gdLst/>
              <a:ahLst/>
              <a:cxnLst>
                <a:cxn ang="0">
                  <a:pos x="12" y="36"/>
                </a:cxn>
                <a:cxn ang="0">
                  <a:pos x="16" y="36"/>
                </a:cxn>
                <a:cxn ang="0">
                  <a:pos x="24" y="32"/>
                </a:cxn>
                <a:cxn ang="0">
                  <a:pos x="52" y="12"/>
                </a:cxn>
                <a:cxn ang="0">
                  <a:pos x="100" y="8"/>
                </a:cxn>
                <a:cxn ang="0">
                  <a:pos x="180" y="0"/>
                </a:cxn>
                <a:cxn ang="0">
                  <a:pos x="144" y="8"/>
                </a:cxn>
                <a:cxn ang="0">
                  <a:pos x="108" y="20"/>
                </a:cxn>
                <a:cxn ang="0">
                  <a:pos x="76" y="36"/>
                </a:cxn>
                <a:cxn ang="0">
                  <a:pos x="52" y="60"/>
                </a:cxn>
                <a:cxn ang="0">
                  <a:pos x="52" y="72"/>
                </a:cxn>
                <a:cxn ang="0">
                  <a:pos x="52" y="92"/>
                </a:cxn>
                <a:cxn ang="0">
                  <a:pos x="28" y="72"/>
                </a:cxn>
                <a:cxn ang="0">
                  <a:pos x="0" y="60"/>
                </a:cxn>
                <a:cxn ang="0">
                  <a:pos x="12" y="36"/>
                </a:cxn>
              </a:cxnLst>
              <a:rect l="0" t="0" r="0" b="0"/>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4040" y="140"/>
              <a:ext cx="72" cy="12"/>
            </a:xfrm>
            <a:custGeom>
              <a:avLst/>
              <a:gdLst/>
              <a:ahLst/>
              <a:cxnLst>
                <a:cxn ang="0">
                  <a:pos x="8" y="0"/>
                </a:cxn>
                <a:cxn ang="0">
                  <a:pos x="72" y="0"/>
                </a:cxn>
                <a:cxn ang="0">
                  <a:pos x="60" y="12"/>
                </a:cxn>
                <a:cxn ang="0">
                  <a:pos x="0" y="0"/>
                </a:cxn>
                <a:cxn ang="0">
                  <a:pos x="8" y="0"/>
                </a:cxn>
              </a:cxnLst>
              <a:rect l="0" t="0" r="0" b="0"/>
              <a:pathLst>
                <a:path w="72" h="12">
                  <a:moveTo>
                    <a:pt x="8" y="0"/>
                  </a:moveTo>
                  <a:lnTo>
                    <a:pt x="72" y="0"/>
                  </a:lnTo>
                  <a:lnTo>
                    <a:pt x="60" y="12"/>
                  </a:lnTo>
                  <a:lnTo>
                    <a:pt x="0" y="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3056" y="264"/>
              <a:ext cx="152" cy="100"/>
            </a:xfrm>
            <a:custGeom>
              <a:avLst/>
              <a:gdLst/>
              <a:ahLst/>
              <a:cxnLst>
                <a:cxn ang="0">
                  <a:pos x="28" y="100"/>
                </a:cxn>
                <a:cxn ang="0">
                  <a:pos x="4" y="76"/>
                </a:cxn>
                <a:cxn ang="0">
                  <a:pos x="0" y="44"/>
                </a:cxn>
                <a:cxn ang="0">
                  <a:pos x="0" y="20"/>
                </a:cxn>
                <a:cxn ang="0">
                  <a:pos x="4" y="0"/>
                </a:cxn>
                <a:cxn ang="0">
                  <a:pos x="52" y="0"/>
                </a:cxn>
                <a:cxn ang="0">
                  <a:pos x="100" y="8"/>
                </a:cxn>
                <a:cxn ang="0">
                  <a:pos x="120" y="12"/>
                </a:cxn>
                <a:cxn ang="0">
                  <a:pos x="140" y="20"/>
                </a:cxn>
                <a:cxn ang="0">
                  <a:pos x="144" y="32"/>
                </a:cxn>
                <a:cxn ang="0">
                  <a:pos x="152" y="44"/>
                </a:cxn>
                <a:cxn ang="0">
                  <a:pos x="144" y="52"/>
                </a:cxn>
                <a:cxn ang="0">
                  <a:pos x="132" y="68"/>
                </a:cxn>
                <a:cxn ang="0">
                  <a:pos x="120" y="80"/>
                </a:cxn>
                <a:cxn ang="0">
                  <a:pos x="96" y="88"/>
                </a:cxn>
                <a:cxn ang="0">
                  <a:pos x="64" y="92"/>
                </a:cxn>
                <a:cxn ang="0">
                  <a:pos x="28" y="100"/>
                </a:cxn>
              </a:cxnLst>
              <a:rect l="0" t="0" r="0" b="0"/>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3060" y="236"/>
              <a:ext cx="220" cy="144"/>
            </a:xfrm>
            <a:custGeom>
              <a:avLst/>
              <a:gdLst/>
              <a:ahLst/>
              <a:cxnLst>
                <a:cxn ang="0">
                  <a:pos x="48" y="144"/>
                </a:cxn>
                <a:cxn ang="0">
                  <a:pos x="24" y="128"/>
                </a:cxn>
                <a:cxn ang="0">
                  <a:pos x="60" y="128"/>
                </a:cxn>
                <a:cxn ang="0">
                  <a:pos x="96" y="120"/>
                </a:cxn>
                <a:cxn ang="0">
                  <a:pos x="116" y="108"/>
                </a:cxn>
                <a:cxn ang="0">
                  <a:pos x="136" y="104"/>
                </a:cxn>
                <a:cxn ang="0">
                  <a:pos x="148" y="80"/>
                </a:cxn>
                <a:cxn ang="0">
                  <a:pos x="148" y="72"/>
                </a:cxn>
                <a:cxn ang="0">
                  <a:pos x="148" y="56"/>
                </a:cxn>
                <a:cxn ang="0">
                  <a:pos x="140" y="48"/>
                </a:cxn>
                <a:cxn ang="0">
                  <a:pos x="120" y="36"/>
                </a:cxn>
                <a:cxn ang="0">
                  <a:pos x="104" y="28"/>
                </a:cxn>
                <a:cxn ang="0">
                  <a:pos x="56" y="24"/>
                </a:cxn>
                <a:cxn ang="0">
                  <a:pos x="0" y="24"/>
                </a:cxn>
                <a:cxn ang="0">
                  <a:pos x="8" y="0"/>
                </a:cxn>
                <a:cxn ang="0">
                  <a:pos x="8" y="4"/>
                </a:cxn>
                <a:cxn ang="0">
                  <a:pos x="84" y="0"/>
                </a:cxn>
                <a:cxn ang="0">
                  <a:pos x="148" y="4"/>
                </a:cxn>
                <a:cxn ang="0">
                  <a:pos x="176" y="16"/>
                </a:cxn>
                <a:cxn ang="0">
                  <a:pos x="200" y="28"/>
                </a:cxn>
                <a:cxn ang="0">
                  <a:pos x="212" y="40"/>
                </a:cxn>
                <a:cxn ang="0">
                  <a:pos x="220" y="60"/>
                </a:cxn>
                <a:cxn ang="0">
                  <a:pos x="220" y="72"/>
                </a:cxn>
                <a:cxn ang="0">
                  <a:pos x="208" y="96"/>
                </a:cxn>
                <a:cxn ang="0">
                  <a:pos x="200" y="108"/>
                </a:cxn>
                <a:cxn ang="0">
                  <a:pos x="184" y="120"/>
                </a:cxn>
                <a:cxn ang="0">
                  <a:pos x="160" y="132"/>
                </a:cxn>
                <a:cxn ang="0">
                  <a:pos x="136" y="140"/>
                </a:cxn>
                <a:cxn ang="0">
                  <a:pos x="96" y="144"/>
                </a:cxn>
                <a:cxn ang="0">
                  <a:pos x="48" y="144"/>
                </a:cxn>
              </a:cxnLst>
              <a:rect l="0" t="0" r="0" b="0"/>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3068" y="224"/>
              <a:ext cx="284" cy="180"/>
            </a:xfrm>
            <a:custGeom>
              <a:avLst/>
              <a:gdLst/>
              <a:ahLst/>
              <a:cxnLst>
                <a:cxn ang="0">
                  <a:pos x="72" y="180"/>
                </a:cxn>
                <a:cxn ang="0">
                  <a:pos x="52" y="168"/>
                </a:cxn>
                <a:cxn ang="0">
                  <a:pos x="40" y="164"/>
                </a:cxn>
                <a:cxn ang="0">
                  <a:pos x="128" y="156"/>
                </a:cxn>
                <a:cxn ang="0">
                  <a:pos x="156" y="152"/>
                </a:cxn>
                <a:cxn ang="0">
                  <a:pos x="176" y="140"/>
                </a:cxn>
                <a:cxn ang="0">
                  <a:pos x="192" y="128"/>
                </a:cxn>
                <a:cxn ang="0">
                  <a:pos x="204" y="108"/>
                </a:cxn>
                <a:cxn ang="0">
                  <a:pos x="212" y="84"/>
                </a:cxn>
                <a:cxn ang="0">
                  <a:pos x="216" y="72"/>
                </a:cxn>
                <a:cxn ang="0">
                  <a:pos x="212" y="52"/>
                </a:cxn>
                <a:cxn ang="0">
                  <a:pos x="192" y="36"/>
                </a:cxn>
                <a:cxn ang="0">
                  <a:pos x="176" y="24"/>
                </a:cxn>
                <a:cxn ang="0">
                  <a:pos x="144" y="16"/>
                </a:cxn>
                <a:cxn ang="0">
                  <a:pos x="84" y="12"/>
                </a:cxn>
                <a:cxn ang="0">
                  <a:pos x="0" y="12"/>
                </a:cxn>
                <a:cxn ang="0">
                  <a:pos x="0" y="12"/>
                </a:cxn>
                <a:cxn ang="0">
                  <a:pos x="4" y="12"/>
                </a:cxn>
                <a:cxn ang="0">
                  <a:pos x="40" y="4"/>
                </a:cxn>
                <a:cxn ang="0">
                  <a:pos x="120" y="0"/>
                </a:cxn>
                <a:cxn ang="0">
                  <a:pos x="168" y="4"/>
                </a:cxn>
                <a:cxn ang="0">
                  <a:pos x="212" y="12"/>
                </a:cxn>
                <a:cxn ang="0">
                  <a:pos x="248" y="24"/>
                </a:cxn>
                <a:cxn ang="0">
                  <a:pos x="276" y="52"/>
                </a:cxn>
                <a:cxn ang="0">
                  <a:pos x="284" y="60"/>
                </a:cxn>
                <a:cxn ang="0">
                  <a:pos x="276" y="92"/>
                </a:cxn>
                <a:cxn ang="0">
                  <a:pos x="272" y="108"/>
                </a:cxn>
                <a:cxn ang="0">
                  <a:pos x="252" y="128"/>
                </a:cxn>
                <a:cxn ang="0">
                  <a:pos x="224" y="140"/>
                </a:cxn>
                <a:cxn ang="0">
                  <a:pos x="192" y="156"/>
                </a:cxn>
                <a:cxn ang="0">
                  <a:pos x="144" y="168"/>
                </a:cxn>
                <a:cxn ang="0">
                  <a:pos x="108" y="176"/>
                </a:cxn>
                <a:cxn ang="0">
                  <a:pos x="72" y="180"/>
                </a:cxn>
              </a:cxnLst>
              <a:rect l="0" t="0" r="0" b="0"/>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072" y="212"/>
              <a:ext cx="356" cy="216"/>
            </a:xfrm>
            <a:custGeom>
              <a:avLst/>
              <a:gdLst/>
              <a:ahLst/>
              <a:cxnLst>
                <a:cxn ang="0">
                  <a:pos x="80" y="192"/>
                </a:cxn>
                <a:cxn ang="0">
                  <a:pos x="108" y="192"/>
                </a:cxn>
                <a:cxn ang="0">
                  <a:pos x="148" y="180"/>
                </a:cxn>
                <a:cxn ang="0">
                  <a:pos x="188" y="168"/>
                </a:cxn>
                <a:cxn ang="0">
                  <a:pos x="224" y="156"/>
                </a:cxn>
                <a:cxn ang="0">
                  <a:pos x="248" y="140"/>
                </a:cxn>
                <a:cxn ang="0">
                  <a:pos x="268" y="120"/>
                </a:cxn>
                <a:cxn ang="0">
                  <a:pos x="280" y="104"/>
                </a:cxn>
                <a:cxn ang="0">
                  <a:pos x="284" y="84"/>
                </a:cxn>
                <a:cxn ang="0">
                  <a:pos x="280" y="72"/>
                </a:cxn>
                <a:cxn ang="0">
                  <a:pos x="280" y="60"/>
                </a:cxn>
                <a:cxn ang="0">
                  <a:pos x="248" y="36"/>
                </a:cxn>
                <a:cxn ang="0">
                  <a:pos x="212" y="24"/>
                </a:cxn>
                <a:cxn ang="0">
                  <a:pos x="172" y="12"/>
                </a:cxn>
                <a:cxn ang="0">
                  <a:pos x="128" y="12"/>
                </a:cxn>
                <a:cxn ang="0">
                  <a:pos x="44" y="12"/>
                </a:cxn>
                <a:cxn ang="0">
                  <a:pos x="0" y="24"/>
                </a:cxn>
                <a:cxn ang="0">
                  <a:pos x="48" y="12"/>
                </a:cxn>
                <a:cxn ang="0">
                  <a:pos x="152" y="0"/>
                </a:cxn>
                <a:cxn ang="0">
                  <a:pos x="212" y="0"/>
                </a:cxn>
                <a:cxn ang="0">
                  <a:pos x="268" y="4"/>
                </a:cxn>
                <a:cxn ang="0">
                  <a:pos x="316" y="24"/>
                </a:cxn>
                <a:cxn ang="0">
                  <a:pos x="332" y="28"/>
                </a:cxn>
                <a:cxn ang="0">
                  <a:pos x="352" y="48"/>
                </a:cxn>
                <a:cxn ang="0">
                  <a:pos x="356" y="64"/>
                </a:cxn>
                <a:cxn ang="0">
                  <a:pos x="356" y="92"/>
                </a:cxn>
                <a:cxn ang="0">
                  <a:pos x="352" y="108"/>
                </a:cxn>
                <a:cxn ang="0">
                  <a:pos x="332" y="132"/>
                </a:cxn>
                <a:cxn ang="0">
                  <a:pos x="316" y="152"/>
                </a:cxn>
                <a:cxn ang="0">
                  <a:pos x="284" y="168"/>
                </a:cxn>
                <a:cxn ang="0">
                  <a:pos x="248" y="188"/>
                </a:cxn>
                <a:cxn ang="0">
                  <a:pos x="200" y="200"/>
                </a:cxn>
                <a:cxn ang="0">
                  <a:pos x="124" y="216"/>
                </a:cxn>
                <a:cxn ang="0">
                  <a:pos x="80" y="192"/>
                </a:cxn>
              </a:cxnLst>
              <a:rect l="0" t="0" r="0" b="0"/>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3208" y="200"/>
              <a:ext cx="324" cy="236"/>
            </a:xfrm>
            <a:custGeom>
              <a:avLst/>
              <a:gdLst/>
              <a:ahLst/>
              <a:cxnLst>
                <a:cxn ang="0">
                  <a:pos x="0" y="228"/>
                </a:cxn>
                <a:cxn ang="0">
                  <a:pos x="72" y="212"/>
                </a:cxn>
                <a:cxn ang="0">
                  <a:pos x="112" y="200"/>
                </a:cxn>
                <a:cxn ang="0">
                  <a:pos x="148" y="188"/>
                </a:cxn>
                <a:cxn ang="0">
                  <a:pos x="180" y="168"/>
                </a:cxn>
                <a:cxn ang="0">
                  <a:pos x="204" y="152"/>
                </a:cxn>
                <a:cxn ang="0">
                  <a:pos x="216" y="128"/>
                </a:cxn>
                <a:cxn ang="0">
                  <a:pos x="220" y="104"/>
                </a:cxn>
                <a:cxn ang="0">
                  <a:pos x="220" y="76"/>
                </a:cxn>
                <a:cxn ang="0">
                  <a:pos x="220" y="60"/>
                </a:cxn>
                <a:cxn ang="0">
                  <a:pos x="192" y="36"/>
                </a:cxn>
                <a:cxn ang="0">
                  <a:pos x="160" y="24"/>
                </a:cxn>
                <a:cxn ang="0">
                  <a:pos x="124" y="12"/>
                </a:cxn>
                <a:cxn ang="0">
                  <a:pos x="84" y="4"/>
                </a:cxn>
                <a:cxn ang="0">
                  <a:pos x="132" y="0"/>
                </a:cxn>
                <a:cxn ang="0">
                  <a:pos x="204" y="4"/>
                </a:cxn>
                <a:cxn ang="0">
                  <a:pos x="252" y="16"/>
                </a:cxn>
                <a:cxn ang="0">
                  <a:pos x="288" y="36"/>
                </a:cxn>
                <a:cxn ang="0">
                  <a:pos x="308" y="48"/>
                </a:cxn>
                <a:cxn ang="0">
                  <a:pos x="320" y="64"/>
                </a:cxn>
                <a:cxn ang="0">
                  <a:pos x="324" y="84"/>
                </a:cxn>
                <a:cxn ang="0">
                  <a:pos x="324" y="96"/>
                </a:cxn>
                <a:cxn ang="0">
                  <a:pos x="320" y="116"/>
                </a:cxn>
                <a:cxn ang="0">
                  <a:pos x="308" y="132"/>
                </a:cxn>
                <a:cxn ang="0">
                  <a:pos x="272" y="156"/>
                </a:cxn>
                <a:cxn ang="0">
                  <a:pos x="220" y="180"/>
                </a:cxn>
                <a:cxn ang="0">
                  <a:pos x="160" y="200"/>
                </a:cxn>
                <a:cxn ang="0">
                  <a:pos x="60" y="224"/>
                </a:cxn>
                <a:cxn ang="0">
                  <a:pos x="12" y="228"/>
                </a:cxn>
                <a:cxn ang="0">
                  <a:pos x="12" y="236"/>
                </a:cxn>
                <a:cxn ang="0">
                  <a:pos x="0" y="228"/>
                </a:cxn>
              </a:cxnLst>
              <a:rect l="0" t="0" r="0" b="0"/>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3220" y="168"/>
              <a:ext cx="440" cy="284"/>
            </a:xfrm>
            <a:custGeom>
              <a:avLst/>
              <a:gdLst/>
              <a:ahLst/>
              <a:cxnLst>
                <a:cxn ang="0">
                  <a:pos x="0" y="268"/>
                </a:cxn>
                <a:cxn ang="0">
                  <a:pos x="64" y="256"/>
                </a:cxn>
                <a:cxn ang="0">
                  <a:pos x="168" y="232"/>
                </a:cxn>
                <a:cxn ang="0">
                  <a:pos x="220" y="212"/>
                </a:cxn>
                <a:cxn ang="0">
                  <a:pos x="272" y="188"/>
                </a:cxn>
                <a:cxn ang="0">
                  <a:pos x="300" y="164"/>
                </a:cxn>
                <a:cxn ang="0">
                  <a:pos x="312" y="148"/>
                </a:cxn>
                <a:cxn ang="0">
                  <a:pos x="320" y="128"/>
                </a:cxn>
                <a:cxn ang="0">
                  <a:pos x="320" y="116"/>
                </a:cxn>
                <a:cxn ang="0">
                  <a:pos x="312" y="96"/>
                </a:cxn>
                <a:cxn ang="0">
                  <a:pos x="300" y="72"/>
                </a:cxn>
                <a:cxn ang="0">
                  <a:pos x="272" y="56"/>
                </a:cxn>
                <a:cxn ang="0">
                  <a:pos x="236" y="44"/>
                </a:cxn>
                <a:cxn ang="0">
                  <a:pos x="180" y="32"/>
                </a:cxn>
                <a:cxn ang="0">
                  <a:pos x="120" y="24"/>
                </a:cxn>
                <a:cxn ang="0">
                  <a:pos x="84" y="32"/>
                </a:cxn>
                <a:cxn ang="0">
                  <a:pos x="156" y="8"/>
                </a:cxn>
                <a:cxn ang="0">
                  <a:pos x="208" y="0"/>
                </a:cxn>
                <a:cxn ang="0">
                  <a:pos x="272" y="0"/>
                </a:cxn>
                <a:cxn ang="0">
                  <a:pos x="272" y="8"/>
                </a:cxn>
                <a:cxn ang="0">
                  <a:pos x="272" y="0"/>
                </a:cxn>
                <a:cxn ang="0">
                  <a:pos x="324" y="12"/>
                </a:cxn>
                <a:cxn ang="0">
                  <a:pos x="380" y="36"/>
                </a:cxn>
                <a:cxn ang="0">
                  <a:pos x="408" y="56"/>
                </a:cxn>
                <a:cxn ang="0">
                  <a:pos x="428" y="68"/>
                </a:cxn>
                <a:cxn ang="0">
                  <a:pos x="440" y="92"/>
                </a:cxn>
                <a:cxn ang="0">
                  <a:pos x="432" y="116"/>
                </a:cxn>
                <a:cxn ang="0">
                  <a:pos x="420" y="148"/>
                </a:cxn>
                <a:cxn ang="0">
                  <a:pos x="392" y="176"/>
                </a:cxn>
                <a:cxn ang="0">
                  <a:pos x="348" y="208"/>
                </a:cxn>
                <a:cxn ang="0">
                  <a:pos x="252" y="236"/>
                </a:cxn>
                <a:cxn ang="0">
                  <a:pos x="160" y="268"/>
                </a:cxn>
                <a:cxn ang="0">
                  <a:pos x="72" y="284"/>
                </a:cxn>
                <a:cxn ang="0">
                  <a:pos x="0" y="268"/>
                </a:cxn>
              </a:cxnLst>
              <a:rect l="0" t="0" r="0" b="0"/>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dirty="0"/>
            </a:p>
          </p:txBody>
        </p:sp>
        <p:sp>
          <p:nvSpPr>
            <p:cNvPr id="58" name="図形 57"/>
            <p:cNvSpPr>
              <a:spLocks/>
            </p:cNvSpPr>
            <p:nvPr/>
          </p:nvSpPr>
          <p:spPr bwMode="auto">
            <a:xfrm>
              <a:off x="3304" y="176"/>
              <a:ext cx="452" cy="284"/>
            </a:xfrm>
            <a:custGeom>
              <a:avLst/>
              <a:gdLst/>
              <a:ahLst/>
              <a:cxnLst>
                <a:cxn ang="0">
                  <a:pos x="0" y="276"/>
                </a:cxn>
                <a:cxn ang="0">
                  <a:pos x="88" y="260"/>
                </a:cxn>
                <a:cxn ang="0">
                  <a:pos x="176" y="236"/>
                </a:cxn>
                <a:cxn ang="0">
                  <a:pos x="272" y="200"/>
                </a:cxn>
                <a:cxn ang="0">
                  <a:pos x="312" y="168"/>
                </a:cxn>
                <a:cxn ang="0">
                  <a:pos x="336" y="140"/>
                </a:cxn>
                <a:cxn ang="0">
                  <a:pos x="356" y="108"/>
                </a:cxn>
                <a:cxn ang="0">
                  <a:pos x="356" y="84"/>
                </a:cxn>
                <a:cxn ang="0">
                  <a:pos x="344" y="60"/>
                </a:cxn>
                <a:cxn ang="0">
                  <a:pos x="324" y="40"/>
                </a:cxn>
                <a:cxn ang="0">
                  <a:pos x="296" y="28"/>
                </a:cxn>
                <a:cxn ang="0">
                  <a:pos x="272" y="12"/>
                </a:cxn>
                <a:cxn ang="0">
                  <a:pos x="240" y="0"/>
                </a:cxn>
                <a:cxn ang="0">
                  <a:pos x="276" y="0"/>
                </a:cxn>
                <a:cxn ang="0">
                  <a:pos x="324" y="4"/>
                </a:cxn>
                <a:cxn ang="0">
                  <a:pos x="380" y="24"/>
                </a:cxn>
                <a:cxn ang="0">
                  <a:pos x="404" y="36"/>
                </a:cxn>
                <a:cxn ang="0">
                  <a:pos x="428" y="52"/>
                </a:cxn>
                <a:cxn ang="0">
                  <a:pos x="448" y="76"/>
                </a:cxn>
                <a:cxn ang="0">
                  <a:pos x="452" y="116"/>
                </a:cxn>
                <a:cxn ang="0">
                  <a:pos x="448" y="128"/>
                </a:cxn>
                <a:cxn ang="0">
                  <a:pos x="428" y="152"/>
                </a:cxn>
                <a:cxn ang="0">
                  <a:pos x="412" y="168"/>
                </a:cxn>
                <a:cxn ang="0">
                  <a:pos x="372" y="188"/>
                </a:cxn>
                <a:cxn ang="0">
                  <a:pos x="332" y="204"/>
                </a:cxn>
                <a:cxn ang="0">
                  <a:pos x="264" y="228"/>
                </a:cxn>
                <a:cxn ang="0">
                  <a:pos x="176" y="252"/>
                </a:cxn>
                <a:cxn ang="0">
                  <a:pos x="100" y="272"/>
                </a:cxn>
                <a:cxn ang="0">
                  <a:pos x="40" y="284"/>
                </a:cxn>
                <a:cxn ang="0">
                  <a:pos x="0" y="276"/>
                </a:cxn>
              </a:cxnLst>
              <a:rect l="0" t="0" r="0" b="0"/>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3344" y="204"/>
              <a:ext cx="480" cy="260"/>
            </a:xfrm>
            <a:custGeom>
              <a:avLst/>
              <a:gdLst/>
              <a:ahLst/>
              <a:cxnLst>
                <a:cxn ang="0">
                  <a:pos x="236" y="220"/>
                </a:cxn>
                <a:cxn ang="0">
                  <a:pos x="196" y="236"/>
                </a:cxn>
                <a:cxn ang="0">
                  <a:pos x="152" y="248"/>
                </a:cxn>
                <a:cxn ang="0">
                  <a:pos x="104" y="256"/>
                </a:cxn>
                <a:cxn ang="0">
                  <a:pos x="48" y="260"/>
                </a:cxn>
                <a:cxn ang="0">
                  <a:pos x="0" y="256"/>
                </a:cxn>
                <a:cxn ang="0">
                  <a:pos x="60" y="248"/>
                </a:cxn>
                <a:cxn ang="0">
                  <a:pos x="136" y="232"/>
                </a:cxn>
                <a:cxn ang="0">
                  <a:pos x="232" y="200"/>
                </a:cxn>
                <a:cxn ang="0">
                  <a:pos x="292" y="184"/>
                </a:cxn>
                <a:cxn ang="0">
                  <a:pos x="340" y="160"/>
                </a:cxn>
                <a:cxn ang="0">
                  <a:pos x="376" y="140"/>
                </a:cxn>
                <a:cxn ang="0">
                  <a:pos x="396" y="124"/>
                </a:cxn>
                <a:cxn ang="0">
                  <a:pos x="412" y="100"/>
                </a:cxn>
                <a:cxn ang="0">
                  <a:pos x="420" y="88"/>
                </a:cxn>
                <a:cxn ang="0">
                  <a:pos x="412" y="48"/>
                </a:cxn>
                <a:cxn ang="0">
                  <a:pos x="388" y="20"/>
                </a:cxn>
                <a:cxn ang="0">
                  <a:pos x="360" y="0"/>
                </a:cxn>
                <a:cxn ang="0">
                  <a:pos x="408" y="8"/>
                </a:cxn>
                <a:cxn ang="0">
                  <a:pos x="432" y="20"/>
                </a:cxn>
                <a:cxn ang="0">
                  <a:pos x="456" y="32"/>
                </a:cxn>
                <a:cxn ang="0">
                  <a:pos x="472" y="56"/>
                </a:cxn>
                <a:cxn ang="0">
                  <a:pos x="480" y="88"/>
                </a:cxn>
                <a:cxn ang="0">
                  <a:pos x="468" y="104"/>
                </a:cxn>
                <a:cxn ang="0">
                  <a:pos x="424" y="148"/>
                </a:cxn>
                <a:cxn ang="0">
                  <a:pos x="396" y="172"/>
                </a:cxn>
                <a:cxn ang="0">
                  <a:pos x="352" y="196"/>
                </a:cxn>
                <a:cxn ang="0">
                  <a:pos x="304" y="212"/>
                </a:cxn>
                <a:cxn ang="0">
                  <a:pos x="244" y="220"/>
                </a:cxn>
                <a:cxn ang="0">
                  <a:pos x="244" y="224"/>
                </a:cxn>
                <a:cxn ang="0">
                  <a:pos x="236" y="220"/>
                </a:cxn>
              </a:cxnLst>
              <a:rect l="0" t="0" r="0" b="0"/>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3504" y="152"/>
              <a:ext cx="380" cy="276"/>
            </a:xfrm>
            <a:custGeom>
              <a:avLst/>
              <a:gdLst/>
              <a:ahLst/>
              <a:cxnLst>
                <a:cxn ang="0">
                  <a:pos x="88" y="276"/>
                </a:cxn>
                <a:cxn ang="0">
                  <a:pos x="148" y="264"/>
                </a:cxn>
                <a:cxn ang="0">
                  <a:pos x="200" y="248"/>
                </a:cxn>
                <a:cxn ang="0">
                  <a:pos x="236" y="228"/>
                </a:cxn>
                <a:cxn ang="0">
                  <a:pos x="272" y="204"/>
                </a:cxn>
                <a:cxn ang="0">
                  <a:pos x="308" y="156"/>
                </a:cxn>
                <a:cxn ang="0">
                  <a:pos x="324" y="140"/>
                </a:cxn>
                <a:cxn ang="0">
                  <a:pos x="320" y="100"/>
                </a:cxn>
                <a:cxn ang="0">
                  <a:pos x="300" y="84"/>
                </a:cxn>
                <a:cxn ang="0">
                  <a:pos x="272" y="60"/>
                </a:cxn>
                <a:cxn ang="0">
                  <a:pos x="236" y="52"/>
                </a:cxn>
                <a:cxn ang="0">
                  <a:pos x="192" y="48"/>
                </a:cxn>
                <a:cxn ang="0">
                  <a:pos x="136" y="28"/>
                </a:cxn>
                <a:cxn ang="0">
                  <a:pos x="88" y="24"/>
                </a:cxn>
                <a:cxn ang="0">
                  <a:pos x="28" y="24"/>
                </a:cxn>
                <a:cxn ang="0">
                  <a:pos x="0" y="16"/>
                </a:cxn>
                <a:cxn ang="0">
                  <a:pos x="52" y="4"/>
                </a:cxn>
                <a:cxn ang="0">
                  <a:pos x="96" y="0"/>
                </a:cxn>
                <a:cxn ang="0">
                  <a:pos x="136" y="0"/>
                </a:cxn>
                <a:cxn ang="0">
                  <a:pos x="192" y="4"/>
                </a:cxn>
                <a:cxn ang="0">
                  <a:pos x="248" y="16"/>
                </a:cxn>
                <a:cxn ang="0">
                  <a:pos x="300" y="40"/>
                </a:cxn>
                <a:cxn ang="0">
                  <a:pos x="348" y="76"/>
                </a:cxn>
                <a:cxn ang="0">
                  <a:pos x="368" y="88"/>
                </a:cxn>
                <a:cxn ang="0">
                  <a:pos x="372" y="112"/>
                </a:cxn>
                <a:cxn ang="0">
                  <a:pos x="380" y="140"/>
                </a:cxn>
                <a:cxn ang="0">
                  <a:pos x="368" y="164"/>
                </a:cxn>
                <a:cxn ang="0">
                  <a:pos x="344" y="188"/>
                </a:cxn>
                <a:cxn ang="0">
                  <a:pos x="312" y="204"/>
                </a:cxn>
                <a:cxn ang="0">
                  <a:pos x="272" y="228"/>
                </a:cxn>
                <a:cxn ang="0">
                  <a:pos x="216" y="252"/>
                </a:cxn>
                <a:cxn ang="0">
                  <a:pos x="172" y="272"/>
                </a:cxn>
                <a:cxn ang="0">
                  <a:pos x="144" y="276"/>
                </a:cxn>
                <a:cxn ang="0">
                  <a:pos x="88" y="276"/>
                </a:cxn>
              </a:cxnLst>
              <a:rect l="0" t="0" r="0" b="0"/>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3660" y="156"/>
              <a:ext cx="288" cy="280"/>
            </a:xfrm>
            <a:custGeom>
              <a:avLst/>
              <a:gdLst/>
              <a:ahLst/>
              <a:cxnLst>
                <a:cxn ang="0">
                  <a:pos x="60" y="272"/>
                </a:cxn>
                <a:cxn ang="0">
                  <a:pos x="0" y="280"/>
                </a:cxn>
                <a:cxn ang="0">
                  <a:pos x="72" y="248"/>
                </a:cxn>
                <a:cxn ang="0">
                  <a:pos x="116" y="232"/>
                </a:cxn>
                <a:cxn ang="0">
                  <a:pos x="156" y="208"/>
                </a:cxn>
                <a:cxn ang="0">
                  <a:pos x="192" y="184"/>
                </a:cxn>
                <a:cxn ang="0">
                  <a:pos x="216" y="160"/>
                </a:cxn>
                <a:cxn ang="0">
                  <a:pos x="224" y="136"/>
                </a:cxn>
                <a:cxn ang="0">
                  <a:pos x="224" y="108"/>
                </a:cxn>
                <a:cxn ang="0">
                  <a:pos x="216" y="84"/>
                </a:cxn>
                <a:cxn ang="0">
                  <a:pos x="200" y="72"/>
                </a:cxn>
                <a:cxn ang="0">
                  <a:pos x="164" y="44"/>
                </a:cxn>
                <a:cxn ang="0">
                  <a:pos x="128" y="24"/>
                </a:cxn>
                <a:cxn ang="0">
                  <a:pos x="92" y="8"/>
                </a:cxn>
                <a:cxn ang="0">
                  <a:pos x="56" y="0"/>
                </a:cxn>
                <a:cxn ang="0">
                  <a:pos x="92" y="0"/>
                </a:cxn>
                <a:cxn ang="0">
                  <a:pos x="144" y="8"/>
                </a:cxn>
                <a:cxn ang="0">
                  <a:pos x="212" y="32"/>
                </a:cxn>
                <a:cxn ang="0">
                  <a:pos x="240" y="48"/>
                </a:cxn>
                <a:cxn ang="0">
                  <a:pos x="276" y="72"/>
                </a:cxn>
                <a:cxn ang="0">
                  <a:pos x="284" y="84"/>
                </a:cxn>
                <a:cxn ang="0">
                  <a:pos x="288" y="104"/>
                </a:cxn>
                <a:cxn ang="0">
                  <a:pos x="284" y="136"/>
                </a:cxn>
                <a:cxn ang="0">
                  <a:pos x="276" y="152"/>
                </a:cxn>
                <a:cxn ang="0">
                  <a:pos x="260" y="176"/>
                </a:cxn>
                <a:cxn ang="0">
                  <a:pos x="236" y="196"/>
                </a:cxn>
                <a:cxn ang="0">
                  <a:pos x="204" y="208"/>
                </a:cxn>
                <a:cxn ang="0">
                  <a:pos x="152" y="236"/>
                </a:cxn>
                <a:cxn ang="0">
                  <a:pos x="104" y="260"/>
                </a:cxn>
                <a:cxn ang="0">
                  <a:pos x="60" y="272"/>
                </a:cxn>
              </a:cxnLst>
              <a:rect l="0" t="0" r="0" b="0"/>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3740" y="144"/>
              <a:ext cx="296" cy="284"/>
            </a:xfrm>
            <a:custGeom>
              <a:avLst/>
              <a:gdLst/>
              <a:ahLst/>
              <a:cxnLst>
                <a:cxn ang="0">
                  <a:pos x="60" y="280"/>
                </a:cxn>
                <a:cxn ang="0">
                  <a:pos x="0" y="284"/>
                </a:cxn>
                <a:cxn ang="0">
                  <a:pos x="84" y="248"/>
                </a:cxn>
                <a:cxn ang="0">
                  <a:pos x="132" y="224"/>
                </a:cxn>
                <a:cxn ang="0">
                  <a:pos x="160" y="208"/>
                </a:cxn>
                <a:cxn ang="0">
                  <a:pos x="184" y="188"/>
                </a:cxn>
                <a:cxn ang="0">
                  <a:pos x="196" y="172"/>
                </a:cxn>
                <a:cxn ang="0">
                  <a:pos x="208" y="148"/>
                </a:cxn>
                <a:cxn ang="0">
                  <a:pos x="208" y="116"/>
                </a:cxn>
                <a:cxn ang="0">
                  <a:pos x="208" y="96"/>
                </a:cxn>
                <a:cxn ang="0">
                  <a:pos x="196" y="80"/>
                </a:cxn>
                <a:cxn ang="0">
                  <a:pos x="148" y="44"/>
                </a:cxn>
                <a:cxn ang="0">
                  <a:pos x="96" y="20"/>
                </a:cxn>
                <a:cxn ang="0">
                  <a:pos x="40" y="12"/>
                </a:cxn>
                <a:cxn ang="0">
                  <a:pos x="0" y="8"/>
                </a:cxn>
                <a:cxn ang="0">
                  <a:pos x="48" y="0"/>
                </a:cxn>
                <a:cxn ang="0">
                  <a:pos x="112" y="0"/>
                </a:cxn>
                <a:cxn ang="0">
                  <a:pos x="148" y="8"/>
                </a:cxn>
                <a:cxn ang="0">
                  <a:pos x="192" y="20"/>
                </a:cxn>
                <a:cxn ang="0">
                  <a:pos x="228" y="36"/>
                </a:cxn>
                <a:cxn ang="0">
                  <a:pos x="272" y="60"/>
                </a:cxn>
                <a:cxn ang="0">
                  <a:pos x="284" y="72"/>
                </a:cxn>
                <a:cxn ang="0">
                  <a:pos x="296" y="92"/>
                </a:cxn>
                <a:cxn ang="0">
                  <a:pos x="296" y="104"/>
                </a:cxn>
                <a:cxn ang="0">
                  <a:pos x="296" y="128"/>
                </a:cxn>
                <a:cxn ang="0">
                  <a:pos x="284" y="148"/>
                </a:cxn>
                <a:cxn ang="0">
                  <a:pos x="260" y="172"/>
                </a:cxn>
                <a:cxn ang="0">
                  <a:pos x="228" y="196"/>
                </a:cxn>
                <a:cxn ang="0">
                  <a:pos x="168" y="232"/>
                </a:cxn>
                <a:cxn ang="0">
                  <a:pos x="112" y="260"/>
                </a:cxn>
                <a:cxn ang="0">
                  <a:pos x="60" y="280"/>
                </a:cxn>
              </a:cxnLst>
              <a:rect l="0" t="0" r="0" b="0"/>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3824" y="140"/>
              <a:ext cx="284" cy="284"/>
            </a:xfrm>
            <a:custGeom>
              <a:avLst/>
              <a:gdLst/>
              <a:ahLst/>
              <a:cxnLst>
                <a:cxn ang="0">
                  <a:pos x="0" y="284"/>
                </a:cxn>
                <a:cxn ang="0">
                  <a:pos x="48" y="260"/>
                </a:cxn>
                <a:cxn ang="0">
                  <a:pos x="96" y="236"/>
                </a:cxn>
                <a:cxn ang="0">
                  <a:pos x="144" y="200"/>
                </a:cxn>
                <a:cxn ang="0">
                  <a:pos x="180" y="176"/>
                </a:cxn>
                <a:cxn ang="0">
                  <a:pos x="200" y="156"/>
                </a:cxn>
                <a:cxn ang="0">
                  <a:pos x="212" y="132"/>
                </a:cxn>
                <a:cxn ang="0">
                  <a:pos x="216" y="108"/>
                </a:cxn>
                <a:cxn ang="0">
                  <a:pos x="212" y="88"/>
                </a:cxn>
                <a:cxn ang="0">
                  <a:pos x="204" y="76"/>
                </a:cxn>
                <a:cxn ang="0">
                  <a:pos x="188" y="60"/>
                </a:cxn>
                <a:cxn ang="0">
                  <a:pos x="144" y="36"/>
                </a:cxn>
                <a:cxn ang="0">
                  <a:pos x="100" y="16"/>
                </a:cxn>
                <a:cxn ang="0">
                  <a:pos x="60" y="4"/>
                </a:cxn>
                <a:cxn ang="0">
                  <a:pos x="16" y="0"/>
                </a:cxn>
                <a:cxn ang="0">
                  <a:pos x="64" y="0"/>
                </a:cxn>
                <a:cxn ang="0">
                  <a:pos x="120" y="4"/>
                </a:cxn>
                <a:cxn ang="0">
                  <a:pos x="180" y="16"/>
                </a:cxn>
                <a:cxn ang="0">
                  <a:pos x="212" y="28"/>
                </a:cxn>
                <a:cxn ang="0">
                  <a:pos x="236" y="48"/>
                </a:cxn>
                <a:cxn ang="0">
                  <a:pos x="260" y="72"/>
                </a:cxn>
                <a:cxn ang="0">
                  <a:pos x="276" y="96"/>
                </a:cxn>
                <a:cxn ang="0">
                  <a:pos x="284" y="120"/>
                </a:cxn>
                <a:cxn ang="0">
                  <a:pos x="284" y="136"/>
                </a:cxn>
                <a:cxn ang="0">
                  <a:pos x="272" y="156"/>
                </a:cxn>
                <a:cxn ang="0">
                  <a:pos x="236" y="192"/>
                </a:cxn>
                <a:cxn ang="0">
                  <a:pos x="168" y="236"/>
                </a:cxn>
                <a:cxn ang="0">
                  <a:pos x="108" y="260"/>
                </a:cxn>
                <a:cxn ang="0">
                  <a:pos x="72" y="276"/>
                </a:cxn>
                <a:cxn ang="0">
                  <a:pos x="0" y="284"/>
                </a:cxn>
              </a:cxnLst>
              <a:rect l="0" t="0" r="0" b="0"/>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3924" y="140"/>
              <a:ext cx="260" cy="272"/>
            </a:xfrm>
            <a:custGeom>
              <a:avLst/>
              <a:gdLst/>
              <a:ahLst/>
              <a:cxnLst>
                <a:cxn ang="0">
                  <a:pos x="0" y="272"/>
                </a:cxn>
                <a:cxn ang="0">
                  <a:pos x="88" y="224"/>
                </a:cxn>
                <a:cxn ang="0">
                  <a:pos x="140" y="192"/>
                </a:cxn>
                <a:cxn ang="0">
                  <a:pos x="160" y="180"/>
                </a:cxn>
                <a:cxn ang="0">
                  <a:pos x="176" y="164"/>
                </a:cxn>
                <a:cxn ang="0">
                  <a:pos x="184" y="144"/>
                </a:cxn>
                <a:cxn ang="0">
                  <a:pos x="188" y="120"/>
                </a:cxn>
                <a:cxn ang="0">
                  <a:pos x="184" y="96"/>
                </a:cxn>
                <a:cxn ang="0">
                  <a:pos x="164" y="72"/>
                </a:cxn>
                <a:cxn ang="0">
                  <a:pos x="140" y="40"/>
                </a:cxn>
                <a:cxn ang="0">
                  <a:pos x="112" y="24"/>
                </a:cxn>
                <a:cxn ang="0">
                  <a:pos x="80" y="12"/>
                </a:cxn>
                <a:cxn ang="0">
                  <a:pos x="8" y="0"/>
                </a:cxn>
                <a:cxn ang="0">
                  <a:pos x="80" y="0"/>
                </a:cxn>
                <a:cxn ang="0">
                  <a:pos x="128" y="4"/>
                </a:cxn>
                <a:cxn ang="0">
                  <a:pos x="176" y="16"/>
                </a:cxn>
                <a:cxn ang="0">
                  <a:pos x="212" y="36"/>
                </a:cxn>
                <a:cxn ang="0">
                  <a:pos x="244" y="60"/>
                </a:cxn>
                <a:cxn ang="0">
                  <a:pos x="248" y="64"/>
                </a:cxn>
                <a:cxn ang="0">
                  <a:pos x="260" y="88"/>
                </a:cxn>
                <a:cxn ang="0">
                  <a:pos x="260" y="100"/>
                </a:cxn>
                <a:cxn ang="0">
                  <a:pos x="260" y="124"/>
                </a:cxn>
                <a:cxn ang="0">
                  <a:pos x="256" y="144"/>
                </a:cxn>
                <a:cxn ang="0">
                  <a:pos x="236" y="164"/>
                </a:cxn>
                <a:cxn ang="0">
                  <a:pos x="200" y="192"/>
                </a:cxn>
                <a:cxn ang="0">
                  <a:pos x="124" y="228"/>
                </a:cxn>
                <a:cxn ang="0">
                  <a:pos x="56" y="252"/>
                </a:cxn>
                <a:cxn ang="0">
                  <a:pos x="0" y="272"/>
                </a:cxn>
              </a:cxnLst>
              <a:rect l="0" t="0" r="0" b="0"/>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3976" y="332"/>
              <a:ext cx="248" cy="72"/>
            </a:xfrm>
            <a:custGeom>
              <a:avLst/>
              <a:gdLst/>
              <a:ahLst/>
              <a:cxnLst>
                <a:cxn ang="0">
                  <a:pos x="228" y="72"/>
                </a:cxn>
                <a:cxn ang="0">
                  <a:pos x="148" y="60"/>
                </a:cxn>
                <a:cxn ang="0">
                  <a:pos x="88" y="60"/>
                </a:cxn>
                <a:cxn ang="0">
                  <a:pos x="24" y="68"/>
                </a:cxn>
                <a:cxn ang="0">
                  <a:pos x="0" y="72"/>
                </a:cxn>
                <a:cxn ang="0">
                  <a:pos x="96" y="32"/>
                </a:cxn>
                <a:cxn ang="0">
                  <a:pos x="148" y="0"/>
                </a:cxn>
                <a:cxn ang="0">
                  <a:pos x="156" y="0"/>
                </a:cxn>
                <a:cxn ang="0">
                  <a:pos x="192" y="8"/>
                </a:cxn>
                <a:cxn ang="0">
                  <a:pos x="220" y="12"/>
                </a:cxn>
                <a:cxn ang="0">
                  <a:pos x="240" y="32"/>
                </a:cxn>
                <a:cxn ang="0">
                  <a:pos x="248" y="48"/>
                </a:cxn>
                <a:cxn ang="0">
                  <a:pos x="240" y="68"/>
                </a:cxn>
                <a:cxn ang="0">
                  <a:pos x="232" y="72"/>
                </a:cxn>
                <a:cxn ang="0">
                  <a:pos x="228" y="72"/>
                </a:cxn>
              </a:cxnLst>
              <a:rect l="0" t="0" r="0" b="0"/>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4136" y="328"/>
              <a:ext cx="152" cy="88"/>
            </a:xfrm>
            <a:custGeom>
              <a:avLst/>
              <a:gdLst/>
              <a:ahLst/>
              <a:cxnLst>
                <a:cxn ang="0">
                  <a:pos x="72" y="84"/>
                </a:cxn>
                <a:cxn ang="0">
                  <a:pos x="88" y="64"/>
                </a:cxn>
                <a:cxn ang="0">
                  <a:pos x="92" y="52"/>
                </a:cxn>
                <a:cxn ang="0">
                  <a:pos x="92" y="40"/>
                </a:cxn>
                <a:cxn ang="0">
                  <a:pos x="88" y="28"/>
                </a:cxn>
                <a:cxn ang="0">
                  <a:pos x="68" y="16"/>
                </a:cxn>
                <a:cxn ang="0">
                  <a:pos x="44" y="12"/>
                </a:cxn>
                <a:cxn ang="0">
                  <a:pos x="0" y="0"/>
                </a:cxn>
                <a:cxn ang="0">
                  <a:pos x="68" y="4"/>
                </a:cxn>
                <a:cxn ang="0">
                  <a:pos x="116" y="12"/>
                </a:cxn>
                <a:cxn ang="0">
                  <a:pos x="140" y="24"/>
                </a:cxn>
                <a:cxn ang="0">
                  <a:pos x="152" y="36"/>
                </a:cxn>
                <a:cxn ang="0">
                  <a:pos x="152" y="48"/>
                </a:cxn>
                <a:cxn ang="0">
                  <a:pos x="148" y="72"/>
                </a:cxn>
                <a:cxn ang="0">
                  <a:pos x="128" y="84"/>
                </a:cxn>
                <a:cxn ang="0">
                  <a:pos x="104" y="88"/>
                </a:cxn>
                <a:cxn ang="0">
                  <a:pos x="72" y="84"/>
                </a:cxn>
              </a:cxnLst>
              <a:rect l="0" t="0" r="0" b="0"/>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4144" y="320"/>
              <a:ext cx="216" cy="108"/>
            </a:xfrm>
            <a:custGeom>
              <a:avLst/>
              <a:gdLst/>
              <a:ahLst/>
              <a:cxnLst>
                <a:cxn ang="0">
                  <a:pos x="128" y="108"/>
                </a:cxn>
                <a:cxn ang="0">
                  <a:pos x="104" y="104"/>
                </a:cxn>
                <a:cxn ang="0">
                  <a:pos x="128" y="96"/>
                </a:cxn>
                <a:cxn ang="0">
                  <a:pos x="144" y="80"/>
                </a:cxn>
                <a:cxn ang="0">
                  <a:pos x="152" y="68"/>
                </a:cxn>
                <a:cxn ang="0">
                  <a:pos x="152" y="56"/>
                </a:cxn>
                <a:cxn ang="0">
                  <a:pos x="152" y="44"/>
                </a:cxn>
                <a:cxn ang="0">
                  <a:pos x="132" y="32"/>
                </a:cxn>
                <a:cxn ang="0">
                  <a:pos x="116" y="20"/>
                </a:cxn>
                <a:cxn ang="0">
                  <a:pos x="72" y="8"/>
                </a:cxn>
                <a:cxn ang="0">
                  <a:pos x="28" y="8"/>
                </a:cxn>
                <a:cxn ang="0">
                  <a:pos x="0" y="8"/>
                </a:cxn>
                <a:cxn ang="0">
                  <a:pos x="4" y="0"/>
                </a:cxn>
                <a:cxn ang="0">
                  <a:pos x="36" y="0"/>
                </a:cxn>
                <a:cxn ang="0">
                  <a:pos x="104" y="0"/>
                </a:cxn>
                <a:cxn ang="0">
                  <a:pos x="140" y="8"/>
                </a:cxn>
                <a:cxn ang="0">
                  <a:pos x="168" y="12"/>
                </a:cxn>
                <a:cxn ang="0">
                  <a:pos x="200" y="24"/>
                </a:cxn>
                <a:cxn ang="0">
                  <a:pos x="212" y="44"/>
                </a:cxn>
                <a:cxn ang="0">
                  <a:pos x="216" y="56"/>
                </a:cxn>
                <a:cxn ang="0">
                  <a:pos x="216" y="68"/>
                </a:cxn>
                <a:cxn ang="0">
                  <a:pos x="212" y="80"/>
                </a:cxn>
                <a:cxn ang="0">
                  <a:pos x="200" y="92"/>
                </a:cxn>
                <a:cxn ang="0">
                  <a:pos x="180" y="104"/>
                </a:cxn>
                <a:cxn ang="0">
                  <a:pos x="128" y="108"/>
                </a:cxn>
              </a:cxnLst>
              <a:rect l="0" t="0" r="0" b="0"/>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4156" y="296"/>
              <a:ext cx="296" cy="156"/>
            </a:xfrm>
            <a:custGeom>
              <a:avLst/>
              <a:gdLst/>
              <a:ahLst/>
              <a:cxnLst>
                <a:cxn ang="0">
                  <a:pos x="128" y="140"/>
                </a:cxn>
                <a:cxn ang="0">
                  <a:pos x="176" y="128"/>
                </a:cxn>
                <a:cxn ang="0">
                  <a:pos x="188" y="120"/>
                </a:cxn>
                <a:cxn ang="0">
                  <a:pos x="200" y="108"/>
                </a:cxn>
                <a:cxn ang="0">
                  <a:pos x="204" y="92"/>
                </a:cxn>
                <a:cxn ang="0">
                  <a:pos x="212" y="80"/>
                </a:cxn>
                <a:cxn ang="0">
                  <a:pos x="204" y="68"/>
                </a:cxn>
                <a:cxn ang="0">
                  <a:pos x="192" y="48"/>
                </a:cxn>
                <a:cxn ang="0">
                  <a:pos x="168" y="36"/>
                </a:cxn>
                <a:cxn ang="0">
                  <a:pos x="108" y="20"/>
                </a:cxn>
                <a:cxn ang="0">
                  <a:pos x="40" y="20"/>
                </a:cxn>
                <a:cxn ang="0">
                  <a:pos x="0" y="20"/>
                </a:cxn>
                <a:cxn ang="0">
                  <a:pos x="16" y="0"/>
                </a:cxn>
                <a:cxn ang="0">
                  <a:pos x="16" y="8"/>
                </a:cxn>
                <a:cxn ang="0">
                  <a:pos x="48" y="0"/>
                </a:cxn>
                <a:cxn ang="0">
                  <a:pos x="92" y="0"/>
                </a:cxn>
                <a:cxn ang="0">
                  <a:pos x="152" y="8"/>
                </a:cxn>
                <a:cxn ang="0">
                  <a:pos x="192" y="12"/>
                </a:cxn>
                <a:cxn ang="0">
                  <a:pos x="228" y="24"/>
                </a:cxn>
                <a:cxn ang="0">
                  <a:pos x="252" y="36"/>
                </a:cxn>
                <a:cxn ang="0">
                  <a:pos x="272" y="48"/>
                </a:cxn>
                <a:cxn ang="0">
                  <a:pos x="288" y="68"/>
                </a:cxn>
                <a:cxn ang="0">
                  <a:pos x="296" y="80"/>
                </a:cxn>
                <a:cxn ang="0">
                  <a:pos x="284" y="96"/>
                </a:cxn>
                <a:cxn ang="0">
                  <a:pos x="272" y="116"/>
                </a:cxn>
                <a:cxn ang="0">
                  <a:pos x="228" y="140"/>
                </a:cxn>
                <a:cxn ang="0">
                  <a:pos x="192" y="152"/>
                </a:cxn>
                <a:cxn ang="0">
                  <a:pos x="168" y="156"/>
                </a:cxn>
                <a:cxn ang="0">
                  <a:pos x="128" y="140"/>
                </a:cxn>
              </a:cxnLst>
              <a:rect l="0" t="0" r="0" b="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4172" y="272"/>
              <a:ext cx="328" cy="204"/>
            </a:xfrm>
            <a:custGeom>
              <a:avLst/>
              <a:gdLst/>
              <a:ahLst/>
              <a:cxnLst>
                <a:cxn ang="0">
                  <a:pos x="160" y="180"/>
                </a:cxn>
                <a:cxn ang="0">
                  <a:pos x="188" y="176"/>
                </a:cxn>
                <a:cxn ang="0">
                  <a:pos x="224" y="164"/>
                </a:cxn>
                <a:cxn ang="0">
                  <a:pos x="260" y="140"/>
                </a:cxn>
                <a:cxn ang="0">
                  <a:pos x="272" y="120"/>
                </a:cxn>
                <a:cxn ang="0">
                  <a:pos x="284" y="104"/>
                </a:cxn>
                <a:cxn ang="0">
                  <a:pos x="280" y="92"/>
                </a:cxn>
                <a:cxn ang="0">
                  <a:pos x="260" y="68"/>
                </a:cxn>
                <a:cxn ang="0">
                  <a:pos x="244" y="56"/>
                </a:cxn>
                <a:cxn ang="0">
                  <a:pos x="220" y="44"/>
                </a:cxn>
                <a:cxn ang="0">
                  <a:pos x="184" y="32"/>
                </a:cxn>
                <a:cxn ang="0">
                  <a:pos x="136" y="24"/>
                </a:cxn>
                <a:cxn ang="0">
                  <a:pos x="80" y="24"/>
                </a:cxn>
                <a:cxn ang="0">
                  <a:pos x="36" y="20"/>
                </a:cxn>
                <a:cxn ang="0">
                  <a:pos x="0" y="24"/>
                </a:cxn>
                <a:cxn ang="0">
                  <a:pos x="12" y="0"/>
                </a:cxn>
                <a:cxn ang="0">
                  <a:pos x="56" y="0"/>
                </a:cxn>
                <a:cxn ang="0">
                  <a:pos x="104" y="0"/>
                </a:cxn>
                <a:cxn ang="0">
                  <a:pos x="116" y="0"/>
                </a:cxn>
                <a:cxn ang="0">
                  <a:pos x="164" y="12"/>
                </a:cxn>
                <a:cxn ang="0">
                  <a:pos x="164" y="4"/>
                </a:cxn>
                <a:cxn ang="0">
                  <a:pos x="152" y="4"/>
                </a:cxn>
                <a:cxn ang="0">
                  <a:pos x="188" y="12"/>
                </a:cxn>
                <a:cxn ang="0">
                  <a:pos x="232" y="24"/>
                </a:cxn>
                <a:cxn ang="0">
                  <a:pos x="272" y="36"/>
                </a:cxn>
                <a:cxn ang="0">
                  <a:pos x="316" y="68"/>
                </a:cxn>
                <a:cxn ang="0">
                  <a:pos x="328" y="80"/>
                </a:cxn>
                <a:cxn ang="0">
                  <a:pos x="328" y="96"/>
                </a:cxn>
                <a:cxn ang="0">
                  <a:pos x="328" y="120"/>
                </a:cxn>
                <a:cxn ang="0">
                  <a:pos x="324" y="132"/>
                </a:cxn>
                <a:cxn ang="0">
                  <a:pos x="316" y="144"/>
                </a:cxn>
                <a:cxn ang="0">
                  <a:pos x="280" y="168"/>
                </a:cxn>
                <a:cxn ang="0">
                  <a:pos x="176" y="204"/>
                </a:cxn>
                <a:cxn ang="0">
                  <a:pos x="160" y="180"/>
                </a:cxn>
              </a:cxnLst>
              <a:rect l="0" t="0" r="0" b="0"/>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4344" y="284"/>
              <a:ext cx="320" cy="224"/>
            </a:xfrm>
            <a:custGeom>
              <a:avLst/>
              <a:gdLst/>
              <a:ahLst/>
              <a:cxnLst>
                <a:cxn ang="0">
                  <a:pos x="4" y="216"/>
                </a:cxn>
                <a:cxn ang="0">
                  <a:pos x="84" y="204"/>
                </a:cxn>
                <a:cxn ang="0">
                  <a:pos x="144" y="188"/>
                </a:cxn>
                <a:cxn ang="0">
                  <a:pos x="212" y="164"/>
                </a:cxn>
                <a:cxn ang="0">
                  <a:pos x="240" y="144"/>
                </a:cxn>
                <a:cxn ang="0">
                  <a:pos x="260" y="116"/>
                </a:cxn>
                <a:cxn ang="0">
                  <a:pos x="260" y="96"/>
                </a:cxn>
                <a:cxn ang="0">
                  <a:pos x="260" y="80"/>
                </a:cxn>
                <a:cxn ang="0">
                  <a:pos x="248" y="68"/>
                </a:cxn>
                <a:cxn ang="0">
                  <a:pos x="224" y="44"/>
                </a:cxn>
                <a:cxn ang="0">
                  <a:pos x="192" y="24"/>
                </a:cxn>
                <a:cxn ang="0">
                  <a:pos x="156" y="12"/>
                </a:cxn>
                <a:cxn ang="0">
                  <a:pos x="128" y="8"/>
                </a:cxn>
                <a:cxn ang="0">
                  <a:pos x="164" y="0"/>
                </a:cxn>
                <a:cxn ang="0">
                  <a:pos x="212" y="8"/>
                </a:cxn>
                <a:cxn ang="0">
                  <a:pos x="260" y="20"/>
                </a:cxn>
                <a:cxn ang="0">
                  <a:pos x="284" y="32"/>
                </a:cxn>
                <a:cxn ang="0">
                  <a:pos x="300" y="48"/>
                </a:cxn>
                <a:cxn ang="0">
                  <a:pos x="312" y="60"/>
                </a:cxn>
                <a:cxn ang="0">
                  <a:pos x="320" y="72"/>
                </a:cxn>
                <a:cxn ang="0">
                  <a:pos x="320" y="96"/>
                </a:cxn>
                <a:cxn ang="0">
                  <a:pos x="312" y="116"/>
                </a:cxn>
                <a:cxn ang="0">
                  <a:pos x="296" y="132"/>
                </a:cxn>
                <a:cxn ang="0">
                  <a:pos x="272" y="152"/>
                </a:cxn>
                <a:cxn ang="0">
                  <a:pos x="240" y="168"/>
                </a:cxn>
                <a:cxn ang="0">
                  <a:pos x="228" y="176"/>
                </a:cxn>
                <a:cxn ang="0">
                  <a:pos x="180" y="192"/>
                </a:cxn>
                <a:cxn ang="0">
                  <a:pos x="100" y="212"/>
                </a:cxn>
                <a:cxn ang="0">
                  <a:pos x="0" y="224"/>
                </a:cxn>
                <a:cxn ang="0">
                  <a:pos x="4" y="216"/>
                </a:cxn>
              </a:cxnLst>
              <a:rect l="0" t="0" r="0" b="0"/>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4288" y="296"/>
              <a:ext cx="528" cy="260"/>
            </a:xfrm>
            <a:custGeom>
              <a:avLst/>
              <a:gdLst/>
              <a:ahLst/>
              <a:cxnLst>
                <a:cxn ang="0">
                  <a:pos x="36" y="224"/>
                </a:cxn>
                <a:cxn ang="0">
                  <a:pos x="56" y="212"/>
                </a:cxn>
                <a:cxn ang="0">
                  <a:pos x="156" y="204"/>
                </a:cxn>
                <a:cxn ang="0">
                  <a:pos x="236" y="188"/>
                </a:cxn>
                <a:cxn ang="0">
                  <a:pos x="284" y="168"/>
                </a:cxn>
                <a:cxn ang="0">
                  <a:pos x="304" y="156"/>
                </a:cxn>
                <a:cxn ang="0">
                  <a:pos x="332" y="140"/>
                </a:cxn>
                <a:cxn ang="0">
                  <a:pos x="356" y="120"/>
                </a:cxn>
                <a:cxn ang="0">
                  <a:pos x="376" y="104"/>
                </a:cxn>
                <a:cxn ang="0">
                  <a:pos x="380" y="84"/>
                </a:cxn>
                <a:cxn ang="0">
                  <a:pos x="376" y="60"/>
                </a:cxn>
                <a:cxn ang="0">
                  <a:pos x="368" y="48"/>
                </a:cxn>
                <a:cxn ang="0">
                  <a:pos x="356" y="32"/>
                </a:cxn>
                <a:cxn ang="0">
                  <a:pos x="340" y="12"/>
                </a:cxn>
                <a:cxn ang="0">
                  <a:pos x="308" y="0"/>
                </a:cxn>
                <a:cxn ang="0">
                  <a:pos x="352" y="0"/>
                </a:cxn>
                <a:cxn ang="0">
                  <a:pos x="388" y="8"/>
                </a:cxn>
                <a:cxn ang="0">
                  <a:pos x="436" y="12"/>
                </a:cxn>
                <a:cxn ang="0">
                  <a:pos x="472" y="24"/>
                </a:cxn>
                <a:cxn ang="0">
                  <a:pos x="504" y="44"/>
                </a:cxn>
                <a:cxn ang="0">
                  <a:pos x="520" y="56"/>
                </a:cxn>
                <a:cxn ang="0">
                  <a:pos x="528" y="72"/>
                </a:cxn>
                <a:cxn ang="0">
                  <a:pos x="520" y="96"/>
                </a:cxn>
                <a:cxn ang="0">
                  <a:pos x="508" y="116"/>
                </a:cxn>
                <a:cxn ang="0">
                  <a:pos x="492" y="132"/>
                </a:cxn>
                <a:cxn ang="0">
                  <a:pos x="460" y="152"/>
                </a:cxn>
                <a:cxn ang="0">
                  <a:pos x="416" y="168"/>
                </a:cxn>
                <a:cxn ang="0">
                  <a:pos x="316" y="200"/>
                </a:cxn>
                <a:cxn ang="0">
                  <a:pos x="188" y="228"/>
                </a:cxn>
                <a:cxn ang="0">
                  <a:pos x="132" y="240"/>
                </a:cxn>
                <a:cxn ang="0">
                  <a:pos x="132" y="236"/>
                </a:cxn>
                <a:cxn ang="0">
                  <a:pos x="108" y="240"/>
                </a:cxn>
                <a:cxn ang="0">
                  <a:pos x="56" y="248"/>
                </a:cxn>
                <a:cxn ang="0">
                  <a:pos x="20" y="252"/>
                </a:cxn>
                <a:cxn ang="0">
                  <a:pos x="0" y="260"/>
                </a:cxn>
                <a:cxn ang="0">
                  <a:pos x="12" y="248"/>
                </a:cxn>
                <a:cxn ang="0">
                  <a:pos x="24" y="236"/>
                </a:cxn>
                <a:cxn ang="0">
                  <a:pos x="36" y="224"/>
                </a:cxn>
              </a:cxnLst>
              <a:rect l="0" t="0" r="0" b="0"/>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4288" y="544"/>
              <a:ext cx="104" cy="56"/>
            </a:xfrm>
            <a:custGeom>
              <a:avLst/>
              <a:gdLst/>
              <a:ahLst/>
              <a:cxnLst>
                <a:cxn ang="0">
                  <a:pos x="0" y="32"/>
                </a:cxn>
                <a:cxn ang="0">
                  <a:pos x="0" y="20"/>
                </a:cxn>
                <a:cxn ang="0">
                  <a:pos x="12" y="12"/>
                </a:cxn>
                <a:cxn ang="0">
                  <a:pos x="56" y="4"/>
                </a:cxn>
                <a:cxn ang="0">
                  <a:pos x="104" y="0"/>
                </a:cxn>
                <a:cxn ang="0">
                  <a:pos x="60" y="20"/>
                </a:cxn>
                <a:cxn ang="0">
                  <a:pos x="36" y="36"/>
                </a:cxn>
                <a:cxn ang="0">
                  <a:pos x="12" y="56"/>
                </a:cxn>
                <a:cxn ang="0">
                  <a:pos x="8" y="44"/>
                </a:cxn>
                <a:cxn ang="0">
                  <a:pos x="0" y="32"/>
                </a:cxn>
              </a:cxnLst>
              <a:rect l="0" t="0" r="0" b="0"/>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4300" y="276"/>
              <a:ext cx="580" cy="360"/>
            </a:xfrm>
            <a:custGeom>
              <a:avLst/>
              <a:gdLst/>
              <a:ahLst/>
              <a:cxnLst>
                <a:cxn ang="0">
                  <a:pos x="20" y="340"/>
                </a:cxn>
                <a:cxn ang="0">
                  <a:pos x="0" y="328"/>
                </a:cxn>
                <a:cxn ang="0">
                  <a:pos x="12" y="316"/>
                </a:cxn>
                <a:cxn ang="0">
                  <a:pos x="44" y="292"/>
                </a:cxn>
                <a:cxn ang="0">
                  <a:pos x="96" y="272"/>
                </a:cxn>
                <a:cxn ang="0">
                  <a:pos x="176" y="256"/>
                </a:cxn>
                <a:cxn ang="0">
                  <a:pos x="308" y="224"/>
                </a:cxn>
                <a:cxn ang="0">
                  <a:pos x="404" y="196"/>
                </a:cxn>
                <a:cxn ang="0">
                  <a:pos x="448" y="176"/>
                </a:cxn>
                <a:cxn ang="0">
                  <a:pos x="480" y="152"/>
                </a:cxn>
                <a:cxn ang="0">
                  <a:pos x="504" y="136"/>
                </a:cxn>
                <a:cxn ang="0">
                  <a:pos x="516" y="116"/>
                </a:cxn>
                <a:cxn ang="0">
                  <a:pos x="520" y="92"/>
                </a:cxn>
                <a:cxn ang="0">
                  <a:pos x="508" y="76"/>
                </a:cxn>
                <a:cxn ang="0">
                  <a:pos x="492" y="56"/>
                </a:cxn>
                <a:cxn ang="0">
                  <a:pos x="460" y="44"/>
                </a:cxn>
                <a:cxn ang="0">
                  <a:pos x="424" y="32"/>
                </a:cxn>
                <a:cxn ang="0">
                  <a:pos x="376" y="20"/>
                </a:cxn>
                <a:cxn ang="0">
                  <a:pos x="332" y="16"/>
                </a:cxn>
                <a:cxn ang="0">
                  <a:pos x="292" y="20"/>
                </a:cxn>
                <a:cxn ang="0">
                  <a:pos x="224" y="8"/>
                </a:cxn>
                <a:cxn ang="0">
                  <a:pos x="284" y="0"/>
                </a:cxn>
                <a:cxn ang="0">
                  <a:pos x="376" y="0"/>
                </a:cxn>
                <a:cxn ang="0">
                  <a:pos x="424" y="8"/>
                </a:cxn>
                <a:cxn ang="0">
                  <a:pos x="472" y="20"/>
                </a:cxn>
                <a:cxn ang="0">
                  <a:pos x="520" y="40"/>
                </a:cxn>
                <a:cxn ang="0">
                  <a:pos x="556" y="56"/>
                </a:cxn>
                <a:cxn ang="0">
                  <a:pos x="568" y="80"/>
                </a:cxn>
                <a:cxn ang="0">
                  <a:pos x="580" y="100"/>
                </a:cxn>
                <a:cxn ang="0">
                  <a:pos x="580" y="124"/>
                </a:cxn>
                <a:cxn ang="0">
                  <a:pos x="568" y="152"/>
                </a:cxn>
                <a:cxn ang="0">
                  <a:pos x="552" y="176"/>
                </a:cxn>
                <a:cxn ang="0">
                  <a:pos x="508" y="196"/>
                </a:cxn>
                <a:cxn ang="0">
                  <a:pos x="448" y="212"/>
                </a:cxn>
                <a:cxn ang="0">
                  <a:pos x="368" y="236"/>
                </a:cxn>
                <a:cxn ang="0">
                  <a:pos x="292" y="248"/>
                </a:cxn>
                <a:cxn ang="0">
                  <a:pos x="220" y="256"/>
                </a:cxn>
                <a:cxn ang="0">
                  <a:pos x="152" y="268"/>
                </a:cxn>
                <a:cxn ang="0">
                  <a:pos x="96" y="288"/>
                </a:cxn>
                <a:cxn ang="0">
                  <a:pos x="80" y="300"/>
                </a:cxn>
                <a:cxn ang="0">
                  <a:pos x="60" y="316"/>
                </a:cxn>
                <a:cxn ang="0">
                  <a:pos x="56" y="336"/>
                </a:cxn>
                <a:cxn ang="0">
                  <a:pos x="56" y="360"/>
                </a:cxn>
                <a:cxn ang="0">
                  <a:pos x="20" y="340"/>
                </a:cxn>
              </a:cxnLst>
              <a:rect l="0" t="0" r="0" b="0"/>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4360" y="292"/>
              <a:ext cx="612" cy="360"/>
            </a:xfrm>
            <a:custGeom>
              <a:avLst/>
              <a:gdLst/>
              <a:ahLst/>
              <a:cxnLst>
                <a:cxn ang="0">
                  <a:pos x="0" y="344"/>
                </a:cxn>
                <a:cxn ang="0">
                  <a:pos x="0" y="320"/>
                </a:cxn>
                <a:cxn ang="0">
                  <a:pos x="8" y="300"/>
                </a:cxn>
                <a:cxn ang="0">
                  <a:pos x="20" y="288"/>
                </a:cxn>
                <a:cxn ang="0">
                  <a:pos x="44" y="276"/>
                </a:cxn>
                <a:cxn ang="0">
                  <a:pos x="92" y="256"/>
                </a:cxn>
                <a:cxn ang="0">
                  <a:pos x="160" y="244"/>
                </a:cxn>
                <a:cxn ang="0">
                  <a:pos x="232" y="240"/>
                </a:cxn>
                <a:cxn ang="0">
                  <a:pos x="308" y="220"/>
                </a:cxn>
                <a:cxn ang="0">
                  <a:pos x="396" y="204"/>
                </a:cxn>
                <a:cxn ang="0">
                  <a:pos x="448" y="184"/>
                </a:cxn>
                <a:cxn ang="0">
                  <a:pos x="492" y="160"/>
                </a:cxn>
                <a:cxn ang="0">
                  <a:pos x="516" y="136"/>
                </a:cxn>
                <a:cxn ang="0">
                  <a:pos x="528" y="112"/>
                </a:cxn>
                <a:cxn ang="0">
                  <a:pos x="528" y="84"/>
                </a:cxn>
                <a:cxn ang="0">
                  <a:pos x="516" y="60"/>
                </a:cxn>
                <a:cxn ang="0">
                  <a:pos x="496" y="40"/>
                </a:cxn>
                <a:cxn ang="0">
                  <a:pos x="460" y="16"/>
                </a:cxn>
                <a:cxn ang="0">
                  <a:pos x="412" y="0"/>
                </a:cxn>
                <a:cxn ang="0">
                  <a:pos x="484" y="4"/>
                </a:cxn>
                <a:cxn ang="0">
                  <a:pos x="528" y="12"/>
                </a:cxn>
                <a:cxn ang="0">
                  <a:pos x="564" y="28"/>
                </a:cxn>
                <a:cxn ang="0">
                  <a:pos x="600" y="48"/>
                </a:cxn>
                <a:cxn ang="0">
                  <a:pos x="612" y="60"/>
                </a:cxn>
                <a:cxn ang="0">
                  <a:pos x="612" y="72"/>
                </a:cxn>
                <a:cxn ang="0">
                  <a:pos x="612" y="84"/>
                </a:cxn>
                <a:cxn ang="0">
                  <a:pos x="604" y="100"/>
                </a:cxn>
                <a:cxn ang="0">
                  <a:pos x="580" y="124"/>
                </a:cxn>
                <a:cxn ang="0">
                  <a:pos x="544" y="148"/>
                </a:cxn>
                <a:cxn ang="0">
                  <a:pos x="508" y="168"/>
                </a:cxn>
                <a:cxn ang="0">
                  <a:pos x="460" y="184"/>
                </a:cxn>
                <a:cxn ang="0">
                  <a:pos x="352" y="220"/>
                </a:cxn>
                <a:cxn ang="0">
                  <a:pos x="212" y="252"/>
                </a:cxn>
                <a:cxn ang="0">
                  <a:pos x="124" y="272"/>
                </a:cxn>
                <a:cxn ang="0">
                  <a:pos x="68" y="288"/>
                </a:cxn>
                <a:cxn ang="0">
                  <a:pos x="44" y="308"/>
                </a:cxn>
                <a:cxn ang="0">
                  <a:pos x="36" y="312"/>
                </a:cxn>
                <a:cxn ang="0">
                  <a:pos x="32" y="320"/>
                </a:cxn>
                <a:cxn ang="0">
                  <a:pos x="32" y="332"/>
                </a:cxn>
                <a:cxn ang="0">
                  <a:pos x="36" y="348"/>
                </a:cxn>
                <a:cxn ang="0">
                  <a:pos x="48" y="360"/>
                </a:cxn>
                <a:cxn ang="0">
                  <a:pos x="0" y="344"/>
                </a:cxn>
              </a:cxnLst>
              <a:rect l="0" t="0" r="0" b="0"/>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4392" y="296"/>
              <a:ext cx="640" cy="388"/>
            </a:xfrm>
            <a:custGeom>
              <a:avLst/>
              <a:gdLst/>
              <a:ahLst/>
              <a:cxnLst>
                <a:cxn ang="0">
                  <a:pos x="28" y="364"/>
                </a:cxn>
                <a:cxn ang="0">
                  <a:pos x="16" y="352"/>
                </a:cxn>
                <a:cxn ang="0">
                  <a:pos x="4" y="340"/>
                </a:cxn>
                <a:cxn ang="0">
                  <a:pos x="0" y="328"/>
                </a:cxn>
                <a:cxn ang="0">
                  <a:pos x="4" y="308"/>
                </a:cxn>
                <a:cxn ang="0">
                  <a:pos x="12" y="304"/>
                </a:cxn>
                <a:cxn ang="0">
                  <a:pos x="40" y="292"/>
                </a:cxn>
                <a:cxn ang="0">
                  <a:pos x="92" y="272"/>
                </a:cxn>
                <a:cxn ang="0">
                  <a:pos x="180" y="252"/>
                </a:cxn>
                <a:cxn ang="0">
                  <a:pos x="320" y="216"/>
                </a:cxn>
                <a:cxn ang="0">
                  <a:pos x="428" y="188"/>
                </a:cxn>
                <a:cxn ang="0">
                  <a:pos x="476" y="168"/>
                </a:cxn>
                <a:cxn ang="0">
                  <a:pos x="520" y="144"/>
                </a:cxn>
                <a:cxn ang="0">
                  <a:pos x="556" y="120"/>
                </a:cxn>
                <a:cxn ang="0">
                  <a:pos x="572" y="96"/>
                </a:cxn>
                <a:cxn ang="0">
                  <a:pos x="584" y="84"/>
                </a:cxn>
                <a:cxn ang="0">
                  <a:pos x="584" y="68"/>
                </a:cxn>
                <a:cxn ang="0">
                  <a:pos x="580" y="56"/>
                </a:cxn>
                <a:cxn ang="0">
                  <a:pos x="572" y="44"/>
                </a:cxn>
                <a:cxn ang="0">
                  <a:pos x="532" y="20"/>
                </a:cxn>
                <a:cxn ang="0">
                  <a:pos x="520" y="12"/>
                </a:cxn>
                <a:cxn ang="0">
                  <a:pos x="476" y="0"/>
                </a:cxn>
                <a:cxn ang="0">
                  <a:pos x="524" y="8"/>
                </a:cxn>
                <a:cxn ang="0">
                  <a:pos x="572" y="24"/>
                </a:cxn>
                <a:cxn ang="0">
                  <a:pos x="612" y="56"/>
                </a:cxn>
                <a:cxn ang="0">
                  <a:pos x="628" y="72"/>
                </a:cxn>
                <a:cxn ang="0">
                  <a:pos x="640" y="92"/>
                </a:cxn>
                <a:cxn ang="0">
                  <a:pos x="640" y="96"/>
                </a:cxn>
                <a:cxn ang="0">
                  <a:pos x="636" y="116"/>
                </a:cxn>
                <a:cxn ang="0">
                  <a:pos x="616" y="132"/>
                </a:cxn>
                <a:cxn ang="0">
                  <a:pos x="572" y="156"/>
                </a:cxn>
                <a:cxn ang="0">
                  <a:pos x="532" y="176"/>
                </a:cxn>
                <a:cxn ang="0">
                  <a:pos x="488" y="188"/>
                </a:cxn>
                <a:cxn ang="0">
                  <a:pos x="448" y="200"/>
                </a:cxn>
                <a:cxn ang="0">
                  <a:pos x="416" y="204"/>
                </a:cxn>
                <a:cxn ang="0">
                  <a:pos x="352" y="228"/>
                </a:cxn>
                <a:cxn ang="0">
                  <a:pos x="276" y="248"/>
                </a:cxn>
                <a:cxn ang="0">
                  <a:pos x="216" y="260"/>
                </a:cxn>
                <a:cxn ang="0">
                  <a:pos x="188" y="272"/>
                </a:cxn>
                <a:cxn ang="0">
                  <a:pos x="140" y="292"/>
                </a:cxn>
                <a:cxn ang="0">
                  <a:pos x="128" y="304"/>
                </a:cxn>
                <a:cxn ang="0">
                  <a:pos x="120" y="320"/>
                </a:cxn>
                <a:cxn ang="0">
                  <a:pos x="116" y="340"/>
                </a:cxn>
                <a:cxn ang="0">
                  <a:pos x="116" y="356"/>
                </a:cxn>
                <a:cxn ang="0">
                  <a:pos x="128" y="388"/>
                </a:cxn>
                <a:cxn ang="0">
                  <a:pos x="28" y="364"/>
                </a:cxn>
              </a:cxnLst>
              <a:rect l="0" t="0" r="0" b="0"/>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4512" y="548"/>
              <a:ext cx="140" cy="148"/>
            </a:xfrm>
            <a:custGeom>
              <a:avLst/>
              <a:gdLst/>
              <a:ahLst/>
              <a:cxnLst>
                <a:cxn ang="0">
                  <a:pos x="12" y="136"/>
                </a:cxn>
                <a:cxn ang="0">
                  <a:pos x="0" y="112"/>
                </a:cxn>
                <a:cxn ang="0">
                  <a:pos x="0" y="92"/>
                </a:cxn>
                <a:cxn ang="0">
                  <a:pos x="0" y="68"/>
                </a:cxn>
                <a:cxn ang="0">
                  <a:pos x="12" y="56"/>
                </a:cxn>
                <a:cxn ang="0">
                  <a:pos x="24" y="44"/>
                </a:cxn>
                <a:cxn ang="0">
                  <a:pos x="68" y="28"/>
                </a:cxn>
                <a:cxn ang="0">
                  <a:pos x="92" y="16"/>
                </a:cxn>
                <a:cxn ang="0">
                  <a:pos x="140" y="0"/>
                </a:cxn>
                <a:cxn ang="0">
                  <a:pos x="132" y="8"/>
                </a:cxn>
                <a:cxn ang="0">
                  <a:pos x="104" y="20"/>
                </a:cxn>
                <a:cxn ang="0">
                  <a:pos x="80" y="40"/>
                </a:cxn>
                <a:cxn ang="0">
                  <a:pos x="60" y="56"/>
                </a:cxn>
                <a:cxn ang="0">
                  <a:pos x="56" y="76"/>
                </a:cxn>
                <a:cxn ang="0">
                  <a:pos x="56" y="100"/>
                </a:cxn>
                <a:cxn ang="0">
                  <a:pos x="68" y="116"/>
                </a:cxn>
                <a:cxn ang="0">
                  <a:pos x="84" y="148"/>
                </a:cxn>
                <a:cxn ang="0">
                  <a:pos x="12" y="136"/>
                </a:cxn>
              </a:cxnLst>
              <a:rect l="0" t="0" r="0" b="0"/>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4572" y="536"/>
              <a:ext cx="144" cy="164"/>
            </a:xfrm>
            <a:custGeom>
              <a:avLst/>
              <a:gdLst/>
              <a:ahLst/>
              <a:cxnLst>
                <a:cxn ang="0">
                  <a:pos x="72" y="164"/>
                </a:cxn>
                <a:cxn ang="0">
                  <a:pos x="36" y="160"/>
                </a:cxn>
                <a:cxn ang="0">
                  <a:pos x="12" y="136"/>
                </a:cxn>
                <a:cxn ang="0">
                  <a:pos x="0" y="112"/>
                </a:cxn>
                <a:cxn ang="0">
                  <a:pos x="0" y="88"/>
                </a:cxn>
                <a:cxn ang="0">
                  <a:pos x="8" y="68"/>
                </a:cxn>
                <a:cxn ang="0">
                  <a:pos x="20" y="52"/>
                </a:cxn>
                <a:cxn ang="0">
                  <a:pos x="44" y="40"/>
                </a:cxn>
                <a:cxn ang="0">
                  <a:pos x="72" y="28"/>
                </a:cxn>
                <a:cxn ang="0">
                  <a:pos x="96" y="12"/>
                </a:cxn>
                <a:cxn ang="0">
                  <a:pos x="144" y="0"/>
                </a:cxn>
                <a:cxn ang="0">
                  <a:pos x="104" y="28"/>
                </a:cxn>
                <a:cxn ang="0">
                  <a:pos x="68" y="56"/>
                </a:cxn>
                <a:cxn ang="0">
                  <a:pos x="56" y="68"/>
                </a:cxn>
                <a:cxn ang="0">
                  <a:pos x="48" y="88"/>
                </a:cxn>
                <a:cxn ang="0">
                  <a:pos x="48" y="104"/>
                </a:cxn>
                <a:cxn ang="0">
                  <a:pos x="56" y="136"/>
                </a:cxn>
                <a:cxn ang="0">
                  <a:pos x="84" y="164"/>
                </a:cxn>
                <a:cxn ang="0">
                  <a:pos x="72" y="164"/>
                </a:cxn>
              </a:cxnLst>
              <a:rect l="0" t="0" r="0" b="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4620" y="500"/>
              <a:ext cx="212" cy="200"/>
            </a:xfrm>
            <a:custGeom>
              <a:avLst/>
              <a:gdLst/>
              <a:ahLst/>
              <a:cxnLst>
                <a:cxn ang="0">
                  <a:pos x="44" y="200"/>
                </a:cxn>
                <a:cxn ang="0">
                  <a:pos x="12" y="172"/>
                </a:cxn>
                <a:cxn ang="0">
                  <a:pos x="8" y="152"/>
                </a:cxn>
                <a:cxn ang="0">
                  <a:pos x="0" y="140"/>
                </a:cxn>
                <a:cxn ang="0">
                  <a:pos x="8" y="124"/>
                </a:cxn>
                <a:cxn ang="0">
                  <a:pos x="12" y="104"/>
                </a:cxn>
                <a:cxn ang="0">
                  <a:pos x="24" y="92"/>
                </a:cxn>
                <a:cxn ang="0">
                  <a:pos x="68" y="56"/>
                </a:cxn>
                <a:cxn ang="0">
                  <a:pos x="124" y="24"/>
                </a:cxn>
                <a:cxn ang="0">
                  <a:pos x="184" y="8"/>
                </a:cxn>
                <a:cxn ang="0">
                  <a:pos x="212" y="0"/>
                </a:cxn>
                <a:cxn ang="0">
                  <a:pos x="136" y="32"/>
                </a:cxn>
                <a:cxn ang="0">
                  <a:pos x="92" y="56"/>
                </a:cxn>
                <a:cxn ang="0">
                  <a:pos x="68" y="80"/>
                </a:cxn>
                <a:cxn ang="0">
                  <a:pos x="60" y="88"/>
                </a:cxn>
                <a:cxn ang="0">
                  <a:pos x="48" y="112"/>
                </a:cxn>
                <a:cxn ang="0">
                  <a:pos x="48" y="136"/>
                </a:cxn>
                <a:cxn ang="0">
                  <a:pos x="60" y="160"/>
                </a:cxn>
                <a:cxn ang="0">
                  <a:pos x="80" y="176"/>
                </a:cxn>
                <a:cxn ang="0">
                  <a:pos x="104" y="200"/>
                </a:cxn>
                <a:cxn ang="0">
                  <a:pos x="44" y="200"/>
                </a:cxn>
              </a:cxnLst>
              <a:rect l="0" t="0" r="0" b="0"/>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4796" y="712"/>
              <a:ext cx="1" cy="8"/>
            </a:xfrm>
            <a:custGeom>
              <a:avLst/>
              <a:gdLst/>
              <a:ahLst/>
              <a:cxnLst>
                <a:cxn ang="0">
                  <a:pos x="0" y="8"/>
                </a:cxn>
                <a:cxn ang="0">
                  <a:pos x="0" y="0"/>
                </a:cxn>
                <a:cxn ang="0">
                  <a:pos x="0" y="8"/>
                </a:cxn>
              </a:cxnLst>
              <a:rect l="0" t="0" r="0" b="0"/>
              <a:pathLst>
                <a:path h="8">
                  <a:moveTo>
                    <a:pt x="0" y="8"/>
                  </a:moveTo>
                  <a:lnTo>
                    <a:pt x="0" y="0"/>
                  </a:lnTo>
                  <a:lnTo>
                    <a:pt x="0"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4668" y="156"/>
              <a:ext cx="432" cy="556"/>
            </a:xfrm>
            <a:custGeom>
              <a:avLst/>
              <a:gdLst/>
              <a:ahLst/>
              <a:cxnLst>
                <a:cxn ang="0">
                  <a:pos x="424" y="212"/>
                </a:cxn>
                <a:cxn ang="0">
                  <a:pos x="432" y="244"/>
                </a:cxn>
                <a:cxn ang="0">
                  <a:pos x="408" y="280"/>
                </a:cxn>
                <a:cxn ang="0">
                  <a:pos x="348" y="304"/>
                </a:cxn>
                <a:cxn ang="0">
                  <a:pos x="172" y="352"/>
                </a:cxn>
                <a:cxn ang="0">
                  <a:pos x="80" y="400"/>
                </a:cxn>
                <a:cxn ang="0">
                  <a:pos x="44" y="444"/>
                </a:cxn>
                <a:cxn ang="0">
                  <a:pos x="48" y="496"/>
                </a:cxn>
                <a:cxn ang="0">
                  <a:pos x="92" y="540"/>
                </a:cxn>
                <a:cxn ang="0">
                  <a:pos x="100" y="544"/>
                </a:cxn>
                <a:cxn ang="0">
                  <a:pos x="64" y="544"/>
                </a:cxn>
                <a:cxn ang="0">
                  <a:pos x="20" y="504"/>
                </a:cxn>
                <a:cxn ang="0">
                  <a:pos x="8" y="456"/>
                </a:cxn>
                <a:cxn ang="0">
                  <a:pos x="24" y="424"/>
                </a:cxn>
                <a:cxn ang="0">
                  <a:pos x="100" y="376"/>
                </a:cxn>
                <a:cxn ang="0">
                  <a:pos x="188" y="340"/>
                </a:cxn>
                <a:cxn ang="0">
                  <a:pos x="296" y="296"/>
                </a:cxn>
                <a:cxn ang="0">
                  <a:pos x="360" y="256"/>
                </a:cxn>
                <a:cxn ang="0">
                  <a:pos x="364" y="232"/>
                </a:cxn>
                <a:cxn ang="0">
                  <a:pos x="324" y="176"/>
                </a:cxn>
                <a:cxn ang="0">
                  <a:pos x="248" y="148"/>
                </a:cxn>
                <a:cxn ang="0">
                  <a:pos x="152" y="128"/>
                </a:cxn>
                <a:cxn ang="0">
                  <a:pos x="44" y="96"/>
                </a:cxn>
                <a:cxn ang="0">
                  <a:pos x="8" y="80"/>
                </a:cxn>
                <a:cxn ang="0">
                  <a:pos x="0" y="56"/>
                </a:cxn>
                <a:cxn ang="0">
                  <a:pos x="32" y="24"/>
                </a:cxn>
                <a:cxn ang="0">
                  <a:pos x="92" y="8"/>
                </a:cxn>
                <a:cxn ang="0">
                  <a:pos x="196" y="0"/>
                </a:cxn>
                <a:cxn ang="0">
                  <a:pos x="148" y="20"/>
                </a:cxn>
                <a:cxn ang="0">
                  <a:pos x="124" y="44"/>
                </a:cxn>
                <a:cxn ang="0">
                  <a:pos x="124" y="72"/>
                </a:cxn>
                <a:cxn ang="0">
                  <a:pos x="164" y="104"/>
                </a:cxn>
                <a:cxn ang="0">
                  <a:pos x="224" y="120"/>
                </a:cxn>
                <a:cxn ang="0">
                  <a:pos x="336" y="120"/>
                </a:cxn>
                <a:cxn ang="0">
                  <a:pos x="336" y="140"/>
                </a:cxn>
                <a:cxn ang="0">
                  <a:pos x="340" y="164"/>
                </a:cxn>
                <a:cxn ang="0">
                  <a:pos x="412" y="196"/>
                </a:cxn>
              </a:cxnLst>
              <a:rect l="0" t="0" r="0" b="0"/>
              <a:pathLst>
                <a:path w="432" h="556">
                  <a:moveTo>
                    <a:pt x="412" y="196"/>
                  </a:moveTo>
                  <a:lnTo>
                    <a:pt x="424" y="212"/>
                  </a:lnTo>
                  <a:lnTo>
                    <a:pt x="432" y="224"/>
                  </a:lnTo>
                  <a:lnTo>
                    <a:pt x="432" y="244"/>
                  </a:lnTo>
                  <a:lnTo>
                    <a:pt x="424" y="260"/>
                  </a:lnTo>
                  <a:lnTo>
                    <a:pt x="408" y="280"/>
                  </a:lnTo>
                  <a:lnTo>
                    <a:pt x="384" y="292"/>
                  </a:lnTo>
                  <a:lnTo>
                    <a:pt x="348" y="304"/>
                  </a:lnTo>
                  <a:lnTo>
                    <a:pt x="224" y="332"/>
                  </a:lnTo>
                  <a:lnTo>
                    <a:pt x="172" y="352"/>
                  </a:lnTo>
                  <a:lnTo>
                    <a:pt x="124" y="368"/>
                  </a:lnTo>
                  <a:lnTo>
                    <a:pt x="80" y="400"/>
                  </a:lnTo>
                  <a:lnTo>
                    <a:pt x="56" y="420"/>
                  </a:lnTo>
                  <a:lnTo>
                    <a:pt x="44" y="444"/>
                  </a:lnTo>
                  <a:lnTo>
                    <a:pt x="44" y="472"/>
                  </a:lnTo>
                  <a:lnTo>
                    <a:pt x="48" y="496"/>
                  </a:lnTo>
                  <a:lnTo>
                    <a:pt x="68" y="520"/>
                  </a:lnTo>
                  <a:lnTo>
                    <a:pt x="92" y="540"/>
                  </a:lnTo>
                  <a:lnTo>
                    <a:pt x="128" y="556"/>
                  </a:lnTo>
                  <a:lnTo>
                    <a:pt x="100" y="544"/>
                  </a:lnTo>
                  <a:lnTo>
                    <a:pt x="64" y="544"/>
                  </a:lnTo>
                  <a:lnTo>
                    <a:pt x="64" y="544"/>
                  </a:lnTo>
                  <a:lnTo>
                    <a:pt x="36" y="528"/>
                  </a:lnTo>
                  <a:lnTo>
                    <a:pt x="20" y="504"/>
                  </a:lnTo>
                  <a:lnTo>
                    <a:pt x="8" y="472"/>
                  </a:lnTo>
                  <a:lnTo>
                    <a:pt x="8" y="456"/>
                  </a:lnTo>
                  <a:lnTo>
                    <a:pt x="20" y="436"/>
                  </a:lnTo>
                  <a:lnTo>
                    <a:pt x="24" y="424"/>
                  </a:lnTo>
                  <a:lnTo>
                    <a:pt x="48" y="408"/>
                  </a:lnTo>
                  <a:lnTo>
                    <a:pt x="100" y="376"/>
                  </a:lnTo>
                  <a:lnTo>
                    <a:pt x="188" y="344"/>
                  </a:lnTo>
                  <a:lnTo>
                    <a:pt x="188" y="340"/>
                  </a:lnTo>
                  <a:lnTo>
                    <a:pt x="260" y="316"/>
                  </a:lnTo>
                  <a:lnTo>
                    <a:pt x="296" y="296"/>
                  </a:lnTo>
                  <a:lnTo>
                    <a:pt x="340" y="280"/>
                  </a:lnTo>
                  <a:lnTo>
                    <a:pt x="360" y="256"/>
                  </a:lnTo>
                  <a:lnTo>
                    <a:pt x="364" y="236"/>
                  </a:lnTo>
                  <a:lnTo>
                    <a:pt x="364" y="232"/>
                  </a:lnTo>
                  <a:lnTo>
                    <a:pt x="348" y="200"/>
                  </a:lnTo>
                  <a:lnTo>
                    <a:pt x="324" y="176"/>
                  </a:lnTo>
                  <a:lnTo>
                    <a:pt x="284" y="160"/>
                  </a:lnTo>
                  <a:lnTo>
                    <a:pt x="248" y="148"/>
                  </a:lnTo>
                  <a:lnTo>
                    <a:pt x="188" y="136"/>
                  </a:lnTo>
                  <a:lnTo>
                    <a:pt x="152" y="128"/>
                  </a:lnTo>
                  <a:lnTo>
                    <a:pt x="92" y="116"/>
                  </a:lnTo>
                  <a:lnTo>
                    <a:pt x="44" y="96"/>
                  </a:lnTo>
                  <a:lnTo>
                    <a:pt x="24" y="84"/>
                  </a:lnTo>
                  <a:lnTo>
                    <a:pt x="8" y="80"/>
                  </a:lnTo>
                  <a:lnTo>
                    <a:pt x="0" y="68"/>
                  </a:lnTo>
                  <a:lnTo>
                    <a:pt x="0" y="56"/>
                  </a:lnTo>
                  <a:lnTo>
                    <a:pt x="8" y="48"/>
                  </a:lnTo>
                  <a:lnTo>
                    <a:pt x="32" y="24"/>
                  </a:lnTo>
                  <a:lnTo>
                    <a:pt x="56" y="12"/>
                  </a:lnTo>
                  <a:lnTo>
                    <a:pt x="92" y="8"/>
                  </a:lnTo>
                  <a:lnTo>
                    <a:pt x="140" y="0"/>
                  </a:lnTo>
                  <a:lnTo>
                    <a:pt x="196" y="0"/>
                  </a:lnTo>
                  <a:lnTo>
                    <a:pt x="164" y="8"/>
                  </a:lnTo>
                  <a:lnTo>
                    <a:pt x="148" y="20"/>
                  </a:lnTo>
                  <a:lnTo>
                    <a:pt x="128" y="32"/>
                  </a:lnTo>
                  <a:lnTo>
                    <a:pt x="124" y="44"/>
                  </a:lnTo>
                  <a:lnTo>
                    <a:pt x="116" y="60"/>
                  </a:lnTo>
                  <a:lnTo>
                    <a:pt x="124" y="72"/>
                  </a:lnTo>
                  <a:lnTo>
                    <a:pt x="148" y="92"/>
                  </a:lnTo>
                  <a:lnTo>
                    <a:pt x="164" y="104"/>
                  </a:lnTo>
                  <a:lnTo>
                    <a:pt x="188" y="116"/>
                  </a:lnTo>
                  <a:lnTo>
                    <a:pt x="224" y="120"/>
                  </a:lnTo>
                  <a:lnTo>
                    <a:pt x="268" y="128"/>
                  </a:lnTo>
                  <a:lnTo>
                    <a:pt x="336" y="120"/>
                  </a:lnTo>
                  <a:lnTo>
                    <a:pt x="336" y="136"/>
                  </a:lnTo>
                  <a:lnTo>
                    <a:pt x="336" y="140"/>
                  </a:lnTo>
                  <a:lnTo>
                    <a:pt x="336" y="148"/>
                  </a:lnTo>
                  <a:lnTo>
                    <a:pt x="340" y="164"/>
                  </a:lnTo>
                  <a:lnTo>
                    <a:pt x="360" y="176"/>
                  </a:lnTo>
                  <a:lnTo>
                    <a:pt x="412" y="1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4792" y="156"/>
              <a:ext cx="212" cy="120"/>
            </a:xfrm>
            <a:custGeom>
              <a:avLst/>
              <a:gdLst/>
              <a:ahLst/>
              <a:cxnLst>
                <a:cxn ang="0">
                  <a:pos x="212" y="116"/>
                </a:cxn>
                <a:cxn ang="0">
                  <a:pos x="144" y="120"/>
                </a:cxn>
                <a:cxn ang="0">
                  <a:pos x="100" y="116"/>
                </a:cxn>
                <a:cxn ang="0">
                  <a:pos x="64" y="108"/>
                </a:cxn>
                <a:cxn ang="0">
                  <a:pos x="48" y="96"/>
                </a:cxn>
                <a:cxn ang="0">
                  <a:pos x="24" y="84"/>
                </a:cxn>
                <a:cxn ang="0">
                  <a:pos x="4" y="72"/>
                </a:cxn>
                <a:cxn ang="0">
                  <a:pos x="0" y="60"/>
                </a:cxn>
                <a:cxn ang="0">
                  <a:pos x="0" y="48"/>
                </a:cxn>
                <a:cxn ang="0">
                  <a:pos x="12" y="32"/>
                </a:cxn>
                <a:cxn ang="0">
                  <a:pos x="28" y="20"/>
                </a:cxn>
                <a:cxn ang="0">
                  <a:pos x="60" y="8"/>
                </a:cxn>
                <a:cxn ang="0">
                  <a:pos x="84" y="0"/>
                </a:cxn>
                <a:cxn ang="0">
                  <a:pos x="144" y="8"/>
                </a:cxn>
                <a:cxn ang="0">
                  <a:pos x="108" y="12"/>
                </a:cxn>
                <a:cxn ang="0">
                  <a:pos x="96" y="12"/>
                </a:cxn>
                <a:cxn ang="0">
                  <a:pos x="64" y="24"/>
                </a:cxn>
                <a:cxn ang="0">
                  <a:pos x="48" y="44"/>
                </a:cxn>
                <a:cxn ang="0">
                  <a:pos x="48" y="60"/>
                </a:cxn>
                <a:cxn ang="0">
                  <a:pos x="52" y="72"/>
                </a:cxn>
                <a:cxn ang="0">
                  <a:pos x="64" y="80"/>
                </a:cxn>
                <a:cxn ang="0">
                  <a:pos x="76" y="92"/>
                </a:cxn>
                <a:cxn ang="0">
                  <a:pos x="132" y="104"/>
                </a:cxn>
                <a:cxn ang="0">
                  <a:pos x="180" y="116"/>
                </a:cxn>
                <a:cxn ang="0">
                  <a:pos x="212" y="116"/>
                </a:cxn>
              </a:cxnLst>
              <a:rect l="0" t="0" r="0" b="0"/>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2" name="図形 81"/>
            <p:cNvSpPr>
              <a:spLocks/>
            </p:cNvSpPr>
            <p:nvPr/>
          </p:nvSpPr>
          <p:spPr bwMode="auto">
            <a:xfrm>
              <a:off x="4844" y="164"/>
              <a:ext cx="172" cy="100"/>
            </a:xfrm>
            <a:custGeom>
              <a:avLst/>
              <a:gdLst/>
              <a:ahLst/>
              <a:cxnLst>
                <a:cxn ang="0">
                  <a:pos x="164" y="100"/>
                </a:cxn>
                <a:cxn ang="0">
                  <a:pos x="84" y="96"/>
                </a:cxn>
                <a:cxn ang="0">
                  <a:pos x="32" y="76"/>
                </a:cxn>
                <a:cxn ang="0">
                  <a:pos x="12" y="72"/>
                </a:cxn>
                <a:cxn ang="0">
                  <a:pos x="8" y="60"/>
                </a:cxn>
                <a:cxn ang="0">
                  <a:pos x="0" y="52"/>
                </a:cxn>
                <a:cxn ang="0">
                  <a:pos x="0" y="36"/>
                </a:cxn>
                <a:cxn ang="0">
                  <a:pos x="12" y="24"/>
                </a:cxn>
                <a:cxn ang="0">
                  <a:pos x="44" y="12"/>
                </a:cxn>
                <a:cxn ang="0">
                  <a:pos x="68" y="4"/>
                </a:cxn>
                <a:cxn ang="0">
                  <a:pos x="116" y="0"/>
                </a:cxn>
                <a:cxn ang="0">
                  <a:pos x="72" y="16"/>
                </a:cxn>
                <a:cxn ang="0">
                  <a:pos x="56" y="28"/>
                </a:cxn>
                <a:cxn ang="0">
                  <a:pos x="48" y="48"/>
                </a:cxn>
                <a:cxn ang="0">
                  <a:pos x="48" y="52"/>
                </a:cxn>
                <a:cxn ang="0">
                  <a:pos x="60" y="72"/>
                </a:cxn>
                <a:cxn ang="0">
                  <a:pos x="96" y="84"/>
                </a:cxn>
                <a:cxn ang="0">
                  <a:pos x="172" y="96"/>
                </a:cxn>
                <a:cxn ang="0">
                  <a:pos x="164" y="100"/>
                </a:cxn>
              </a:cxnLst>
              <a:rect l="0" t="0" r="0" b="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4892" y="164"/>
              <a:ext cx="140" cy="96"/>
            </a:xfrm>
            <a:custGeom>
              <a:avLst/>
              <a:gdLst/>
              <a:ahLst/>
              <a:cxnLst>
                <a:cxn ang="0">
                  <a:pos x="124" y="96"/>
                </a:cxn>
                <a:cxn ang="0">
                  <a:pos x="128" y="88"/>
                </a:cxn>
                <a:cxn ang="0">
                  <a:pos x="56" y="76"/>
                </a:cxn>
                <a:cxn ang="0">
                  <a:pos x="20" y="64"/>
                </a:cxn>
                <a:cxn ang="0">
                  <a:pos x="8" y="52"/>
                </a:cxn>
                <a:cxn ang="0">
                  <a:pos x="0" y="48"/>
                </a:cxn>
                <a:cxn ang="0">
                  <a:pos x="8" y="36"/>
                </a:cxn>
                <a:cxn ang="0">
                  <a:pos x="20" y="28"/>
                </a:cxn>
                <a:cxn ang="0">
                  <a:pos x="44" y="12"/>
                </a:cxn>
                <a:cxn ang="0">
                  <a:pos x="84" y="4"/>
                </a:cxn>
                <a:cxn ang="0">
                  <a:pos x="84" y="0"/>
                </a:cxn>
                <a:cxn ang="0">
                  <a:pos x="100" y="4"/>
                </a:cxn>
                <a:cxn ang="0">
                  <a:pos x="112" y="4"/>
                </a:cxn>
                <a:cxn ang="0">
                  <a:pos x="72" y="16"/>
                </a:cxn>
                <a:cxn ang="0">
                  <a:pos x="48" y="28"/>
                </a:cxn>
                <a:cxn ang="0">
                  <a:pos x="44" y="36"/>
                </a:cxn>
                <a:cxn ang="0">
                  <a:pos x="36" y="40"/>
                </a:cxn>
                <a:cxn ang="0">
                  <a:pos x="44" y="52"/>
                </a:cxn>
                <a:cxn ang="0">
                  <a:pos x="48" y="60"/>
                </a:cxn>
                <a:cxn ang="0">
                  <a:pos x="80" y="72"/>
                </a:cxn>
                <a:cxn ang="0">
                  <a:pos x="140" y="84"/>
                </a:cxn>
                <a:cxn ang="0">
                  <a:pos x="124" y="96"/>
                </a:cxn>
              </a:cxnLst>
              <a:rect l="0" t="0" r="0" b="0"/>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4936" y="168"/>
              <a:ext cx="276" cy="72"/>
            </a:xfrm>
            <a:custGeom>
              <a:avLst/>
              <a:gdLst/>
              <a:ahLst/>
              <a:cxnLst>
                <a:cxn ang="0">
                  <a:pos x="156" y="56"/>
                </a:cxn>
                <a:cxn ang="0">
                  <a:pos x="104" y="72"/>
                </a:cxn>
                <a:cxn ang="0">
                  <a:pos x="36" y="68"/>
                </a:cxn>
                <a:cxn ang="0">
                  <a:pos x="12" y="56"/>
                </a:cxn>
                <a:cxn ang="0">
                  <a:pos x="4" y="48"/>
                </a:cxn>
                <a:cxn ang="0">
                  <a:pos x="0" y="36"/>
                </a:cxn>
                <a:cxn ang="0">
                  <a:pos x="4" y="32"/>
                </a:cxn>
                <a:cxn ang="0">
                  <a:pos x="12" y="24"/>
                </a:cxn>
                <a:cxn ang="0">
                  <a:pos x="40" y="12"/>
                </a:cxn>
                <a:cxn ang="0">
                  <a:pos x="92" y="0"/>
                </a:cxn>
                <a:cxn ang="0">
                  <a:pos x="164" y="12"/>
                </a:cxn>
                <a:cxn ang="0">
                  <a:pos x="240" y="20"/>
                </a:cxn>
                <a:cxn ang="0">
                  <a:pos x="276" y="24"/>
                </a:cxn>
                <a:cxn ang="0">
                  <a:pos x="188" y="44"/>
                </a:cxn>
                <a:cxn ang="0">
                  <a:pos x="156" y="56"/>
                </a:cxn>
              </a:cxnLst>
              <a:rect l="0" t="0" r="0" b="0"/>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5292" y="960"/>
              <a:ext cx="452" cy="344"/>
            </a:xfrm>
            <a:custGeom>
              <a:avLst/>
              <a:gdLst/>
              <a:ahLst/>
              <a:cxnLst>
                <a:cxn ang="0">
                  <a:pos x="244" y="72"/>
                </a:cxn>
                <a:cxn ang="0">
                  <a:pos x="72" y="116"/>
                </a:cxn>
                <a:cxn ang="0">
                  <a:pos x="20" y="144"/>
                </a:cxn>
                <a:cxn ang="0">
                  <a:pos x="0" y="200"/>
                </a:cxn>
                <a:cxn ang="0">
                  <a:pos x="20" y="236"/>
                </a:cxn>
                <a:cxn ang="0">
                  <a:pos x="68" y="280"/>
                </a:cxn>
                <a:cxn ang="0">
                  <a:pos x="164" y="320"/>
                </a:cxn>
                <a:cxn ang="0">
                  <a:pos x="320" y="344"/>
                </a:cxn>
                <a:cxn ang="0">
                  <a:pos x="284" y="332"/>
                </a:cxn>
                <a:cxn ang="0">
                  <a:pos x="152" y="292"/>
                </a:cxn>
                <a:cxn ang="0">
                  <a:pos x="84" y="244"/>
                </a:cxn>
                <a:cxn ang="0">
                  <a:pos x="72" y="212"/>
                </a:cxn>
                <a:cxn ang="0">
                  <a:pos x="96" y="176"/>
                </a:cxn>
                <a:cxn ang="0">
                  <a:pos x="156" y="128"/>
                </a:cxn>
                <a:cxn ang="0">
                  <a:pos x="284" y="84"/>
                </a:cxn>
                <a:cxn ang="0">
                  <a:pos x="452" y="68"/>
                </a:cxn>
                <a:cxn ang="0">
                  <a:pos x="368" y="72"/>
                </a:cxn>
                <a:cxn ang="0">
                  <a:pos x="212" y="104"/>
                </a:cxn>
                <a:cxn ang="0">
                  <a:pos x="120" y="152"/>
                </a:cxn>
                <a:cxn ang="0">
                  <a:pos x="80" y="196"/>
                </a:cxn>
                <a:cxn ang="0">
                  <a:pos x="80" y="236"/>
                </a:cxn>
                <a:cxn ang="0">
                  <a:pos x="120" y="280"/>
                </a:cxn>
                <a:cxn ang="0">
                  <a:pos x="220" y="320"/>
                </a:cxn>
                <a:cxn ang="0">
                  <a:pos x="212" y="328"/>
                </a:cxn>
                <a:cxn ang="0">
                  <a:pos x="104" y="292"/>
                </a:cxn>
                <a:cxn ang="0">
                  <a:pos x="20" y="232"/>
                </a:cxn>
                <a:cxn ang="0">
                  <a:pos x="0" y="200"/>
                </a:cxn>
                <a:cxn ang="0">
                  <a:pos x="24" y="152"/>
                </a:cxn>
                <a:cxn ang="0">
                  <a:pos x="72" y="120"/>
                </a:cxn>
                <a:cxn ang="0">
                  <a:pos x="244" y="80"/>
                </a:cxn>
                <a:cxn ang="0">
                  <a:pos x="388" y="56"/>
                </a:cxn>
                <a:cxn ang="0">
                  <a:pos x="436" y="32"/>
                </a:cxn>
                <a:cxn ang="0">
                  <a:pos x="452" y="0"/>
                </a:cxn>
                <a:cxn ang="0">
                  <a:pos x="436" y="24"/>
                </a:cxn>
                <a:cxn ang="0">
                  <a:pos x="388" y="48"/>
                </a:cxn>
              </a:cxnLst>
              <a:rect l="0" t="0" r="0" b="0"/>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5696" y="600"/>
              <a:ext cx="48" cy="96"/>
            </a:xfrm>
            <a:custGeom>
              <a:avLst/>
              <a:gdLst/>
              <a:ahLst/>
              <a:cxnLst>
                <a:cxn ang="0">
                  <a:pos x="0" y="52"/>
                </a:cxn>
                <a:cxn ang="0">
                  <a:pos x="8" y="72"/>
                </a:cxn>
                <a:cxn ang="0">
                  <a:pos x="20" y="84"/>
                </a:cxn>
                <a:cxn ang="0">
                  <a:pos x="36" y="88"/>
                </a:cxn>
                <a:cxn ang="0">
                  <a:pos x="48" y="96"/>
                </a:cxn>
                <a:cxn ang="0">
                  <a:pos x="48" y="88"/>
                </a:cxn>
                <a:cxn ang="0">
                  <a:pos x="36" y="88"/>
                </a:cxn>
                <a:cxn ang="0">
                  <a:pos x="24" y="76"/>
                </a:cxn>
                <a:cxn ang="0">
                  <a:pos x="12" y="72"/>
                </a:cxn>
                <a:cxn ang="0">
                  <a:pos x="8" y="52"/>
                </a:cxn>
                <a:cxn ang="0">
                  <a:pos x="12" y="36"/>
                </a:cxn>
                <a:cxn ang="0">
                  <a:pos x="36" y="12"/>
                </a:cxn>
                <a:cxn ang="0">
                  <a:pos x="48" y="4"/>
                </a:cxn>
                <a:cxn ang="0">
                  <a:pos x="48" y="0"/>
                </a:cxn>
                <a:cxn ang="0">
                  <a:pos x="36" y="12"/>
                </a:cxn>
                <a:cxn ang="0">
                  <a:pos x="8" y="36"/>
                </a:cxn>
                <a:cxn ang="0">
                  <a:pos x="0" y="40"/>
                </a:cxn>
                <a:cxn ang="0">
                  <a:pos x="0" y="52"/>
                </a:cxn>
              </a:cxnLst>
              <a:rect l="0" t="0" r="0" b="0"/>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5560" y="520"/>
              <a:ext cx="184" cy="192"/>
            </a:xfrm>
            <a:custGeom>
              <a:avLst/>
              <a:gdLst/>
              <a:ahLst/>
              <a:cxnLst>
                <a:cxn ang="0">
                  <a:pos x="4" y="80"/>
                </a:cxn>
                <a:cxn ang="0">
                  <a:pos x="0" y="104"/>
                </a:cxn>
                <a:cxn ang="0">
                  <a:pos x="12" y="128"/>
                </a:cxn>
                <a:cxn ang="0">
                  <a:pos x="24" y="140"/>
                </a:cxn>
                <a:cxn ang="0">
                  <a:pos x="40" y="152"/>
                </a:cxn>
                <a:cxn ang="0">
                  <a:pos x="84" y="176"/>
                </a:cxn>
                <a:cxn ang="0">
                  <a:pos x="136" y="180"/>
                </a:cxn>
                <a:cxn ang="0">
                  <a:pos x="184" y="192"/>
                </a:cxn>
                <a:cxn ang="0">
                  <a:pos x="184" y="188"/>
                </a:cxn>
                <a:cxn ang="0">
                  <a:pos x="136" y="180"/>
                </a:cxn>
                <a:cxn ang="0">
                  <a:pos x="84" y="168"/>
                </a:cxn>
                <a:cxn ang="0">
                  <a:pos x="40" y="144"/>
                </a:cxn>
                <a:cxn ang="0">
                  <a:pos x="12" y="120"/>
                </a:cxn>
                <a:cxn ang="0">
                  <a:pos x="4" y="104"/>
                </a:cxn>
                <a:cxn ang="0">
                  <a:pos x="12" y="84"/>
                </a:cxn>
                <a:cxn ang="0">
                  <a:pos x="12" y="72"/>
                </a:cxn>
                <a:cxn ang="0">
                  <a:pos x="36" y="56"/>
                </a:cxn>
                <a:cxn ang="0">
                  <a:pos x="88" y="28"/>
                </a:cxn>
                <a:cxn ang="0">
                  <a:pos x="132" y="16"/>
                </a:cxn>
                <a:cxn ang="0">
                  <a:pos x="184" y="4"/>
                </a:cxn>
                <a:cxn ang="0">
                  <a:pos x="184" y="0"/>
                </a:cxn>
                <a:cxn ang="0">
                  <a:pos x="132" y="12"/>
                </a:cxn>
                <a:cxn ang="0">
                  <a:pos x="88" y="24"/>
                </a:cxn>
                <a:cxn ang="0">
                  <a:pos x="36" y="48"/>
                </a:cxn>
                <a:cxn ang="0">
                  <a:pos x="12" y="72"/>
                </a:cxn>
                <a:cxn ang="0">
                  <a:pos x="4" y="80"/>
                </a:cxn>
              </a:cxnLst>
              <a:rect l="0" t="0" r="0" b="0"/>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5316" y="464"/>
              <a:ext cx="428" cy="292"/>
            </a:xfrm>
            <a:custGeom>
              <a:avLst/>
              <a:gdLst/>
              <a:ahLst/>
              <a:cxnLst>
                <a:cxn ang="0">
                  <a:pos x="0" y="152"/>
                </a:cxn>
                <a:cxn ang="0">
                  <a:pos x="0" y="176"/>
                </a:cxn>
                <a:cxn ang="0">
                  <a:pos x="12" y="196"/>
                </a:cxn>
                <a:cxn ang="0">
                  <a:pos x="44" y="224"/>
                </a:cxn>
                <a:cxn ang="0">
                  <a:pos x="80" y="236"/>
                </a:cxn>
                <a:cxn ang="0">
                  <a:pos x="128" y="256"/>
                </a:cxn>
                <a:cxn ang="0">
                  <a:pos x="176" y="268"/>
                </a:cxn>
                <a:cxn ang="0">
                  <a:pos x="260" y="284"/>
                </a:cxn>
                <a:cxn ang="0">
                  <a:pos x="304" y="292"/>
                </a:cxn>
                <a:cxn ang="0">
                  <a:pos x="304" y="284"/>
                </a:cxn>
                <a:cxn ang="0">
                  <a:pos x="272" y="280"/>
                </a:cxn>
                <a:cxn ang="0">
                  <a:pos x="196" y="256"/>
                </a:cxn>
                <a:cxn ang="0">
                  <a:pos x="108" y="224"/>
                </a:cxn>
                <a:cxn ang="0">
                  <a:pos x="80" y="200"/>
                </a:cxn>
                <a:cxn ang="0">
                  <a:pos x="56" y="172"/>
                </a:cxn>
                <a:cxn ang="0">
                  <a:pos x="56" y="152"/>
                </a:cxn>
                <a:cxn ang="0">
                  <a:pos x="56" y="136"/>
                </a:cxn>
                <a:cxn ang="0">
                  <a:pos x="72" y="116"/>
                </a:cxn>
                <a:cxn ang="0">
                  <a:pos x="120" y="84"/>
                </a:cxn>
                <a:cxn ang="0">
                  <a:pos x="168" y="60"/>
                </a:cxn>
                <a:cxn ang="0">
                  <a:pos x="224" y="44"/>
                </a:cxn>
                <a:cxn ang="0">
                  <a:pos x="304" y="24"/>
                </a:cxn>
                <a:cxn ang="0">
                  <a:pos x="392" y="8"/>
                </a:cxn>
                <a:cxn ang="0">
                  <a:pos x="428" y="8"/>
                </a:cxn>
                <a:cxn ang="0">
                  <a:pos x="428" y="0"/>
                </a:cxn>
                <a:cxn ang="0">
                  <a:pos x="368" y="8"/>
                </a:cxn>
                <a:cxn ang="0">
                  <a:pos x="248" y="20"/>
                </a:cxn>
                <a:cxn ang="0">
                  <a:pos x="156" y="44"/>
                </a:cxn>
                <a:cxn ang="0">
                  <a:pos x="92" y="68"/>
                </a:cxn>
                <a:cxn ang="0">
                  <a:pos x="48" y="92"/>
                </a:cxn>
                <a:cxn ang="0">
                  <a:pos x="20" y="116"/>
                </a:cxn>
                <a:cxn ang="0">
                  <a:pos x="8" y="136"/>
                </a:cxn>
                <a:cxn ang="0">
                  <a:pos x="0" y="152"/>
                </a:cxn>
              </a:cxnLst>
              <a:rect l="0" t="0" r="0" b="0"/>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9" name="図形 88"/>
            <p:cNvSpPr>
              <a:spLocks/>
            </p:cNvSpPr>
            <p:nvPr/>
          </p:nvSpPr>
          <p:spPr bwMode="auto">
            <a:xfrm>
              <a:off x="5324" y="476"/>
              <a:ext cx="324" cy="268"/>
            </a:xfrm>
            <a:custGeom>
              <a:avLst/>
              <a:gdLst/>
              <a:ahLst/>
              <a:cxnLst>
                <a:cxn ang="0">
                  <a:pos x="48" y="124"/>
                </a:cxn>
                <a:cxn ang="0">
                  <a:pos x="40" y="140"/>
                </a:cxn>
                <a:cxn ang="0">
                  <a:pos x="48" y="164"/>
                </a:cxn>
                <a:cxn ang="0">
                  <a:pos x="60" y="184"/>
                </a:cxn>
                <a:cxn ang="0">
                  <a:pos x="84" y="200"/>
                </a:cxn>
                <a:cxn ang="0">
                  <a:pos x="136" y="224"/>
                </a:cxn>
                <a:cxn ang="0">
                  <a:pos x="204" y="256"/>
                </a:cxn>
                <a:cxn ang="0">
                  <a:pos x="260" y="268"/>
                </a:cxn>
                <a:cxn ang="0">
                  <a:pos x="200" y="260"/>
                </a:cxn>
                <a:cxn ang="0">
                  <a:pos x="124" y="236"/>
                </a:cxn>
                <a:cxn ang="0">
                  <a:pos x="52" y="220"/>
                </a:cxn>
                <a:cxn ang="0">
                  <a:pos x="28" y="200"/>
                </a:cxn>
                <a:cxn ang="0">
                  <a:pos x="12" y="184"/>
                </a:cxn>
                <a:cxn ang="0">
                  <a:pos x="0" y="164"/>
                </a:cxn>
                <a:cxn ang="0">
                  <a:pos x="0" y="148"/>
                </a:cxn>
                <a:cxn ang="0">
                  <a:pos x="0" y="140"/>
                </a:cxn>
                <a:cxn ang="0">
                  <a:pos x="4" y="124"/>
                </a:cxn>
                <a:cxn ang="0">
                  <a:pos x="16" y="104"/>
                </a:cxn>
                <a:cxn ang="0">
                  <a:pos x="40" y="88"/>
                </a:cxn>
                <a:cxn ang="0">
                  <a:pos x="76" y="60"/>
                </a:cxn>
                <a:cxn ang="0">
                  <a:pos x="136" y="36"/>
                </a:cxn>
                <a:cxn ang="0">
                  <a:pos x="216" y="20"/>
                </a:cxn>
                <a:cxn ang="0">
                  <a:pos x="324" y="0"/>
                </a:cxn>
                <a:cxn ang="0">
                  <a:pos x="248" y="20"/>
                </a:cxn>
                <a:cxn ang="0">
                  <a:pos x="188" y="36"/>
                </a:cxn>
                <a:cxn ang="0">
                  <a:pos x="136" y="56"/>
                </a:cxn>
                <a:cxn ang="0">
                  <a:pos x="100" y="72"/>
                </a:cxn>
                <a:cxn ang="0">
                  <a:pos x="60" y="104"/>
                </a:cxn>
                <a:cxn ang="0">
                  <a:pos x="48" y="124"/>
                </a:cxn>
              </a:cxnLst>
              <a:rect l="0" t="0" r="0" b="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図形 1"/>
          <p:cNvSpPr>
            <a:spLocks noGrp="1"/>
          </p:cNvSpPr>
          <p:nvPr>
            <p:ph type="title"/>
          </p:nvPr>
        </p:nvSpPr>
        <p:spPr>
          <a:xfrm>
            <a:off x="457200" y="285728"/>
            <a:ext cx="8229600" cy="1143000"/>
          </a:xfrm>
        </p:spPr>
        <p:txBody>
          <a:bodyPr/>
          <a:lstStyle/>
          <a:p>
            <a:r>
              <a:rPr kumimoji="1" lang="en-US" altLang="ja-JP" smtClean="0"/>
              <a:t>Click to edit Master title style</a:t>
            </a:r>
            <a:endParaRPr kumimoji="1" lang="ja-JP" altLang="en-US"/>
          </a:p>
        </p:txBody>
      </p:sp>
      <p:sp>
        <p:nvSpPr>
          <p:cNvPr id="3" name="図形 2"/>
          <p:cNvSpPr>
            <a:spLocks noGrp="1"/>
          </p:cNvSpPr>
          <p:nvPr>
            <p:ph type="body" orient="vert" idx="1"/>
          </p:nvPr>
        </p:nvSpPr>
        <p:spPr>
          <a:xfrm>
            <a:off x="466696" y="1500178"/>
            <a:ext cx="8247600" cy="4857780"/>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a:xfrm>
            <a:off x="4471200" y="6494400"/>
            <a:ext cx="1530000" cy="365125"/>
          </a:xfrm>
        </p:spPr>
        <p:txBody>
          <a:bodyPr/>
          <a:lstStyle/>
          <a:p>
            <a:fld id="{A009892A-0574-4753-B3B5-882803074C2D}" type="datetimeFigureOut">
              <a:rPr lang="en-US" smtClean="0"/>
              <a:pPr/>
              <a:t>10/23/2015</a:t>
            </a:fld>
            <a:endParaRPr lang="en-US"/>
          </a:p>
        </p:txBody>
      </p:sp>
      <p:sp>
        <p:nvSpPr>
          <p:cNvPr id="5" name="図形 4"/>
          <p:cNvSpPr>
            <a:spLocks noGrp="1"/>
          </p:cNvSpPr>
          <p:nvPr>
            <p:ph type="ftr" sz="quarter" idx="11"/>
          </p:nvPr>
        </p:nvSpPr>
        <p:spPr>
          <a:xfrm>
            <a:off x="6048000" y="6494400"/>
            <a:ext cx="2394000" cy="365125"/>
          </a:xfrm>
        </p:spPr>
        <p:txBody>
          <a:bodyPr/>
          <a:lstStyle/>
          <a:p>
            <a:endParaRPr lang="en-US"/>
          </a:p>
        </p:txBody>
      </p:sp>
      <p:sp>
        <p:nvSpPr>
          <p:cNvPr id="6" name="図形 5"/>
          <p:cNvSpPr>
            <a:spLocks noGrp="1"/>
          </p:cNvSpPr>
          <p:nvPr>
            <p:ph type="sldNum" sz="quarter" idx="12"/>
          </p:nvPr>
        </p:nvSpPr>
        <p:spPr>
          <a:xfrm>
            <a:off x="8499600" y="6494400"/>
            <a:ext cx="644400" cy="365125"/>
          </a:xfrm>
        </p:spPr>
        <p:txBody>
          <a:bodyPr/>
          <a:lstStyle/>
          <a:p>
            <a:fld id="{35100B4B-F5D2-44DD-9A19-A980681504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29400" y="274640"/>
            <a:ext cx="2057400" cy="6083318"/>
          </a:xfrm>
        </p:spPr>
        <p:txBody>
          <a:bodyPr vert="eaVert"/>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457200" y="274639"/>
            <a:ext cx="6019800" cy="6083319"/>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図形 3"/>
          <p:cNvSpPr>
            <a:spLocks noGrp="1"/>
          </p:cNvSpPr>
          <p:nvPr>
            <p:ph type="dt" sz="half" idx="10"/>
          </p:nvPr>
        </p:nvSpPr>
        <p:spPr>
          <a:xfrm>
            <a:off x="4471200" y="6494400"/>
            <a:ext cx="1530000" cy="365125"/>
          </a:xfrm>
        </p:spPr>
        <p:txBody>
          <a:bodyPr/>
          <a:lstStyle/>
          <a:p>
            <a:fld id="{A009892A-0574-4753-B3B5-882803074C2D}" type="datetimeFigureOut">
              <a:rPr lang="en-US" smtClean="0"/>
              <a:pPr/>
              <a:t>10/23/2015</a:t>
            </a:fld>
            <a:endParaRPr lang="en-US"/>
          </a:p>
        </p:txBody>
      </p:sp>
      <p:sp>
        <p:nvSpPr>
          <p:cNvPr id="5" name="図形 4"/>
          <p:cNvSpPr>
            <a:spLocks noGrp="1"/>
          </p:cNvSpPr>
          <p:nvPr>
            <p:ph type="ftr" sz="quarter" idx="11"/>
          </p:nvPr>
        </p:nvSpPr>
        <p:spPr>
          <a:xfrm>
            <a:off x="6048000" y="6494400"/>
            <a:ext cx="2394000" cy="365125"/>
          </a:xfrm>
        </p:spPr>
        <p:txBody>
          <a:bodyPr/>
          <a:lstStyle/>
          <a:p>
            <a:endParaRPr lang="en-US"/>
          </a:p>
        </p:txBody>
      </p:sp>
      <p:sp>
        <p:nvSpPr>
          <p:cNvPr id="6" name="図形 5"/>
          <p:cNvSpPr>
            <a:spLocks noGrp="1"/>
          </p:cNvSpPr>
          <p:nvPr>
            <p:ph type="sldNum" sz="quarter" idx="12"/>
          </p:nvPr>
        </p:nvSpPr>
        <p:spPr>
          <a:xfrm>
            <a:off x="8499600" y="6494400"/>
            <a:ext cx="644400" cy="365125"/>
          </a:xfrm>
        </p:spPr>
        <p:txBody>
          <a:bodyPr/>
          <a:lstStyle/>
          <a:p>
            <a:fld id="{35100B4B-F5D2-44DD-9A19-A980681504E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kumimoji="1" lang="en-US" altLang="ja-JP" smtClean="0"/>
              <a:t>Click to edit Master title style</a:t>
            </a:r>
            <a:endParaRPr kumimoji="1"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a:p>
        </p:txBody>
      </p:sp>
      <p:sp>
        <p:nvSpPr>
          <p:cNvPr id="4" name="Date Placeholder 3"/>
          <p:cNvSpPr>
            <a:spLocks noGrp="1"/>
          </p:cNvSpPr>
          <p:nvPr>
            <p:ph type="dt" sz="half" idx="10"/>
          </p:nvPr>
        </p:nvSpPr>
        <p:spPr/>
        <p:txBody>
          <a:bodyPr/>
          <a:lstStyle/>
          <a:p>
            <a:fld id="{A009892A-0574-4753-B3B5-882803074C2D}" type="datetimeFigureOut">
              <a:rPr lang="en-US" smtClean="0"/>
              <a:pPr/>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00B4B-F5D2-44DD-9A19-A980681504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466696" y="1857370"/>
            <a:ext cx="8248708" cy="4429151"/>
          </a:xfrm>
        </p:spPr>
        <p:txBody>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p:txBody>
          <a:bodyPr/>
          <a:lstStyle/>
          <a:p>
            <a:fld id="{A009892A-0574-4753-B3B5-882803074C2D}" type="datetimeFigureOut">
              <a:rPr lang="en-US" smtClean="0"/>
              <a:pPr/>
              <a:t>10/23/2015</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35100B4B-F5D2-44DD-9A19-A980681504E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図形 1"/>
          <p:cNvSpPr>
            <a:spLocks noGrp="1"/>
          </p:cNvSpPr>
          <p:nvPr>
            <p:ph type="title"/>
          </p:nvPr>
        </p:nvSpPr>
        <p:spPr>
          <a:xfrm>
            <a:off x="828676" y="3357551"/>
            <a:ext cx="6815158" cy="1362075"/>
          </a:xfrm>
        </p:spPr>
        <p:txBody>
          <a:bodyPr anchor="t"/>
          <a:lstStyle>
            <a:lvl1pPr algn="l">
              <a:defRPr sz="4000" b="1" cap="all"/>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828676" y="1857364"/>
            <a:ext cx="6815158" cy="1500187"/>
          </a:xfrm>
        </p:spPr>
        <p:txBody>
          <a:bodyPr anchor="b"/>
          <a:lstStyle>
            <a:lvl1pPr marL="0" indent="0">
              <a:buNone/>
              <a:defRPr sz="2000" baseline="0">
                <a:solidFill>
                  <a:schemeClr val="tx2">
                    <a:shade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type="dt" sz="half" idx="10"/>
          </p:nvPr>
        </p:nvSpPr>
        <p:spPr>
          <a:xfrm>
            <a:off x="4471200" y="6494400"/>
            <a:ext cx="1530000" cy="365125"/>
          </a:xfrm>
        </p:spPr>
        <p:txBody>
          <a:bodyPr/>
          <a:lstStyle/>
          <a:p>
            <a:fld id="{A009892A-0574-4753-B3B5-882803074C2D}" type="datetimeFigureOut">
              <a:rPr lang="en-US" smtClean="0"/>
              <a:pPr/>
              <a:t>10/23/2015</a:t>
            </a:fld>
            <a:endParaRPr lang="en-US"/>
          </a:p>
        </p:txBody>
      </p:sp>
      <p:sp>
        <p:nvSpPr>
          <p:cNvPr id="5" name="図形 4"/>
          <p:cNvSpPr>
            <a:spLocks noGrp="1"/>
          </p:cNvSpPr>
          <p:nvPr>
            <p:ph type="ftr" sz="quarter" idx="11"/>
          </p:nvPr>
        </p:nvSpPr>
        <p:spPr>
          <a:xfrm>
            <a:off x="6048000" y="6492874"/>
            <a:ext cx="2395534" cy="365125"/>
          </a:xfrm>
        </p:spPr>
        <p:txBody>
          <a:bodyPr/>
          <a:lstStyle/>
          <a:p>
            <a:endParaRPr lang="en-US"/>
          </a:p>
        </p:txBody>
      </p:sp>
      <p:sp>
        <p:nvSpPr>
          <p:cNvPr id="6" name="図形 5"/>
          <p:cNvSpPr>
            <a:spLocks noGrp="1"/>
          </p:cNvSpPr>
          <p:nvPr>
            <p:ph type="sldNum" sz="quarter" idx="12"/>
          </p:nvPr>
        </p:nvSpPr>
        <p:spPr>
          <a:xfrm>
            <a:off x="8499600" y="6492875"/>
            <a:ext cx="644400" cy="365125"/>
          </a:xfrm>
        </p:spPr>
        <p:txBody>
          <a:bodyPr/>
          <a:lstStyle/>
          <a:p>
            <a:fld id="{35100B4B-F5D2-44DD-9A19-A980681504E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sz="half" idx="1"/>
          </p:nvPr>
        </p:nvSpPr>
        <p:spPr>
          <a:xfrm>
            <a:off x="457200" y="1785926"/>
            <a:ext cx="4038600" cy="3786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sz="half" idx="2"/>
          </p:nvPr>
        </p:nvSpPr>
        <p:spPr>
          <a:xfrm>
            <a:off x="4648200" y="1785926"/>
            <a:ext cx="4038600" cy="3786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5" name="図形 4"/>
          <p:cNvSpPr>
            <a:spLocks noGrp="1"/>
          </p:cNvSpPr>
          <p:nvPr>
            <p:ph type="dt" sz="half" idx="10"/>
          </p:nvPr>
        </p:nvSpPr>
        <p:spPr>
          <a:xfrm>
            <a:off x="4471200" y="6494400"/>
            <a:ext cx="1530000" cy="365125"/>
          </a:xfrm>
        </p:spPr>
        <p:txBody>
          <a:bodyPr/>
          <a:lstStyle/>
          <a:p>
            <a:fld id="{A009892A-0574-4753-B3B5-882803074C2D}" type="datetimeFigureOut">
              <a:rPr lang="en-US" smtClean="0"/>
              <a:pPr/>
              <a:t>10/23/2015</a:t>
            </a:fld>
            <a:endParaRPr lang="en-US"/>
          </a:p>
        </p:txBody>
      </p:sp>
      <p:sp>
        <p:nvSpPr>
          <p:cNvPr id="6" name="図形 5"/>
          <p:cNvSpPr>
            <a:spLocks noGrp="1"/>
          </p:cNvSpPr>
          <p:nvPr>
            <p:ph type="ftr" sz="quarter" idx="11"/>
          </p:nvPr>
        </p:nvSpPr>
        <p:spPr>
          <a:xfrm>
            <a:off x="6048000" y="6494400"/>
            <a:ext cx="2395534" cy="365125"/>
          </a:xfrm>
        </p:spPr>
        <p:txBody>
          <a:bodyPr/>
          <a:lstStyle/>
          <a:p>
            <a:endParaRPr lang="en-US"/>
          </a:p>
        </p:txBody>
      </p:sp>
      <p:sp>
        <p:nvSpPr>
          <p:cNvPr id="7" name="図形 6"/>
          <p:cNvSpPr>
            <a:spLocks noGrp="1"/>
          </p:cNvSpPr>
          <p:nvPr>
            <p:ph type="sldNum" sz="quarter" idx="12"/>
          </p:nvPr>
        </p:nvSpPr>
        <p:spPr>
          <a:xfrm>
            <a:off x="8499600" y="6494400"/>
            <a:ext cx="644400" cy="365125"/>
          </a:xfrm>
        </p:spPr>
        <p:txBody>
          <a:bodyPr/>
          <a:lstStyle/>
          <a:p>
            <a:fld id="{35100B4B-F5D2-44DD-9A19-A980681504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3" name="正方形/長方形 12"/>
          <p:cNvSpPr/>
          <p:nvPr/>
        </p:nvSpPr>
        <p:spPr>
          <a:xfrm>
            <a:off x="0"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図形 1"/>
          <p:cNvSpPr>
            <a:spLocks noGrp="1"/>
          </p:cNvSpPr>
          <p:nvPr>
            <p:ph type="title"/>
          </p:nvPr>
        </p:nvSpPr>
        <p:spPr>
          <a:xfrm>
            <a:off x="457200" y="428604"/>
            <a:ext cx="8229600" cy="1143000"/>
          </a:xfrm>
        </p:spPr>
        <p:txBody>
          <a:bodyPr/>
          <a:lstStyle>
            <a:lvl1pPr>
              <a:defRPr/>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457200" y="132079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sz="half" idx="2"/>
          </p:nvPr>
        </p:nvSpPr>
        <p:spPr>
          <a:xfrm>
            <a:off x="457200" y="1960561"/>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body" sz="quarter" idx="3"/>
          </p:nvPr>
        </p:nvSpPr>
        <p:spPr>
          <a:xfrm>
            <a:off x="4645025" y="1320799"/>
            <a:ext cx="4039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6" name="図形 5"/>
          <p:cNvSpPr>
            <a:spLocks noGrp="1"/>
          </p:cNvSpPr>
          <p:nvPr>
            <p:ph sz="quarter" idx="4"/>
          </p:nvPr>
        </p:nvSpPr>
        <p:spPr>
          <a:xfrm>
            <a:off x="4645025" y="1960561"/>
            <a:ext cx="4039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7" name="図形 6"/>
          <p:cNvSpPr>
            <a:spLocks noGrp="1"/>
          </p:cNvSpPr>
          <p:nvPr>
            <p:ph type="dt" sz="half" idx="10"/>
          </p:nvPr>
        </p:nvSpPr>
        <p:spPr>
          <a:xfrm>
            <a:off x="4471200" y="6494400"/>
            <a:ext cx="1530000" cy="365125"/>
          </a:xfrm>
        </p:spPr>
        <p:txBody>
          <a:bodyPr/>
          <a:lstStyle/>
          <a:p>
            <a:fld id="{A009892A-0574-4753-B3B5-882803074C2D}" type="datetimeFigureOut">
              <a:rPr lang="en-US" smtClean="0"/>
              <a:pPr/>
              <a:t>10/23/2015</a:t>
            </a:fld>
            <a:endParaRPr lang="en-US"/>
          </a:p>
        </p:txBody>
      </p:sp>
      <p:sp>
        <p:nvSpPr>
          <p:cNvPr id="8" name="図形 7"/>
          <p:cNvSpPr>
            <a:spLocks noGrp="1"/>
          </p:cNvSpPr>
          <p:nvPr>
            <p:ph type="ftr" sz="quarter" idx="11"/>
          </p:nvPr>
        </p:nvSpPr>
        <p:spPr>
          <a:xfrm>
            <a:off x="6048000" y="6494400"/>
            <a:ext cx="2394000" cy="365125"/>
          </a:xfrm>
        </p:spPr>
        <p:txBody>
          <a:bodyPr/>
          <a:lstStyle/>
          <a:p>
            <a:endParaRPr lang="en-US"/>
          </a:p>
        </p:txBody>
      </p:sp>
      <p:sp>
        <p:nvSpPr>
          <p:cNvPr id="9" name="図形 8"/>
          <p:cNvSpPr>
            <a:spLocks noGrp="1"/>
          </p:cNvSpPr>
          <p:nvPr>
            <p:ph type="sldNum" sz="quarter" idx="12"/>
          </p:nvPr>
        </p:nvSpPr>
        <p:spPr>
          <a:xfrm>
            <a:off x="8499600" y="6494400"/>
            <a:ext cx="644400" cy="365125"/>
          </a:xfrm>
        </p:spPr>
        <p:txBody>
          <a:bodyPr/>
          <a:lstStyle/>
          <a:p>
            <a:fld id="{35100B4B-F5D2-44DD-9A19-A980681504E0}" type="slidenum">
              <a:rPr lang="en-US" smtClean="0"/>
              <a:pPr/>
              <a:t>‹#›</a:t>
            </a:fld>
            <a:endParaRPr lang="en-US"/>
          </a:p>
        </p:txBody>
      </p:sp>
      <p:grpSp>
        <p:nvGrpSpPr>
          <p:cNvPr id="10" name="グループ化 11"/>
          <p:cNvGrpSpPr>
            <a:grpSpLocks/>
          </p:cNvGrpSpPr>
          <p:nvPr/>
        </p:nvGrpSpPr>
        <p:grpSpPr bwMode="auto">
          <a:xfrm>
            <a:off x="4765" y="5589626"/>
            <a:ext cx="5067302" cy="1268398"/>
            <a:chOff x="16865" y="4817936"/>
            <a:chExt cx="5067302" cy="1268398"/>
          </a:xfrm>
        </p:grpSpPr>
        <p:sp>
          <p:nvSpPr>
            <p:cNvPr id="15" name="図形 14"/>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8" name="図形 17"/>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2" name="図形 21"/>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9" name="図形 28"/>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8" name="図形 57"/>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2" name="図形 81"/>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図形 1"/>
          <p:cNvSpPr>
            <a:spLocks noGrp="1"/>
          </p:cNvSpPr>
          <p:nvPr>
            <p:ph type="title"/>
          </p:nvPr>
        </p:nvSpPr>
        <p:spPr>
          <a:xfrm>
            <a:off x="528638" y="2501900"/>
            <a:ext cx="8229600" cy="1143000"/>
          </a:xfrm>
        </p:spPr>
        <p:txBody>
          <a:bodyPr/>
          <a:lstStyle/>
          <a:p>
            <a:r>
              <a:rPr kumimoji="1" lang="en-US" altLang="ja-JP" smtClean="0"/>
              <a:t>Click to edit Master title style</a:t>
            </a:r>
            <a:endParaRPr kumimoji="1" lang="ja-JP" altLang="en-US"/>
          </a:p>
        </p:txBody>
      </p:sp>
      <p:sp>
        <p:nvSpPr>
          <p:cNvPr id="3" name="図形 2"/>
          <p:cNvSpPr>
            <a:spLocks noGrp="1"/>
          </p:cNvSpPr>
          <p:nvPr>
            <p:ph type="dt" sz="half" idx="10"/>
          </p:nvPr>
        </p:nvSpPr>
        <p:spPr/>
        <p:txBody>
          <a:bodyPr/>
          <a:lstStyle/>
          <a:p>
            <a:fld id="{A009892A-0574-4753-B3B5-882803074C2D}" type="datetimeFigureOut">
              <a:rPr lang="en-US" smtClean="0"/>
              <a:pPr/>
              <a:t>10/23/2015</a:t>
            </a:fld>
            <a:endParaRPr lang="en-US"/>
          </a:p>
        </p:txBody>
      </p:sp>
      <p:sp>
        <p:nvSpPr>
          <p:cNvPr id="4" name="図形 3"/>
          <p:cNvSpPr>
            <a:spLocks noGrp="1"/>
          </p:cNvSpPr>
          <p:nvPr>
            <p:ph type="ftr" sz="quarter" idx="11"/>
          </p:nvPr>
        </p:nvSpPr>
        <p:spPr/>
        <p:txBody>
          <a:bodyPr/>
          <a:lstStyle/>
          <a:p>
            <a:endParaRPr lang="en-US"/>
          </a:p>
        </p:txBody>
      </p:sp>
      <p:sp>
        <p:nvSpPr>
          <p:cNvPr id="5" name="図形 4"/>
          <p:cNvSpPr>
            <a:spLocks noGrp="1"/>
          </p:cNvSpPr>
          <p:nvPr>
            <p:ph type="sldNum" sz="quarter" idx="12"/>
          </p:nvPr>
        </p:nvSpPr>
        <p:spPr/>
        <p:txBody>
          <a:bodyPr/>
          <a:lstStyle/>
          <a:p>
            <a:fld id="{35100B4B-F5D2-44DD-9A19-A980681504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A009892A-0574-4753-B3B5-882803074C2D}" type="datetimeFigureOut">
              <a:rPr lang="en-US" smtClean="0"/>
              <a:pPr/>
              <a:t>10/23/2015</a:t>
            </a:fld>
            <a:endParaRPr lang="en-US"/>
          </a:p>
        </p:txBody>
      </p:sp>
      <p:sp>
        <p:nvSpPr>
          <p:cNvPr id="3" name="図形 2"/>
          <p:cNvSpPr>
            <a:spLocks noGrp="1"/>
          </p:cNvSpPr>
          <p:nvPr>
            <p:ph type="ftr" sz="quarter" idx="11"/>
          </p:nvPr>
        </p:nvSpPr>
        <p:spPr/>
        <p:txBody>
          <a:bodyPr/>
          <a:lstStyle/>
          <a:p>
            <a:endParaRPr lang="en-US"/>
          </a:p>
        </p:txBody>
      </p:sp>
      <p:sp>
        <p:nvSpPr>
          <p:cNvPr id="4" name="図形 3"/>
          <p:cNvSpPr>
            <a:spLocks noGrp="1"/>
          </p:cNvSpPr>
          <p:nvPr>
            <p:ph type="sldNum" sz="quarter" idx="12"/>
          </p:nvPr>
        </p:nvSpPr>
        <p:spPr/>
        <p:txBody>
          <a:bodyPr/>
          <a:lstStyle/>
          <a:p>
            <a:fld id="{35100B4B-F5D2-44DD-9A19-A980681504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447647" y="785794"/>
            <a:ext cx="2767032" cy="1162050"/>
          </a:xfrm>
        </p:spPr>
        <p:txBody>
          <a:bodyPr anchor="b"/>
          <a:lstStyle>
            <a:lvl1pPr algn="l">
              <a:defRPr sz="2000" b="1"/>
            </a:lvl1p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3357554" y="785794"/>
            <a:ext cx="4572032" cy="56436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body" sz="half" idx="2"/>
          </p:nvPr>
        </p:nvSpPr>
        <p:spPr>
          <a:xfrm>
            <a:off x="457202" y="2000240"/>
            <a:ext cx="2767032" cy="44291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5" name="図形 4"/>
          <p:cNvSpPr>
            <a:spLocks noGrp="1"/>
          </p:cNvSpPr>
          <p:nvPr>
            <p:ph type="dt" sz="half" idx="10"/>
          </p:nvPr>
        </p:nvSpPr>
        <p:spPr>
          <a:xfrm>
            <a:off x="4471200" y="6494400"/>
            <a:ext cx="1530000" cy="365125"/>
          </a:xfrm>
        </p:spPr>
        <p:txBody>
          <a:bodyPr/>
          <a:lstStyle/>
          <a:p>
            <a:fld id="{A009892A-0574-4753-B3B5-882803074C2D}" type="datetimeFigureOut">
              <a:rPr lang="en-US" smtClean="0"/>
              <a:pPr/>
              <a:t>10/23/2015</a:t>
            </a:fld>
            <a:endParaRPr lang="en-US"/>
          </a:p>
        </p:txBody>
      </p:sp>
      <p:sp>
        <p:nvSpPr>
          <p:cNvPr id="6" name="図形 5"/>
          <p:cNvSpPr>
            <a:spLocks noGrp="1"/>
          </p:cNvSpPr>
          <p:nvPr>
            <p:ph type="ftr" sz="quarter" idx="11"/>
          </p:nvPr>
        </p:nvSpPr>
        <p:spPr>
          <a:xfrm>
            <a:off x="6048000" y="6494400"/>
            <a:ext cx="2394000" cy="365125"/>
          </a:xfrm>
        </p:spPr>
        <p:txBody>
          <a:bodyPr/>
          <a:lstStyle/>
          <a:p>
            <a:endParaRPr lang="en-US"/>
          </a:p>
        </p:txBody>
      </p:sp>
      <p:sp>
        <p:nvSpPr>
          <p:cNvPr id="7" name="図形 6"/>
          <p:cNvSpPr>
            <a:spLocks noGrp="1"/>
          </p:cNvSpPr>
          <p:nvPr>
            <p:ph type="sldNum" sz="quarter" idx="12"/>
          </p:nvPr>
        </p:nvSpPr>
        <p:spPr>
          <a:xfrm>
            <a:off x="8499600" y="6494400"/>
            <a:ext cx="644400" cy="365125"/>
          </a:xfrm>
        </p:spPr>
        <p:txBody>
          <a:bodyPr/>
          <a:lstStyle/>
          <a:p>
            <a:fld id="{35100B4B-F5D2-44DD-9A19-A980681504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図形 8"/>
          <p:cNvSpPr>
            <a:spLocks noGrp="1"/>
          </p:cNvSpPr>
          <p:nvPr>
            <p:ph type="dt" sz="half" idx="10"/>
          </p:nvPr>
        </p:nvSpPr>
        <p:spPr>
          <a:xfrm>
            <a:off x="4471200" y="6494400"/>
            <a:ext cx="1530000" cy="365125"/>
          </a:xfrm>
        </p:spPr>
        <p:txBody>
          <a:bodyPr/>
          <a:lstStyle/>
          <a:p>
            <a:fld id="{A009892A-0574-4753-B3B5-882803074C2D}" type="datetimeFigureOut">
              <a:rPr lang="en-US" smtClean="0"/>
              <a:pPr/>
              <a:t>10/23/2015</a:t>
            </a:fld>
            <a:endParaRPr lang="en-US"/>
          </a:p>
        </p:txBody>
      </p:sp>
      <p:sp>
        <p:nvSpPr>
          <p:cNvPr id="10" name="図形 9"/>
          <p:cNvSpPr>
            <a:spLocks noGrp="1"/>
          </p:cNvSpPr>
          <p:nvPr>
            <p:ph type="ftr" sz="quarter" idx="11"/>
          </p:nvPr>
        </p:nvSpPr>
        <p:spPr>
          <a:xfrm>
            <a:off x="6048000" y="6494400"/>
            <a:ext cx="2394000" cy="365125"/>
          </a:xfrm>
        </p:spPr>
        <p:txBody>
          <a:bodyPr/>
          <a:lstStyle/>
          <a:p>
            <a:endParaRPr lang="en-US"/>
          </a:p>
        </p:txBody>
      </p:sp>
      <p:sp>
        <p:nvSpPr>
          <p:cNvPr id="11" name="図形 10"/>
          <p:cNvSpPr>
            <a:spLocks noGrp="1"/>
          </p:cNvSpPr>
          <p:nvPr>
            <p:ph type="sldNum" sz="quarter" idx="12"/>
          </p:nvPr>
        </p:nvSpPr>
        <p:spPr>
          <a:xfrm>
            <a:off x="8499600" y="6494400"/>
            <a:ext cx="644400" cy="365125"/>
          </a:xfrm>
        </p:spPr>
        <p:txBody>
          <a:bodyPr/>
          <a:lstStyle/>
          <a:p>
            <a:fld id="{35100B4B-F5D2-44DD-9A19-A980681504E0}" type="slidenum">
              <a:rPr lang="en-US" smtClean="0"/>
              <a:pPr/>
              <a:t>‹#›</a:t>
            </a:fld>
            <a:endParaRPr lang="en-US"/>
          </a:p>
        </p:txBody>
      </p:sp>
      <p:sp>
        <p:nvSpPr>
          <p:cNvPr id="2" name="図形 1"/>
          <p:cNvSpPr>
            <a:spLocks noGrp="1"/>
          </p:cNvSpPr>
          <p:nvPr>
            <p:ph type="title"/>
          </p:nvPr>
        </p:nvSpPr>
        <p:spPr>
          <a:xfrm>
            <a:off x="2214546" y="285728"/>
            <a:ext cx="4786346" cy="541338"/>
          </a:xfrm>
        </p:spPr>
        <p:txBody>
          <a:bodyPr anchor="b"/>
          <a:lstStyle>
            <a:lvl1pPr algn="ctr">
              <a:defRPr sz="2000" b="1"/>
            </a:lvl1pPr>
          </a:lstStyle>
          <a:p>
            <a:r>
              <a:rPr kumimoji="1" lang="en-US" altLang="ja-JP" smtClean="0"/>
              <a:t>Click to edit Master title style</a:t>
            </a:r>
            <a:endParaRPr kumimoji="1" lang="ja-JP" altLang="en-US" dirty="0"/>
          </a:p>
        </p:txBody>
      </p:sp>
      <p:sp useBgFill="1">
        <p:nvSpPr>
          <p:cNvPr id="3" name="図形 2"/>
          <p:cNvSpPr>
            <a:spLocks noGrp="1"/>
          </p:cNvSpPr>
          <p:nvPr>
            <p:ph type="pic" idx="1"/>
          </p:nvPr>
        </p:nvSpPr>
        <p:spPr>
          <a:xfrm>
            <a:off x="2433623" y="1142984"/>
            <a:ext cx="4357718" cy="3438395"/>
          </a:xfrm>
          <a:noFill/>
          <a:ln w="254000" cap="flat" cmpd="sng">
            <a:gradFill>
              <a:gsLst>
                <a:gs pos="0">
                  <a:schemeClr val="bg1"/>
                </a:gs>
                <a:gs pos="100000">
                  <a:schemeClr val="bg1">
                    <a:alpha val="50000"/>
                  </a:schemeClr>
                </a:gs>
              </a:gsLst>
              <a:lin ang="5400000" scaled="1"/>
            </a:gradFill>
            <a:prstDash val="solid"/>
            <a:beve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en-US" altLang="ja-JP" smtClean="0"/>
              <a:t>Click icon to add picture</a:t>
            </a:r>
            <a:endParaRPr kumimoji="1" lang="ja-JP" altLang="en-US" dirty="0"/>
          </a:p>
        </p:txBody>
      </p:sp>
      <p:sp>
        <p:nvSpPr>
          <p:cNvPr id="4" name="図形 3"/>
          <p:cNvSpPr>
            <a:spLocks noGrp="1"/>
          </p:cNvSpPr>
          <p:nvPr>
            <p:ph type="body" sz="half" idx="2"/>
          </p:nvPr>
        </p:nvSpPr>
        <p:spPr>
          <a:xfrm>
            <a:off x="1928794" y="4929199"/>
            <a:ext cx="5642016" cy="10414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正方形/長方形 189"/>
          <p:cNvSpPr/>
          <p:nvPr/>
        </p:nvSpPr>
        <p:spPr>
          <a:xfrm>
            <a:off x="-9554"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図形 165"/>
          <p:cNvSpPr>
            <a:spLocks/>
          </p:cNvSpPr>
          <p:nvPr/>
        </p:nvSpPr>
        <p:spPr bwMode="auto">
          <a:xfrm>
            <a:off x="3929058" y="9"/>
            <a:ext cx="5214942" cy="3383004"/>
          </a:xfrm>
          <a:custGeom>
            <a:avLst/>
            <a:gdLst/>
            <a:ahLst/>
            <a:cxnLst>
              <a:cxn ang="0">
                <a:pos x="3574" y="25"/>
              </a:cxn>
              <a:cxn ang="0">
                <a:pos x="3628" y="83"/>
              </a:cxn>
              <a:cxn ang="0">
                <a:pos x="3611" y="121"/>
              </a:cxn>
              <a:cxn ang="0">
                <a:pos x="3278" y="166"/>
              </a:cxn>
              <a:cxn ang="0">
                <a:pos x="2987" y="220"/>
              </a:cxn>
              <a:cxn ang="0">
                <a:pos x="2896" y="274"/>
              </a:cxn>
              <a:cxn ang="0">
                <a:pos x="2887" y="320"/>
              </a:cxn>
              <a:cxn ang="0">
                <a:pos x="2987" y="374"/>
              </a:cxn>
              <a:cxn ang="0">
                <a:pos x="3407" y="403"/>
              </a:cxn>
              <a:cxn ang="0">
                <a:pos x="3732" y="399"/>
              </a:cxn>
              <a:cxn ang="0">
                <a:pos x="3607" y="2391"/>
              </a:cxn>
              <a:cxn ang="0">
                <a:pos x="3199" y="2262"/>
              </a:cxn>
              <a:cxn ang="0">
                <a:pos x="3041" y="2159"/>
              </a:cxn>
              <a:cxn ang="0">
                <a:pos x="2991" y="2050"/>
              </a:cxn>
              <a:cxn ang="0">
                <a:pos x="3000" y="1992"/>
              </a:cxn>
              <a:cxn ang="0">
                <a:pos x="3054" y="1905"/>
              </a:cxn>
              <a:cxn ang="0">
                <a:pos x="3158" y="1826"/>
              </a:cxn>
              <a:cxn ang="0">
                <a:pos x="3183" y="1768"/>
              </a:cxn>
              <a:cxn ang="0">
                <a:pos x="3158" y="1684"/>
              </a:cxn>
              <a:cxn ang="0">
                <a:pos x="3099" y="1576"/>
              </a:cxn>
              <a:cxn ang="0">
                <a:pos x="2950" y="1497"/>
              </a:cxn>
              <a:cxn ang="0">
                <a:pos x="2779" y="1439"/>
              </a:cxn>
              <a:cxn ang="0">
                <a:pos x="2679" y="1364"/>
              </a:cxn>
              <a:cxn ang="0">
                <a:pos x="2654" y="1281"/>
              </a:cxn>
              <a:cxn ang="0">
                <a:pos x="2667" y="1194"/>
              </a:cxn>
              <a:cxn ang="0">
                <a:pos x="2600" y="1106"/>
              </a:cxn>
              <a:cxn ang="0">
                <a:pos x="2459" y="1077"/>
              </a:cxn>
              <a:cxn ang="0">
                <a:pos x="2005" y="1119"/>
              </a:cxn>
              <a:cxn ang="0">
                <a:pos x="1835" y="1102"/>
              </a:cxn>
              <a:cxn ang="0">
                <a:pos x="1743" y="1052"/>
              </a:cxn>
              <a:cxn ang="0">
                <a:pos x="1689" y="957"/>
              </a:cxn>
              <a:cxn ang="0">
                <a:pos x="1697" y="840"/>
              </a:cxn>
              <a:cxn ang="0">
                <a:pos x="1689" y="736"/>
              </a:cxn>
              <a:cxn ang="0">
                <a:pos x="1627" y="690"/>
              </a:cxn>
              <a:cxn ang="0">
                <a:pos x="1544" y="690"/>
              </a:cxn>
              <a:cxn ang="0">
                <a:pos x="1460" y="665"/>
              </a:cxn>
              <a:cxn ang="0">
                <a:pos x="1423" y="620"/>
              </a:cxn>
              <a:cxn ang="0">
                <a:pos x="1323" y="607"/>
              </a:cxn>
              <a:cxn ang="0">
                <a:pos x="1281" y="624"/>
              </a:cxn>
              <a:cxn ang="0">
                <a:pos x="1161" y="599"/>
              </a:cxn>
              <a:cxn ang="0">
                <a:pos x="1003" y="553"/>
              </a:cxn>
              <a:cxn ang="0">
                <a:pos x="928" y="578"/>
              </a:cxn>
              <a:cxn ang="0">
                <a:pos x="865" y="653"/>
              </a:cxn>
              <a:cxn ang="0">
                <a:pos x="845" y="724"/>
              </a:cxn>
              <a:cxn ang="0">
                <a:pos x="853" y="844"/>
              </a:cxn>
              <a:cxn ang="0">
                <a:pos x="803" y="936"/>
              </a:cxn>
              <a:cxn ang="0">
                <a:pos x="608" y="1027"/>
              </a:cxn>
              <a:cxn ang="0">
                <a:pos x="458" y="1048"/>
              </a:cxn>
              <a:cxn ang="0">
                <a:pos x="325" y="982"/>
              </a:cxn>
              <a:cxn ang="0">
                <a:pos x="233" y="786"/>
              </a:cxn>
              <a:cxn ang="0">
                <a:pos x="229" y="674"/>
              </a:cxn>
              <a:cxn ang="0">
                <a:pos x="287" y="570"/>
              </a:cxn>
              <a:cxn ang="0">
                <a:pos x="316" y="487"/>
              </a:cxn>
              <a:cxn ang="0">
                <a:pos x="246" y="441"/>
              </a:cxn>
              <a:cxn ang="0">
                <a:pos x="146" y="370"/>
              </a:cxn>
              <a:cxn ang="0">
                <a:pos x="104" y="287"/>
              </a:cxn>
              <a:cxn ang="0">
                <a:pos x="133" y="208"/>
              </a:cxn>
              <a:cxn ang="0">
                <a:pos x="162" y="154"/>
              </a:cxn>
              <a:cxn ang="0">
                <a:pos x="133" y="112"/>
              </a:cxn>
              <a:cxn ang="0">
                <a:pos x="42" y="83"/>
              </a:cxn>
              <a:cxn ang="0">
                <a:pos x="0" y="29"/>
              </a:cxn>
              <a:cxn ang="0">
                <a:pos x="179" y="0"/>
              </a:cxn>
            </a:cxnLst>
            <a:rect l="0" t="0" r="0" b="0"/>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chemeClr val="bg2">
              <a:lumMod val="20000"/>
              <a:lumOff val="80000"/>
              <a:alpha val="2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8" name="正方形/長方形 17"/>
          <p:cNvSpPr>
            <a:spLocks noGrp="1"/>
          </p:cNvSpPr>
          <p:nvPr>
            <p:ph type="body" idx="1"/>
          </p:nvPr>
        </p:nvSpPr>
        <p:spPr>
          <a:xfrm>
            <a:off x="466696" y="1857370"/>
            <a:ext cx="8248708" cy="4500589"/>
          </a:xfrm>
          <a:prstGeom prst="rect">
            <a:avLst/>
          </a:prstGeom>
        </p:spPr>
        <p:txBody>
          <a:bodyPr vert="horz" rtlCol="0">
            <a:normAutofit/>
          </a:bodyPr>
          <a:lstStyle/>
          <a:p>
            <a:pPr lvl="0"/>
            <a:r>
              <a:rPr kumimoji="1" lang="ja-JP" altLang="en-US" dirty="0" smtClean="0"/>
              <a:t>マスタ テキストの書式設定</a:t>
            </a:r>
            <a:endParaRPr lang="ja-JP" dirty="0"/>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p>
          <a:p>
            <a:pPr lvl="5"/>
            <a:r>
              <a:rPr kumimoji="1" lang="ja-JP" altLang="en-US" dirty="0" smtClean="0"/>
              <a:t>第</a:t>
            </a:r>
            <a:r>
              <a:rPr kumimoji="1" lang="en-US" altLang="ja-JP" dirty="0" smtClean="0"/>
              <a:t>6</a:t>
            </a:r>
            <a:r>
              <a:rPr kumimoji="1" lang="ja-JP" altLang="en-US" dirty="0" smtClean="0"/>
              <a:t>レベル</a:t>
            </a:r>
          </a:p>
          <a:p>
            <a:pPr lvl="6"/>
            <a:r>
              <a:rPr kumimoji="1" lang="ja-JP" altLang="en-US" dirty="0" smtClean="0"/>
              <a:t>第</a:t>
            </a:r>
            <a:r>
              <a:rPr kumimoji="1" lang="en-US" altLang="ja-JP" dirty="0" smtClean="0"/>
              <a:t>7</a:t>
            </a:r>
            <a:r>
              <a:rPr kumimoji="1" lang="ja-JP" altLang="en-US" dirty="0" smtClean="0"/>
              <a:t>レベル</a:t>
            </a:r>
          </a:p>
          <a:p>
            <a:pPr lvl="7"/>
            <a:r>
              <a:rPr kumimoji="1" lang="ja-JP" altLang="en-US" dirty="0" smtClean="0"/>
              <a:t>第</a:t>
            </a:r>
            <a:r>
              <a:rPr kumimoji="1" lang="en-US" altLang="ja-JP" dirty="0" smtClean="0"/>
              <a:t>8</a:t>
            </a:r>
            <a:r>
              <a:rPr kumimoji="1" lang="ja-JP" altLang="en-US" dirty="0" smtClean="0"/>
              <a:t>レベル</a:t>
            </a:r>
          </a:p>
          <a:p>
            <a:pPr lvl="8"/>
            <a:r>
              <a:rPr kumimoji="1" lang="ja-JP" altLang="en-US" dirty="0" smtClean="0"/>
              <a:t>第</a:t>
            </a:r>
            <a:r>
              <a:rPr kumimoji="1" lang="en-US" altLang="ja-JP" dirty="0" smtClean="0"/>
              <a:t>9</a:t>
            </a:r>
            <a:r>
              <a:rPr kumimoji="1" lang="ja-JP" altLang="en-US" dirty="0" smtClean="0"/>
              <a:t>レベル</a:t>
            </a:r>
          </a:p>
        </p:txBody>
      </p:sp>
      <p:sp>
        <p:nvSpPr>
          <p:cNvPr id="29" name="正方形/長方形 28"/>
          <p:cNvSpPr>
            <a:spLocks noGrp="1"/>
          </p:cNvSpPr>
          <p:nvPr>
            <p:ph type="dt" sz="half" idx="2"/>
          </p:nvPr>
        </p:nvSpPr>
        <p:spPr>
          <a:xfrm>
            <a:off x="4471958" y="6492899"/>
            <a:ext cx="1528802" cy="365125"/>
          </a:xfrm>
          <a:prstGeom prst="rect">
            <a:avLst/>
          </a:prstGeom>
        </p:spPr>
        <p:txBody>
          <a:bodyPr vert="horz" rtlCol="0" anchor="ctr"/>
          <a:lstStyle>
            <a:lvl1pPr algn="l">
              <a:defRPr sz="1200">
                <a:solidFill>
                  <a:srgbClr val="000000"/>
                </a:solidFill>
              </a:defRPr>
            </a:lvl1pPr>
          </a:lstStyle>
          <a:p>
            <a:fld id="{A009892A-0574-4753-B3B5-882803074C2D}" type="datetimeFigureOut">
              <a:rPr lang="en-US" smtClean="0"/>
              <a:pPr/>
              <a:t>10/23/2015</a:t>
            </a:fld>
            <a:endParaRPr lang="en-US"/>
          </a:p>
        </p:txBody>
      </p:sp>
      <p:sp>
        <p:nvSpPr>
          <p:cNvPr id="4" name="正方形/長方形 3"/>
          <p:cNvSpPr>
            <a:spLocks noGrp="1"/>
          </p:cNvSpPr>
          <p:nvPr>
            <p:ph type="ftr" sz="quarter" idx="3"/>
          </p:nvPr>
        </p:nvSpPr>
        <p:spPr>
          <a:xfrm>
            <a:off x="6048632" y="6492899"/>
            <a:ext cx="2395534" cy="365125"/>
          </a:xfrm>
          <a:prstGeom prst="rect">
            <a:avLst/>
          </a:prstGeom>
        </p:spPr>
        <p:txBody>
          <a:bodyPr vert="horz" rtlCol="0" anchor="ctr"/>
          <a:lstStyle>
            <a:lvl1pPr algn="ctr">
              <a:defRPr sz="1200">
                <a:solidFill>
                  <a:srgbClr val="000000"/>
                </a:solidFill>
              </a:defRPr>
            </a:lvl1pPr>
          </a:lstStyle>
          <a:p>
            <a:endParaRPr lang="en-US"/>
          </a:p>
        </p:txBody>
      </p:sp>
      <p:sp>
        <p:nvSpPr>
          <p:cNvPr id="10" name="正方形/長方形 9"/>
          <p:cNvSpPr>
            <a:spLocks noGrp="1"/>
          </p:cNvSpPr>
          <p:nvPr>
            <p:ph type="sldNum" sz="quarter" idx="4"/>
          </p:nvPr>
        </p:nvSpPr>
        <p:spPr>
          <a:xfrm>
            <a:off x="8501090" y="6492900"/>
            <a:ext cx="642942" cy="365125"/>
          </a:xfrm>
          <a:prstGeom prst="rect">
            <a:avLst/>
          </a:prstGeom>
        </p:spPr>
        <p:txBody>
          <a:bodyPr vert="horz" rtlCol="0" anchor="ctr"/>
          <a:lstStyle>
            <a:lvl1pPr algn="r">
              <a:defRPr sz="1200">
                <a:solidFill>
                  <a:srgbClr val="000000"/>
                </a:solidFill>
              </a:defRPr>
            </a:lvl1pPr>
          </a:lstStyle>
          <a:p>
            <a:fld id="{35100B4B-F5D2-44DD-9A19-A980681504E0}" type="slidenum">
              <a:rPr lang="en-US" smtClean="0"/>
              <a:pPr/>
              <a:t>‹#›</a:t>
            </a:fld>
            <a:endParaRPr lang="en-US"/>
          </a:p>
        </p:txBody>
      </p:sp>
      <p:sp>
        <p:nvSpPr>
          <p:cNvPr id="186" name="正方形/長方形 185"/>
          <p:cNvSpPr>
            <a:spLocks noChangeArrowheads="1"/>
          </p:cNvSpPr>
          <p:nvPr/>
        </p:nvSpPr>
        <p:spPr bwMode="auto">
          <a:xfrm>
            <a:off x="8469297" y="5716564"/>
            <a:ext cx="0" cy="369332"/>
          </a:xfrm>
          <a:prstGeom prst="rect">
            <a:avLst/>
          </a:prstGeom>
          <a:solidFill>
            <a:srgbClr val="FFFFFF">
              <a:alpha val="25098"/>
            </a:srgbClr>
          </a:solidFill>
          <a:ln w="9525" cap="flat" cmpd="sng" algn="ctr">
            <a:noFill/>
            <a:prstDash val="solid"/>
            <a:miter lim="800000"/>
            <a:headEnd type="none" w="med" len="med"/>
            <a:tailEnd type="none" w="med" len="med"/>
          </a:ln>
          <a:effectLst/>
        </p:spPr>
        <p:txBody>
          <a:bodyPr vert="horz" wrap="square" lIns="0" tIns="0" rIns="0" bIns="0" anchor="t" compatLnSpc="1">
            <a:spAutoFit/>
          </a:bodyPr>
          <a:lstStyle/>
          <a:p>
            <a:pPr algn="l" fontAlgn="base">
              <a:spcBef>
                <a:spcPct val="0"/>
              </a:spcBef>
              <a:spcAft>
                <a:spcPct val="0"/>
              </a:spcAft>
            </a:pPr>
            <a:endParaRPr kumimoji="1" lang="ja-JP" altLang="ja-JP" sz="2400">
              <a:solidFill>
                <a:schemeClr val="tx1">
                  <a:alpha val="100000"/>
                </a:schemeClr>
              </a:solidFill>
              <a:latin typeface="Arial"/>
              <a:ea typeface="ＭＳ Ｐゴシック"/>
            </a:endParaRPr>
          </a:p>
        </p:txBody>
      </p:sp>
      <p:sp>
        <p:nvSpPr>
          <p:cNvPr id="22" name="正方形/長方形 21"/>
          <p:cNvSpPr>
            <a:spLocks noGrp="1"/>
          </p:cNvSpPr>
          <p:nvPr>
            <p:ph type="title"/>
          </p:nvPr>
        </p:nvSpPr>
        <p:spPr>
          <a:xfrm>
            <a:off x="457200" y="642918"/>
            <a:ext cx="8229600" cy="1143000"/>
          </a:xfrm>
          <a:prstGeom prst="rect">
            <a:avLst/>
          </a:prstGeom>
        </p:spPr>
        <p:txBody>
          <a:bodyPr vert="horz" rtlCol="0" anchor="ctr">
            <a:normAutofit/>
          </a:bodyPr>
          <a:lstStyle/>
          <a:p>
            <a:r>
              <a:rPr kumimoji="1" lang="ja-JP" altLang="en-US" dirty="0" smtClean="0"/>
              <a:t>マスタ タイトルの書式設定</a:t>
            </a:r>
            <a:endParaRPr kumimoji="1" lang="ja-JP" altLang="en-US" dirty="0"/>
          </a:p>
        </p:txBody>
      </p:sp>
      <p:grpSp>
        <p:nvGrpSpPr>
          <p:cNvPr id="2" name="グループ化 11"/>
          <p:cNvGrpSpPr>
            <a:grpSpLocks/>
          </p:cNvGrpSpPr>
          <p:nvPr/>
        </p:nvGrpSpPr>
        <p:grpSpPr bwMode="auto">
          <a:xfrm>
            <a:off x="4000496" y="0"/>
            <a:ext cx="5143504" cy="2000240"/>
            <a:chOff x="2168" y="0"/>
            <a:chExt cx="3576" cy="1384"/>
          </a:xfrm>
        </p:grpSpPr>
        <p:sp>
          <p:nvSpPr>
            <p:cNvPr id="13" name="図形 12"/>
            <p:cNvSpPr>
              <a:spLocks/>
            </p:cNvSpPr>
            <p:nvPr/>
          </p:nvSpPr>
          <p:spPr bwMode="auto">
            <a:xfrm>
              <a:off x="5420" y="1044"/>
              <a:ext cx="324" cy="272"/>
            </a:xfrm>
            <a:custGeom>
              <a:avLst/>
              <a:gdLst/>
              <a:ahLst/>
              <a:cxnLst>
                <a:cxn ang="0">
                  <a:pos x="12" y="112"/>
                </a:cxn>
                <a:cxn ang="0">
                  <a:pos x="0" y="124"/>
                </a:cxn>
                <a:cxn ang="0">
                  <a:pos x="0" y="148"/>
                </a:cxn>
                <a:cxn ang="0">
                  <a:pos x="0" y="152"/>
                </a:cxn>
                <a:cxn ang="0">
                  <a:pos x="4" y="164"/>
                </a:cxn>
                <a:cxn ang="0">
                  <a:pos x="16" y="176"/>
                </a:cxn>
                <a:cxn ang="0">
                  <a:pos x="52" y="200"/>
                </a:cxn>
                <a:cxn ang="0">
                  <a:pos x="104" y="224"/>
                </a:cxn>
                <a:cxn ang="0">
                  <a:pos x="156" y="244"/>
                </a:cxn>
                <a:cxn ang="0">
                  <a:pos x="260" y="260"/>
                </a:cxn>
                <a:cxn ang="0">
                  <a:pos x="308" y="268"/>
                </a:cxn>
                <a:cxn ang="0">
                  <a:pos x="324" y="272"/>
                </a:cxn>
                <a:cxn ang="0">
                  <a:pos x="324" y="268"/>
                </a:cxn>
                <a:cxn ang="0">
                  <a:pos x="308" y="268"/>
                </a:cxn>
                <a:cxn ang="0">
                  <a:pos x="264" y="256"/>
                </a:cxn>
                <a:cxn ang="0">
                  <a:pos x="164" y="236"/>
                </a:cxn>
                <a:cxn ang="0">
                  <a:pos x="108" y="220"/>
                </a:cxn>
                <a:cxn ang="0">
                  <a:pos x="60" y="200"/>
                </a:cxn>
                <a:cxn ang="0">
                  <a:pos x="24" y="176"/>
                </a:cxn>
                <a:cxn ang="0">
                  <a:pos x="12" y="164"/>
                </a:cxn>
                <a:cxn ang="0">
                  <a:pos x="0" y="148"/>
                </a:cxn>
                <a:cxn ang="0">
                  <a:pos x="4" y="124"/>
                </a:cxn>
                <a:cxn ang="0">
                  <a:pos x="16" y="112"/>
                </a:cxn>
                <a:cxn ang="0">
                  <a:pos x="36" y="92"/>
                </a:cxn>
                <a:cxn ang="0">
                  <a:pos x="64" y="76"/>
                </a:cxn>
                <a:cxn ang="0">
                  <a:pos x="140" y="44"/>
                </a:cxn>
                <a:cxn ang="0">
                  <a:pos x="228" y="20"/>
                </a:cxn>
                <a:cxn ang="0">
                  <a:pos x="324" y="0"/>
                </a:cxn>
                <a:cxn ang="0">
                  <a:pos x="236" y="12"/>
                </a:cxn>
                <a:cxn ang="0">
                  <a:pos x="140" y="36"/>
                </a:cxn>
                <a:cxn ang="0">
                  <a:pos x="64" y="76"/>
                </a:cxn>
                <a:cxn ang="0">
                  <a:pos x="36" y="92"/>
                </a:cxn>
                <a:cxn ang="0">
                  <a:pos x="16" y="112"/>
                </a:cxn>
              </a:cxnLst>
              <a:rect l="0" t="0" r="0" b="0"/>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 name="図形 13"/>
            <p:cNvSpPr>
              <a:spLocks/>
            </p:cNvSpPr>
            <p:nvPr/>
          </p:nvSpPr>
          <p:spPr bwMode="auto">
            <a:xfrm>
              <a:off x="2328" y="0"/>
              <a:ext cx="296" cy="24"/>
            </a:xfrm>
            <a:custGeom>
              <a:avLst/>
              <a:gdLst/>
              <a:ahLst/>
              <a:cxnLst>
                <a:cxn ang="0">
                  <a:pos x="56" y="8"/>
                </a:cxn>
                <a:cxn ang="0">
                  <a:pos x="124" y="12"/>
                </a:cxn>
                <a:cxn ang="0">
                  <a:pos x="124" y="8"/>
                </a:cxn>
                <a:cxn ang="0">
                  <a:pos x="184" y="12"/>
                </a:cxn>
                <a:cxn ang="0">
                  <a:pos x="296" y="24"/>
                </a:cxn>
                <a:cxn ang="0">
                  <a:pos x="256" y="20"/>
                </a:cxn>
                <a:cxn ang="0">
                  <a:pos x="160" y="0"/>
                </a:cxn>
                <a:cxn ang="0">
                  <a:pos x="136" y="0"/>
                </a:cxn>
                <a:cxn ang="0">
                  <a:pos x="164" y="8"/>
                </a:cxn>
                <a:cxn ang="0">
                  <a:pos x="104" y="0"/>
                </a:cxn>
                <a:cxn ang="0">
                  <a:pos x="72" y="0"/>
                </a:cxn>
                <a:cxn ang="0">
                  <a:pos x="100" y="8"/>
                </a:cxn>
                <a:cxn ang="0">
                  <a:pos x="60" y="0"/>
                </a:cxn>
                <a:cxn ang="0">
                  <a:pos x="0" y="0"/>
                </a:cxn>
                <a:cxn ang="0">
                  <a:pos x="56" y="8"/>
                </a:cxn>
              </a:cxnLst>
              <a:rect l="0" t="0" r="0" b="0"/>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 name="図形 14"/>
            <p:cNvSpPr>
              <a:spLocks/>
            </p:cNvSpPr>
            <p:nvPr/>
          </p:nvSpPr>
          <p:spPr bwMode="auto">
            <a:xfrm>
              <a:off x="2884" y="0"/>
              <a:ext cx="352" cy="168"/>
            </a:xfrm>
            <a:custGeom>
              <a:avLst/>
              <a:gdLst/>
              <a:ahLst/>
              <a:cxnLst>
                <a:cxn ang="0">
                  <a:pos x="176" y="132"/>
                </a:cxn>
                <a:cxn ang="0">
                  <a:pos x="316" y="164"/>
                </a:cxn>
                <a:cxn ang="0">
                  <a:pos x="316" y="156"/>
                </a:cxn>
                <a:cxn ang="0">
                  <a:pos x="352" y="168"/>
                </a:cxn>
                <a:cxn ang="0">
                  <a:pos x="352" y="164"/>
                </a:cxn>
                <a:cxn ang="0">
                  <a:pos x="312" y="152"/>
                </a:cxn>
                <a:cxn ang="0">
                  <a:pos x="220" y="128"/>
                </a:cxn>
                <a:cxn ang="0">
                  <a:pos x="172" y="108"/>
                </a:cxn>
                <a:cxn ang="0">
                  <a:pos x="128" y="84"/>
                </a:cxn>
                <a:cxn ang="0">
                  <a:pos x="92" y="56"/>
                </a:cxn>
                <a:cxn ang="0">
                  <a:pos x="80" y="36"/>
                </a:cxn>
                <a:cxn ang="0">
                  <a:pos x="76" y="20"/>
                </a:cxn>
                <a:cxn ang="0">
                  <a:pos x="80" y="0"/>
                </a:cxn>
                <a:cxn ang="0">
                  <a:pos x="76" y="0"/>
                </a:cxn>
                <a:cxn ang="0">
                  <a:pos x="68" y="20"/>
                </a:cxn>
                <a:cxn ang="0">
                  <a:pos x="80" y="44"/>
                </a:cxn>
                <a:cxn ang="0">
                  <a:pos x="92" y="60"/>
                </a:cxn>
                <a:cxn ang="0">
                  <a:pos x="128" y="92"/>
                </a:cxn>
                <a:cxn ang="0">
                  <a:pos x="176" y="120"/>
                </a:cxn>
                <a:cxn ang="0">
                  <a:pos x="236" y="140"/>
                </a:cxn>
                <a:cxn ang="0">
                  <a:pos x="176" y="128"/>
                </a:cxn>
                <a:cxn ang="0">
                  <a:pos x="104" y="104"/>
                </a:cxn>
                <a:cxn ang="0">
                  <a:pos x="52" y="84"/>
                </a:cxn>
                <a:cxn ang="0">
                  <a:pos x="20" y="60"/>
                </a:cxn>
                <a:cxn ang="0">
                  <a:pos x="8" y="44"/>
                </a:cxn>
                <a:cxn ang="0">
                  <a:pos x="0" y="24"/>
                </a:cxn>
                <a:cxn ang="0">
                  <a:pos x="8" y="20"/>
                </a:cxn>
                <a:cxn ang="0">
                  <a:pos x="12" y="0"/>
                </a:cxn>
                <a:cxn ang="0">
                  <a:pos x="8" y="0"/>
                </a:cxn>
                <a:cxn ang="0">
                  <a:pos x="0" y="12"/>
                </a:cxn>
                <a:cxn ang="0">
                  <a:pos x="0" y="24"/>
                </a:cxn>
                <a:cxn ang="0">
                  <a:pos x="0" y="44"/>
                </a:cxn>
                <a:cxn ang="0">
                  <a:pos x="12" y="60"/>
                </a:cxn>
                <a:cxn ang="0">
                  <a:pos x="52" y="84"/>
                </a:cxn>
                <a:cxn ang="0">
                  <a:pos x="100" y="108"/>
                </a:cxn>
                <a:cxn ang="0">
                  <a:pos x="176" y="132"/>
                </a:cxn>
              </a:cxnLst>
              <a:rect l="0" t="0" r="0" b="0"/>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5504" y="1076"/>
              <a:ext cx="240" cy="216"/>
            </a:xfrm>
            <a:custGeom>
              <a:avLst/>
              <a:gdLst/>
              <a:ahLst/>
              <a:cxnLst>
                <a:cxn ang="0">
                  <a:pos x="0" y="128"/>
                </a:cxn>
                <a:cxn ang="0">
                  <a:pos x="20" y="144"/>
                </a:cxn>
                <a:cxn ang="0">
                  <a:pos x="48" y="164"/>
                </a:cxn>
                <a:cxn ang="0">
                  <a:pos x="80" y="180"/>
                </a:cxn>
                <a:cxn ang="0">
                  <a:pos x="116" y="192"/>
                </a:cxn>
                <a:cxn ang="0">
                  <a:pos x="188" y="204"/>
                </a:cxn>
                <a:cxn ang="0">
                  <a:pos x="240" y="216"/>
                </a:cxn>
                <a:cxn ang="0">
                  <a:pos x="240" y="212"/>
                </a:cxn>
                <a:cxn ang="0">
                  <a:pos x="188" y="204"/>
                </a:cxn>
                <a:cxn ang="0">
                  <a:pos x="116" y="188"/>
                </a:cxn>
                <a:cxn ang="0">
                  <a:pos x="48" y="164"/>
                </a:cxn>
                <a:cxn ang="0">
                  <a:pos x="24" y="144"/>
                </a:cxn>
                <a:cxn ang="0">
                  <a:pos x="8" y="128"/>
                </a:cxn>
                <a:cxn ang="0">
                  <a:pos x="8" y="96"/>
                </a:cxn>
                <a:cxn ang="0">
                  <a:pos x="20" y="72"/>
                </a:cxn>
                <a:cxn ang="0">
                  <a:pos x="32" y="68"/>
                </a:cxn>
                <a:cxn ang="0">
                  <a:pos x="72" y="44"/>
                </a:cxn>
                <a:cxn ang="0">
                  <a:pos x="144" y="16"/>
                </a:cxn>
                <a:cxn ang="0">
                  <a:pos x="240" y="0"/>
                </a:cxn>
                <a:cxn ang="0">
                  <a:pos x="144" y="16"/>
                </a:cxn>
                <a:cxn ang="0">
                  <a:pos x="72" y="44"/>
                </a:cxn>
                <a:cxn ang="0">
                  <a:pos x="32" y="60"/>
                </a:cxn>
                <a:cxn ang="0">
                  <a:pos x="12" y="72"/>
                </a:cxn>
                <a:cxn ang="0">
                  <a:pos x="0" y="96"/>
                </a:cxn>
                <a:cxn ang="0">
                  <a:pos x="0" y="116"/>
                </a:cxn>
                <a:cxn ang="0">
                  <a:pos x="0" y="128"/>
                </a:cxn>
              </a:cxnLst>
              <a:rect l="0" t="0" r="0" b="0"/>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5740" y="1180"/>
              <a:ext cx="4" cy="36"/>
            </a:xfrm>
            <a:custGeom>
              <a:avLst/>
              <a:gdLst/>
              <a:ahLst/>
              <a:cxnLst>
                <a:cxn ang="0">
                  <a:pos x="4" y="36"/>
                </a:cxn>
                <a:cxn ang="0">
                  <a:pos x="4" y="24"/>
                </a:cxn>
                <a:cxn ang="0">
                  <a:pos x="4" y="12"/>
                </a:cxn>
                <a:cxn ang="0">
                  <a:pos x="4" y="0"/>
                </a:cxn>
                <a:cxn ang="0">
                  <a:pos x="0" y="4"/>
                </a:cxn>
                <a:cxn ang="0">
                  <a:pos x="0" y="24"/>
                </a:cxn>
                <a:cxn ang="0">
                  <a:pos x="4" y="36"/>
                </a:cxn>
              </a:cxnLst>
              <a:rect l="0" t="0" r="0" b="0"/>
              <a:pathLst>
                <a:path w="4" h="36">
                  <a:moveTo>
                    <a:pt x="4" y="36"/>
                  </a:moveTo>
                  <a:lnTo>
                    <a:pt x="4" y="24"/>
                  </a:lnTo>
                  <a:lnTo>
                    <a:pt x="4" y="12"/>
                  </a:lnTo>
                  <a:lnTo>
                    <a:pt x="4" y="0"/>
                  </a:lnTo>
                  <a:lnTo>
                    <a:pt x="0" y="4"/>
                  </a:lnTo>
                  <a:lnTo>
                    <a:pt x="0" y="24"/>
                  </a:lnTo>
                  <a:lnTo>
                    <a:pt x="4"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5720" y="1160"/>
              <a:ext cx="24" cy="68"/>
            </a:xfrm>
            <a:custGeom>
              <a:avLst/>
              <a:gdLst/>
              <a:ahLst/>
              <a:cxnLst>
                <a:cxn ang="0">
                  <a:pos x="8" y="24"/>
                </a:cxn>
                <a:cxn ang="0">
                  <a:pos x="0" y="44"/>
                </a:cxn>
                <a:cxn ang="0">
                  <a:pos x="8" y="56"/>
                </a:cxn>
                <a:cxn ang="0">
                  <a:pos x="24" y="68"/>
                </a:cxn>
                <a:cxn ang="0">
                  <a:pos x="24" y="60"/>
                </a:cxn>
                <a:cxn ang="0">
                  <a:pos x="12" y="48"/>
                </a:cxn>
                <a:cxn ang="0">
                  <a:pos x="8" y="44"/>
                </a:cxn>
                <a:cxn ang="0">
                  <a:pos x="8" y="24"/>
                </a:cxn>
                <a:cxn ang="0">
                  <a:pos x="12" y="20"/>
                </a:cxn>
                <a:cxn ang="0">
                  <a:pos x="24" y="8"/>
                </a:cxn>
                <a:cxn ang="0">
                  <a:pos x="24" y="0"/>
                </a:cxn>
                <a:cxn ang="0">
                  <a:pos x="8" y="20"/>
                </a:cxn>
                <a:cxn ang="0">
                  <a:pos x="8" y="24"/>
                </a:cxn>
              </a:cxnLst>
              <a:rect l="0" t="0" r="0" b="0"/>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5656" y="1120"/>
              <a:ext cx="88" cy="132"/>
            </a:xfrm>
            <a:custGeom>
              <a:avLst/>
              <a:gdLst/>
              <a:ahLst/>
              <a:cxnLst>
                <a:cxn ang="0">
                  <a:pos x="0" y="72"/>
                </a:cxn>
                <a:cxn ang="0">
                  <a:pos x="12" y="96"/>
                </a:cxn>
                <a:cxn ang="0">
                  <a:pos x="28" y="112"/>
                </a:cxn>
                <a:cxn ang="0">
                  <a:pos x="60" y="124"/>
                </a:cxn>
                <a:cxn ang="0">
                  <a:pos x="88" y="132"/>
                </a:cxn>
                <a:cxn ang="0">
                  <a:pos x="60" y="120"/>
                </a:cxn>
                <a:cxn ang="0">
                  <a:pos x="36" y="108"/>
                </a:cxn>
                <a:cxn ang="0">
                  <a:pos x="16" y="88"/>
                </a:cxn>
                <a:cxn ang="0">
                  <a:pos x="4" y="72"/>
                </a:cxn>
                <a:cxn ang="0">
                  <a:pos x="4" y="60"/>
                </a:cxn>
                <a:cxn ang="0">
                  <a:pos x="12" y="48"/>
                </a:cxn>
                <a:cxn ang="0">
                  <a:pos x="24" y="36"/>
                </a:cxn>
                <a:cxn ang="0">
                  <a:pos x="48" y="16"/>
                </a:cxn>
                <a:cxn ang="0">
                  <a:pos x="88" y="4"/>
                </a:cxn>
                <a:cxn ang="0">
                  <a:pos x="88" y="0"/>
                </a:cxn>
                <a:cxn ang="0">
                  <a:pos x="48" y="16"/>
                </a:cxn>
                <a:cxn ang="0">
                  <a:pos x="16" y="36"/>
                </a:cxn>
                <a:cxn ang="0">
                  <a:pos x="12" y="48"/>
                </a:cxn>
                <a:cxn ang="0">
                  <a:pos x="4" y="52"/>
                </a:cxn>
                <a:cxn ang="0">
                  <a:pos x="0" y="72"/>
                </a:cxn>
              </a:cxnLst>
              <a:rect l="0" t="0" r="0" b="0"/>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5672" y="32"/>
              <a:ext cx="72" cy="72"/>
            </a:xfrm>
            <a:custGeom>
              <a:avLst/>
              <a:gdLst/>
              <a:ahLst/>
              <a:cxnLst>
                <a:cxn ang="0">
                  <a:pos x="0" y="36"/>
                </a:cxn>
                <a:cxn ang="0">
                  <a:pos x="0" y="48"/>
                </a:cxn>
                <a:cxn ang="0">
                  <a:pos x="12" y="60"/>
                </a:cxn>
                <a:cxn ang="0">
                  <a:pos x="32" y="64"/>
                </a:cxn>
                <a:cxn ang="0">
                  <a:pos x="72" y="72"/>
                </a:cxn>
                <a:cxn ang="0">
                  <a:pos x="32" y="60"/>
                </a:cxn>
                <a:cxn ang="0">
                  <a:pos x="8" y="48"/>
                </a:cxn>
                <a:cxn ang="0">
                  <a:pos x="0" y="36"/>
                </a:cxn>
                <a:cxn ang="0">
                  <a:pos x="20" y="24"/>
                </a:cxn>
                <a:cxn ang="0">
                  <a:pos x="44" y="12"/>
                </a:cxn>
                <a:cxn ang="0">
                  <a:pos x="72" y="4"/>
                </a:cxn>
                <a:cxn ang="0">
                  <a:pos x="72" y="0"/>
                </a:cxn>
                <a:cxn ang="0">
                  <a:pos x="36" y="12"/>
                </a:cxn>
                <a:cxn ang="0">
                  <a:pos x="12" y="16"/>
                </a:cxn>
                <a:cxn ang="0">
                  <a:pos x="0" y="36"/>
                </a:cxn>
              </a:cxnLst>
              <a:rect l="0" t="0" r="0" b="0"/>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5600" y="0"/>
              <a:ext cx="144" cy="128"/>
            </a:xfrm>
            <a:custGeom>
              <a:avLst/>
              <a:gdLst/>
              <a:ahLst/>
              <a:cxnLst>
                <a:cxn ang="0">
                  <a:pos x="128" y="0"/>
                </a:cxn>
                <a:cxn ang="0">
                  <a:pos x="84" y="8"/>
                </a:cxn>
                <a:cxn ang="0">
                  <a:pos x="56" y="12"/>
                </a:cxn>
                <a:cxn ang="0">
                  <a:pos x="20" y="32"/>
                </a:cxn>
                <a:cxn ang="0">
                  <a:pos x="8" y="48"/>
                </a:cxn>
                <a:cxn ang="0">
                  <a:pos x="0" y="60"/>
                </a:cxn>
                <a:cxn ang="0">
                  <a:pos x="8" y="72"/>
                </a:cxn>
                <a:cxn ang="0">
                  <a:pos x="20" y="92"/>
                </a:cxn>
                <a:cxn ang="0">
                  <a:pos x="56" y="108"/>
                </a:cxn>
                <a:cxn ang="0">
                  <a:pos x="104" y="120"/>
                </a:cxn>
                <a:cxn ang="0">
                  <a:pos x="144" y="128"/>
                </a:cxn>
                <a:cxn ang="0">
                  <a:pos x="108" y="116"/>
                </a:cxn>
                <a:cxn ang="0">
                  <a:pos x="60" y="104"/>
                </a:cxn>
                <a:cxn ang="0">
                  <a:pos x="20" y="84"/>
                </a:cxn>
                <a:cxn ang="0">
                  <a:pos x="12" y="72"/>
                </a:cxn>
                <a:cxn ang="0">
                  <a:pos x="8" y="60"/>
                </a:cxn>
                <a:cxn ang="0">
                  <a:pos x="12" y="56"/>
                </a:cxn>
                <a:cxn ang="0">
                  <a:pos x="24" y="36"/>
                </a:cxn>
                <a:cxn ang="0">
                  <a:pos x="44" y="24"/>
                </a:cxn>
                <a:cxn ang="0">
                  <a:pos x="68" y="20"/>
                </a:cxn>
                <a:cxn ang="0">
                  <a:pos x="104" y="8"/>
                </a:cxn>
                <a:cxn ang="0">
                  <a:pos x="144" y="8"/>
                </a:cxn>
                <a:cxn ang="0">
                  <a:pos x="144" y="0"/>
                </a:cxn>
                <a:cxn ang="0">
                  <a:pos x="128" y="0"/>
                </a:cxn>
              </a:cxnLst>
              <a:rect l="0" t="0" r="0" b="0"/>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2168" y="0"/>
              <a:ext cx="3576" cy="1384"/>
            </a:xfrm>
            <a:custGeom>
              <a:avLst/>
              <a:gdLst/>
              <a:ahLst/>
              <a:cxnLst>
                <a:cxn ang="0">
                  <a:pos x="3504" y="152"/>
                </a:cxn>
                <a:cxn ang="0">
                  <a:pos x="3316" y="116"/>
                </a:cxn>
                <a:cxn ang="0">
                  <a:pos x="3196" y="68"/>
                </a:cxn>
                <a:cxn ang="0">
                  <a:pos x="3148" y="20"/>
                </a:cxn>
                <a:cxn ang="0">
                  <a:pos x="2960" y="32"/>
                </a:cxn>
                <a:cxn ang="0">
                  <a:pos x="2956" y="96"/>
                </a:cxn>
                <a:cxn ang="0">
                  <a:pos x="2860" y="56"/>
                </a:cxn>
                <a:cxn ang="0">
                  <a:pos x="2872" y="96"/>
                </a:cxn>
                <a:cxn ang="0">
                  <a:pos x="3020" y="164"/>
                </a:cxn>
                <a:cxn ang="0">
                  <a:pos x="3100" y="180"/>
                </a:cxn>
                <a:cxn ang="0">
                  <a:pos x="2824" y="140"/>
                </a:cxn>
                <a:cxn ang="0">
                  <a:pos x="2796" y="156"/>
                </a:cxn>
                <a:cxn ang="0">
                  <a:pos x="2472" y="60"/>
                </a:cxn>
                <a:cxn ang="0">
                  <a:pos x="2500" y="212"/>
                </a:cxn>
                <a:cxn ang="0">
                  <a:pos x="2508" y="156"/>
                </a:cxn>
                <a:cxn ang="0">
                  <a:pos x="2364" y="108"/>
                </a:cxn>
                <a:cxn ang="0">
                  <a:pos x="2004" y="72"/>
                </a:cxn>
                <a:cxn ang="0">
                  <a:pos x="1800" y="20"/>
                </a:cxn>
                <a:cxn ang="0">
                  <a:pos x="1980" y="116"/>
                </a:cxn>
                <a:cxn ang="0">
                  <a:pos x="1636" y="92"/>
                </a:cxn>
                <a:cxn ang="0">
                  <a:pos x="1396" y="32"/>
                </a:cxn>
                <a:cxn ang="0">
                  <a:pos x="1324" y="20"/>
                </a:cxn>
                <a:cxn ang="0">
                  <a:pos x="1248" y="0"/>
                </a:cxn>
                <a:cxn ang="0">
                  <a:pos x="1184" y="0"/>
                </a:cxn>
                <a:cxn ang="0">
                  <a:pos x="1112" y="0"/>
                </a:cxn>
                <a:cxn ang="0">
                  <a:pos x="928" y="0"/>
                </a:cxn>
                <a:cxn ang="0">
                  <a:pos x="844" y="0"/>
                </a:cxn>
                <a:cxn ang="0">
                  <a:pos x="904" y="164"/>
                </a:cxn>
                <a:cxn ang="0">
                  <a:pos x="692" y="116"/>
                </a:cxn>
                <a:cxn ang="0">
                  <a:pos x="592" y="116"/>
                </a:cxn>
                <a:cxn ang="0">
                  <a:pos x="232" y="36"/>
                </a:cxn>
                <a:cxn ang="0">
                  <a:pos x="112" y="72"/>
                </a:cxn>
                <a:cxn ang="0">
                  <a:pos x="892" y="156"/>
                </a:cxn>
                <a:cxn ang="0">
                  <a:pos x="1412" y="428"/>
                </a:cxn>
                <a:cxn ang="0">
                  <a:pos x="2176" y="500"/>
                </a:cxn>
                <a:cxn ang="0">
                  <a:pos x="2636" y="720"/>
                </a:cxn>
                <a:cxn ang="0">
                  <a:pos x="2564" y="1124"/>
                </a:cxn>
                <a:cxn ang="0">
                  <a:pos x="3288" y="1352"/>
                </a:cxn>
                <a:cxn ang="0">
                  <a:pos x="2900" y="1040"/>
                </a:cxn>
                <a:cxn ang="0">
                  <a:pos x="2912" y="808"/>
                </a:cxn>
                <a:cxn ang="0">
                  <a:pos x="2796" y="1136"/>
                </a:cxn>
                <a:cxn ang="0">
                  <a:pos x="2864" y="1168"/>
                </a:cxn>
                <a:cxn ang="0">
                  <a:pos x="3396" y="888"/>
                </a:cxn>
                <a:cxn ang="0">
                  <a:pos x="2544" y="628"/>
                </a:cxn>
                <a:cxn ang="0">
                  <a:pos x="3008" y="400"/>
                </a:cxn>
                <a:cxn ang="0">
                  <a:pos x="2780" y="760"/>
                </a:cxn>
                <a:cxn ang="0">
                  <a:pos x="3124" y="1052"/>
                </a:cxn>
                <a:cxn ang="0">
                  <a:pos x="3552" y="1348"/>
                </a:cxn>
                <a:cxn ang="0">
                  <a:pos x="3428" y="1016"/>
                </a:cxn>
                <a:cxn ang="0">
                  <a:pos x="3536" y="852"/>
                </a:cxn>
                <a:cxn ang="0">
                  <a:pos x="2840" y="564"/>
                </a:cxn>
                <a:cxn ang="0">
                  <a:pos x="3160" y="772"/>
                </a:cxn>
                <a:cxn ang="0">
                  <a:pos x="3348" y="648"/>
                </a:cxn>
                <a:cxn ang="0">
                  <a:pos x="3360" y="672"/>
                </a:cxn>
                <a:cxn ang="0">
                  <a:pos x="3172" y="532"/>
                </a:cxn>
                <a:cxn ang="0">
                  <a:pos x="3088" y="636"/>
                </a:cxn>
                <a:cxn ang="0">
                  <a:pos x="3084" y="556"/>
                </a:cxn>
                <a:cxn ang="0">
                  <a:pos x="3144" y="708"/>
                </a:cxn>
                <a:cxn ang="0">
                  <a:pos x="2992" y="544"/>
                </a:cxn>
                <a:cxn ang="0">
                  <a:pos x="3432" y="392"/>
                </a:cxn>
                <a:cxn ang="0">
                  <a:pos x="3220" y="168"/>
                </a:cxn>
              </a:cxnLst>
              <a:rect l="0" t="0" r="0" b="0"/>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76"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2632" y="48"/>
              <a:ext cx="84" cy="36"/>
            </a:xfrm>
            <a:custGeom>
              <a:avLst/>
              <a:gdLst/>
              <a:ahLst/>
              <a:cxnLst>
                <a:cxn ang="0">
                  <a:pos x="0" y="0"/>
                </a:cxn>
                <a:cxn ang="0">
                  <a:pos x="56" y="0"/>
                </a:cxn>
                <a:cxn ang="0">
                  <a:pos x="68" y="20"/>
                </a:cxn>
                <a:cxn ang="0">
                  <a:pos x="84" y="36"/>
                </a:cxn>
                <a:cxn ang="0">
                  <a:pos x="36" y="20"/>
                </a:cxn>
                <a:cxn ang="0">
                  <a:pos x="0" y="0"/>
                </a:cxn>
              </a:cxnLst>
              <a:rect l="0" t="0" r="0" b="0"/>
              <a:pathLst>
                <a:path w="84" h="36">
                  <a:moveTo>
                    <a:pt x="0" y="0"/>
                  </a:moveTo>
                  <a:lnTo>
                    <a:pt x="56" y="0"/>
                  </a:lnTo>
                  <a:lnTo>
                    <a:pt x="68" y="20"/>
                  </a:lnTo>
                  <a:lnTo>
                    <a:pt x="84" y="36"/>
                  </a:lnTo>
                  <a:lnTo>
                    <a:pt x="36" y="2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4904" y="884"/>
              <a:ext cx="104" cy="84"/>
            </a:xfrm>
            <a:custGeom>
              <a:avLst/>
              <a:gdLst/>
              <a:ahLst/>
              <a:cxnLst>
                <a:cxn ang="0">
                  <a:pos x="36" y="12"/>
                </a:cxn>
                <a:cxn ang="0">
                  <a:pos x="36" y="0"/>
                </a:cxn>
                <a:cxn ang="0">
                  <a:pos x="68" y="4"/>
                </a:cxn>
                <a:cxn ang="0">
                  <a:pos x="92" y="16"/>
                </a:cxn>
                <a:cxn ang="0">
                  <a:pos x="104" y="28"/>
                </a:cxn>
                <a:cxn ang="0">
                  <a:pos x="104" y="40"/>
                </a:cxn>
                <a:cxn ang="0">
                  <a:pos x="100" y="60"/>
                </a:cxn>
                <a:cxn ang="0">
                  <a:pos x="100" y="64"/>
                </a:cxn>
                <a:cxn ang="0">
                  <a:pos x="80" y="72"/>
                </a:cxn>
                <a:cxn ang="0">
                  <a:pos x="56" y="84"/>
                </a:cxn>
                <a:cxn ang="0">
                  <a:pos x="0" y="84"/>
                </a:cxn>
                <a:cxn ang="0">
                  <a:pos x="20" y="64"/>
                </a:cxn>
                <a:cxn ang="0">
                  <a:pos x="32" y="40"/>
                </a:cxn>
                <a:cxn ang="0">
                  <a:pos x="36" y="12"/>
                </a:cxn>
              </a:cxnLst>
              <a:rect l="0" t="0" r="0" b="0"/>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4828" y="864"/>
              <a:ext cx="248" cy="132"/>
            </a:xfrm>
            <a:custGeom>
              <a:avLst/>
              <a:gdLst/>
              <a:ahLst/>
              <a:cxnLst>
                <a:cxn ang="0">
                  <a:pos x="48" y="116"/>
                </a:cxn>
                <a:cxn ang="0">
                  <a:pos x="72" y="108"/>
                </a:cxn>
                <a:cxn ang="0">
                  <a:pos x="124" y="104"/>
                </a:cxn>
                <a:cxn ang="0">
                  <a:pos x="164" y="96"/>
                </a:cxn>
                <a:cxn ang="0">
                  <a:pos x="176" y="84"/>
                </a:cxn>
                <a:cxn ang="0">
                  <a:pos x="180" y="80"/>
                </a:cxn>
                <a:cxn ang="0">
                  <a:pos x="188" y="60"/>
                </a:cxn>
                <a:cxn ang="0">
                  <a:pos x="188" y="48"/>
                </a:cxn>
                <a:cxn ang="0">
                  <a:pos x="168" y="32"/>
                </a:cxn>
                <a:cxn ang="0">
                  <a:pos x="148" y="20"/>
                </a:cxn>
                <a:cxn ang="0">
                  <a:pos x="112" y="12"/>
                </a:cxn>
                <a:cxn ang="0">
                  <a:pos x="112" y="0"/>
                </a:cxn>
                <a:cxn ang="0">
                  <a:pos x="168" y="0"/>
                </a:cxn>
                <a:cxn ang="0">
                  <a:pos x="204" y="12"/>
                </a:cxn>
                <a:cxn ang="0">
                  <a:pos x="236" y="24"/>
                </a:cxn>
                <a:cxn ang="0">
                  <a:pos x="248" y="44"/>
                </a:cxn>
                <a:cxn ang="0">
                  <a:pos x="248" y="60"/>
                </a:cxn>
                <a:cxn ang="0">
                  <a:pos x="240" y="72"/>
                </a:cxn>
                <a:cxn ang="0">
                  <a:pos x="236" y="84"/>
                </a:cxn>
                <a:cxn ang="0">
                  <a:pos x="224" y="96"/>
                </a:cxn>
                <a:cxn ang="0">
                  <a:pos x="200" y="108"/>
                </a:cxn>
                <a:cxn ang="0">
                  <a:pos x="164" y="120"/>
                </a:cxn>
                <a:cxn ang="0">
                  <a:pos x="112" y="128"/>
                </a:cxn>
                <a:cxn ang="0">
                  <a:pos x="52" y="132"/>
                </a:cxn>
                <a:cxn ang="0">
                  <a:pos x="0" y="132"/>
                </a:cxn>
                <a:cxn ang="0">
                  <a:pos x="48" y="116"/>
                </a:cxn>
              </a:cxnLst>
              <a:rect l="0" t="0" r="0" b="0"/>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4772" y="1056"/>
              <a:ext cx="128" cy="176"/>
            </a:xfrm>
            <a:custGeom>
              <a:avLst/>
              <a:gdLst/>
              <a:ahLst/>
              <a:cxnLst>
                <a:cxn ang="0">
                  <a:pos x="0" y="116"/>
                </a:cxn>
                <a:cxn ang="0">
                  <a:pos x="0" y="100"/>
                </a:cxn>
                <a:cxn ang="0">
                  <a:pos x="8" y="68"/>
                </a:cxn>
                <a:cxn ang="0">
                  <a:pos x="32" y="44"/>
                </a:cxn>
                <a:cxn ang="0">
                  <a:pos x="56" y="24"/>
                </a:cxn>
                <a:cxn ang="0">
                  <a:pos x="84" y="12"/>
                </a:cxn>
                <a:cxn ang="0">
                  <a:pos x="128" y="0"/>
                </a:cxn>
                <a:cxn ang="0">
                  <a:pos x="84" y="32"/>
                </a:cxn>
                <a:cxn ang="0">
                  <a:pos x="60" y="56"/>
                </a:cxn>
                <a:cxn ang="0">
                  <a:pos x="36" y="88"/>
                </a:cxn>
                <a:cxn ang="0">
                  <a:pos x="36" y="112"/>
                </a:cxn>
                <a:cxn ang="0">
                  <a:pos x="48" y="140"/>
                </a:cxn>
                <a:cxn ang="0">
                  <a:pos x="68" y="160"/>
                </a:cxn>
                <a:cxn ang="0">
                  <a:pos x="84" y="176"/>
                </a:cxn>
                <a:cxn ang="0">
                  <a:pos x="36" y="148"/>
                </a:cxn>
                <a:cxn ang="0">
                  <a:pos x="0" y="116"/>
                </a:cxn>
              </a:cxnLst>
              <a:rect l="0" t="0" r="0" b="0"/>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4816" y="820"/>
              <a:ext cx="532" cy="492"/>
            </a:xfrm>
            <a:custGeom>
              <a:avLst/>
              <a:gdLst/>
              <a:ahLst/>
              <a:cxnLst>
                <a:cxn ang="0">
                  <a:pos x="524" y="68"/>
                </a:cxn>
                <a:cxn ang="0">
                  <a:pos x="532" y="80"/>
                </a:cxn>
                <a:cxn ang="0">
                  <a:pos x="524" y="92"/>
                </a:cxn>
                <a:cxn ang="0">
                  <a:pos x="524" y="112"/>
                </a:cxn>
                <a:cxn ang="0">
                  <a:pos x="512" y="128"/>
                </a:cxn>
                <a:cxn ang="0">
                  <a:pos x="488" y="148"/>
                </a:cxn>
                <a:cxn ang="0">
                  <a:pos x="460" y="164"/>
                </a:cxn>
                <a:cxn ang="0">
                  <a:pos x="408" y="184"/>
                </a:cxn>
                <a:cxn ang="0">
                  <a:pos x="356" y="188"/>
                </a:cxn>
                <a:cxn ang="0">
                  <a:pos x="248" y="212"/>
                </a:cxn>
                <a:cxn ang="0">
                  <a:pos x="188" y="236"/>
                </a:cxn>
                <a:cxn ang="0">
                  <a:pos x="136" y="260"/>
                </a:cxn>
                <a:cxn ang="0">
                  <a:pos x="108" y="300"/>
                </a:cxn>
                <a:cxn ang="0">
                  <a:pos x="96" y="316"/>
                </a:cxn>
                <a:cxn ang="0">
                  <a:pos x="88" y="336"/>
                </a:cxn>
                <a:cxn ang="0">
                  <a:pos x="96" y="348"/>
                </a:cxn>
                <a:cxn ang="0">
                  <a:pos x="100" y="364"/>
                </a:cxn>
                <a:cxn ang="0">
                  <a:pos x="112" y="384"/>
                </a:cxn>
                <a:cxn ang="0">
                  <a:pos x="136" y="412"/>
                </a:cxn>
                <a:cxn ang="0">
                  <a:pos x="180" y="436"/>
                </a:cxn>
                <a:cxn ang="0">
                  <a:pos x="236" y="460"/>
                </a:cxn>
                <a:cxn ang="0">
                  <a:pos x="308" y="492"/>
                </a:cxn>
                <a:cxn ang="0">
                  <a:pos x="180" y="460"/>
                </a:cxn>
                <a:cxn ang="0">
                  <a:pos x="84" y="436"/>
                </a:cxn>
                <a:cxn ang="0">
                  <a:pos x="52" y="420"/>
                </a:cxn>
                <a:cxn ang="0">
                  <a:pos x="24" y="396"/>
                </a:cxn>
                <a:cxn ang="0">
                  <a:pos x="4" y="360"/>
                </a:cxn>
                <a:cxn ang="0">
                  <a:pos x="0" y="348"/>
                </a:cxn>
                <a:cxn ang="0">
                  <a:pos x="0" y="328"/>
                </a:cxn>
                <a:cxn ang="0">
                  <a:pos x="4" y="316"/>
                </a:cxn>
                <a:cxn ang="0">
                  <a:pos x="24" y="292"/>
                </a:cxn>
                <a:cxn ang="0">
                  <a:pos x="60" y="256"/>
                </a:cxn>
                <a:cxn ang="0">
                  <a:pos x="88" y="244"/>
                </a:cxn>
                <a:cxn ang="0">
                  <a:pos x="132" y="224"/>
                </a:cxn>
                <a:cxn ang="0">
                  <a:pos x="228" y="200"/>
                </a:cxn>
                <a:cxn ang="0">
                  <a:pos x="308" y="188"/>
                </a:cxn>
                <a:cxn ang="0">
                  <a:pos x="372" y="176"/>
                </a:cxn>
                <a:cxn ang="0">
                  <a:pos x="420" y="164"/>
                </a:cxn>
                <a:cxn ang="0">
                  <a:pos x="460" y="148"/>
                </a:cxn>
                <a:cxn ang="0">
                  <a:pos x="472" y="136"/>
                </a:cxn>
                <a:cxn ang="0">
                  <a:pos x="484" y="116"/>
                </a:cxn>
                <a:cxn ang="0">
                  <a:pos x="484" y="92"/>
                </a:cxn>
                <a:cxn ang="0">
                  <a:pos x="472" y="64"/>
                </a:cxn>
                <a:cxn ang="0">
                  <a:pos x="464" y="52"/>
                </a:cxn>
                <a:cxn ang="0">
                  <a:pos x="440" y="32"/>
                </a:cxn>
                <a:cxn ang="0">
                  <a:pos x="396" y="12"/>
                </a:cxn>
                <a:cxn ang="0">
                  <a:pos x="332" y="0"/>
                </a:cxn>
                <a:cxn ang="0">
                  <a:pos x="380" y="0"/>
                </a:cxn>
                <a:cxn ang="0">
                  <a:pos x="436" y="12"/>
                </a:cxn>
                <a:cxn ang="0">
                  <a:pos x="488" y="32"/>
                </a:cxn>
                <a:cxn ang="0">
                  <a:pos x="512" y="52"/>
                </a:cxn>
                <a:cxn ang="0">
                  <a:pos x="524" y="68"/>
                </a:cxn>
              </a:cxnLst>
              <a:rect l="0" t="0" r="0" b="0"/>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4724" y="816"/>
              <a:ext cx="576" cy="352"/>
            </a:xfrm>
            <a:custGeom>
              <a:avLst/>
              <a:gdLst/>
              <a:ahLst/>
              <a:cxnLst>
                <a:cxn ang="0">
                  <a:pos x="576" y="96"/>
                </a:cxn>
                <a:cxn ang="0">
                  <a:pos x="564" y="140"/>
                </a:cxn>
                <a:cxn ang="0">
                  <a:pos x="512" y="168"/>
                </a:cxn>
                <a:cxn ang="0">
                  <a:pos x="400" y="188"/>
                </a:cxn>
                <a:cxn ang="0">
                  <a:pos x="224" y="228"/>
                </a:cxn>
                <a:cxn ang="0">
                  <a:pos x="192" y="236"/>
                </a:cxn>
                <a:cxn ang="0">
                  <a:pos x="108" y="260"/>
                </a:cxn>
                <a:cxn ang="0">
                  <a:pos x="56" y="308"/>
                </a:cxn>
                <a:cxn ang="0">
                  <a:pos x="44" y="352"/>
                </a:cxn>
                <a:cxn ang="0">
                  <a:pos x="20" y="284"/>
                </a:cxn>
                <a:cxn ang="0">
                  <a:pos x="56" y="248"/>
                </a:cxn>
                <a:cxn ang="0">
                  <a:pos x="132" y="216"/>
                </a:cxn>
                <a:cxn ang="0">
                  <a:pos x="356" y="176"/>
                </a:cxn>
                <a:cxn ang="0">
                  <a:pos x="460" y="152"/>
                </a:cxn>
                <a:cxn ang="0">
                  <a:pos x="496" y="120"/>
                </a:cxn>
                <a:cxn ang="0">
                  <a:pos x="500" y="92"/>
                </a:cxn>
                <a:cxn ang="0">
                  <a:pos x="484" y="60"/>
                </a:cxn>
                <a:cxn ang="0">
                  <a:pos x="400" y="24"/>
                </a:cxn>
                <a:cxn ang="0">
                  <a:pos x="260" y="16"/>
                </a:cxn>
                <a:cxn ang="0">
                  <a:pos x="212" y="32"/>
                </a:cxn>
                <a:cxn ang="0">
                  <a:pos x="344" y="24"/>
                </a:cxn>
                <a:cxn ang="0">
                  <a:pos x="440" y="44"/>
                </a:cxn>
                <a:cxn ang="0">
                  <a:pos x="488" y="80"/>
                </a:cxn>
                <a:cxn ang="0">
                  <a:pos x="500" y="104"/>
                </a:cxn>
                <a:cxn ang="0">
                  <a:pos x="484" y="132"/>
                </a:cxn>
                <a:cxn ang="0">
                  <a:pos x="416" y="164"/>
                </a:cxn>
                <a:cxn ang="0">
                  <a:pos x="228" y="188"/>
                </a:cxn>
                <a:cxn ang="0">
                  <a:pos x="92" y="224"/>
                </a:cxn>
                <a:cxn ang="0">
                  <a:pos x="32" y="252"/>
                </a:cxn>
                <a:cxn ang="0">
                  <a:pos x="8" y="304"/>
                </a:cxn>
                <a:cxn ang="0">
                  <a:pos x="12" y="248"/>
                </a:cxn>
                <a:cxn ang="0">
                  <a:pos x="60" y="204"/>
                </a:cxn>
                <a:cxn ang="0">
                  <a:pos x="156" y="188"/>
                </a:cxn>
                <a:cxn ang="0">
                  <a:pos x="272" y="176"/>
                </a:cxn>
                <a:cxn ang="0">
                  <a:pos x="328" y="144"/>
                </a:cxn>
                <a:cxn ang="0">
                  <a:pos x="352" y="120"/>
                </a:cxn>
                <a:cxn ang="0">
                  <a:pos x="352" y="84"/>
                </a:cxn>
                <a:cxn ang="0">
                  <a:pos x="308" y="56"/>
                </a:cxn>
                <a:cxn ang="0">
                  <a:pos x="216" y="44"/>
                </a:cxn>
                <a:cxn ang="0">
                  <a:pos x="304" y="0"/>
                </a:cxn>
                <a:cxn ang="0">
                  <a:pos x="440" y="12"/>
                </a:cxn>
                <a:cxn ang="0">
                  <a:pos x="520" y="36"/>
                </a:cxn>
                <a:cxn ang="0">
                  <a:pos x="556" y="68"/>
                </a:cxn>
              </a:cxnLst>
              <a:rect l="0" t="0" r="0" b="0"/>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5232" y="848"/>
              <a:ext cx="292" cy="196"/>
            </a:xfrm>
            <a:custGeom>
              <a:avLst/>
              <a:gdLst/>
              <a:ahLst/>
              <a:cxnLst>
                <a:cxn ang="0">
                  <a:pos x="116" y="184"/>
                </a:cxn>
                <a:cxn ang="0">
                  <a:pos x="80" y="184"/>
                </a:cxn>
                <a:cxn ang="0">
                  <a:pos x="0" y="196"/>
                </a:cxn>
                <a:cxn ang="0">
                  <a:pos x="12" y="192"/>
                </a:cxn>
                <a:cxn ang="0">
                  <a:pos x="36" y="180"/>
                </a:cxn>
                <a:cxn ang="0">
                  <a:pos x="92" y="172"/>
                </a:cxn>
                <a:cxn ang="0">
                  <a:pos x="156" y="148"/>
                </a:cxn>
                <a:cxn ang="0">
                  <a:pos x="200" y="132"/>
                </a:cxn>
                <a:cxn ang="0">
                  <a:pos x="228" y="108"/>
                </a:cxn>
                <a:cxn ang="0">
                  <a:pos x="240" y="88"/>
                </a:cxn>
                <a:cxn ang="0">
                  <a:pos x="248" y="72"/>
                </a:cxn>
                <a:cxn ang="0">
                  <a:pos x="240" y="60"/>
                </a:cxn>
                <a:cxn ang="0">
                  <a:pos x="236" y="40"/>
                </a:cxn>
                <a:cxn ang="0">
                  <a:pos x="216" y="24"/>
                </a:cxn>
                <a:cxn ang="0">
                  <a:pos x="180" y="0"/>
                </a:cxn>
                <a:cxn ang="0">
                  <a:pos x="216" y="4"/>
                </a:cxn>
                <a:cxn ang="0">
                  <a:pos x="240" y="12"/>
                </a:cxn>
                <a:cxn ang="0">
                  <a:pos x="260" y="28"/>
                </a:cxn>
                <a:cxn ang="0">
                  <a:pos x="280" y="40"/>
                </a:cxn>
                <a:cxn ang="0">
                  <a:pos x="292" y="64"/>
                </a:cxn>
                <a:cxn ang="0">
                  <a:pos x="292" y="76"/>
                </a:cxn>
                <a:cxn ang="0">
                  <a:pos x="292" y="84"/>
                </a:cxn>
                <a:cxn ang="0">
                  <a:pos x="284" y="108"/>
                </a:cxn>
                <a:cxn ang="0">
                  <a:pos x="260" y="132"/>
                </a:cxn>
                <a:cxn ang="0">
                  <a:pos x="228" y="148"/>
                </a:cxn>
                <a:cxn ang="0">
                  <a:pos x="200" y="160"/>
                </a:cxn>
                <a:cxn ang="0">
                  <a:pos x="140" y="180"/>
                </a:cxn>
                <a:cxn ang="0">
                  <a:pos x="116" y="184"/>
                </a:cxn>
              </a:cxnLst>
              <a:rect l="0" t="0" r="0" b="0"/>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5384" y="832"/>
              <a:ext cx="192" cy="196"/>
            </a:xfrm>
            <a:custGeom>
              <a:avLst/>
              <a:gdLst/>
              <a:ahLst/>
              <a:cxnLst>
                <a:cxn ang="0">
                  <a:pos x="192" y="88"/>
                </a:cxn>
                <a:cxn ang="0">
                  <a:pos x="192" y="92"/>
                </a:cxn>
                <a:cxn ang="0">
                  <a:pos x="188" y="112"/>
                </a:cxn>
                <a:cxn ang="0">
                  <a:pos x="176" y="128"/>
                </a:cxn>
                <a:cxn ang="0">
                  <a:pos x="156" y="148"/>
                </a:cxn>
                <a:cxn ang="0">
                  <a:pos x="128" y="164"/>
                </a:cxn>
                <a:cxn ang="0">
                  <a:pos x="72" y="184"/>
                </a:cxn>
                <a:cxn ang="0">
                  <a:pos x="52" y="188"/>
                </a:cxn>
                <a:cxn ang="0">
                  <a:pos x="12" y="196"/>
                </a:cxn>
                <a:cxn ang="0">
                  <a:pos x="48" y="184"/>
                </a:cxn>
                <a:cxn ang="0">
                  <a:pos x="88" y="164"/>
                </a:cxn>
                <a:cxn ang="0">
                  <a:pos x="128" y="136"/>
                </a:cxn>
                <a:cxn ang="0">
                  <a:pos x="140" y="116"/>
                </a:cxn>
                <a:cxn ang="0">
                  <a:pos x="144" y="100"/>
                </a:cxn>
                <a:cxn ang="0">
                  <a:pos x="144" y="92"/>
                </a:cxn>
                <a:cxn ang="0">
                  <a:pos x="144" y="80"/>
                </a:cxn>
                <a:cxn ang="0">
                  <a:pos x="128" y="52"/>
                </a:cxn>
                <a:cxn ang="0">
                  <a:pos x="116" y="40"/>
                </a:cxn>
                <a:cxn ang="0">
                  <a:pos x="88" y="28"/>
                </a:cxn>
                <a:cxn ang="0">
                  <a:pos x="60" y="16"/>
                </a:cxn>
                <a:cxn ang="0">
                  <a:pos x="16" y="8"/>
                </a:cxn>
                <a:cxn ang="0">
                  <a:pos x="0" y="0"/>
                </a:cxn>
                <a:cxn ang="0">
                  <a:pos x="48" y="8"/>
                </a:cxn>
                <a:cxn ang="0">
                  <a:pos x="108" y="20"/>
                </a:cxn>
                <a:cxn ang="0">
                  <a:pos x="132" y="32"/>
                </a:cxn>
                <a:cxn ang="0">
                  <a:pos x="164" y="44"/>
                </a:cxn>
                <a:cxn ang="0">
                  <a:pos x="180" y="64"/>
                </a:cxn>
                <a:cxn ang="0">
                  <a:pos x="192" y="88"/>
                </a:cxn>
              </a:cxnLst>
              <a:rect l="0" t="0" r="0" b="0"/>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4880" y="756"/>
              <a:ext cx="624" cy="580"/>
            </a:xfrm>
            <a:custGeom>
              <a:avLst/>
              <a:gdLst/>
              <a:ahLst/>
              <a:cxnLst>
                <a:cxn ang="0">
                  <a:pos x="408" y="60"/>
                </a:cxn>
                <a:cxn ang="0">
                  <a:pos x="516" y="84"/>
                </a:cxn>
                <a:cxn ang="0">
                  <a:pos x="576" y="128"/>
                </a:cxn>
                <a:cxn ang="0">
                  <a:pos x="592" y="164"/>
                </a:cxn>
                <a:cxn ang="0">
                  <a:pos x="576" y="200"/>
                </a:cxn>
                <a:cxn ang="0">
                  <a:pos x="504" y="240"/>
                </a:cxn>
                <a:cxn ang="0">
                  <a:pos x="396" y="264"/>
                </a:cxn>
                <a:cxn ang="0">
                  <a:pos x="344" y="288"/>
                </a:cxn>
                <a:cxn ang="0">
                  <a:pos x="248" y="320"/>
                </a:cxn>
                <a:cxn ang="0">
                  <a:pos x="172" y="376"/>
                </a:cxn>
                <a:cxn ang="0">
                  <a:pos x="152" y="404"/>
                </a:cxn>
                <a:cxn ang="0">
                  <a:pos x="152" y="428"/>
                </a:cxn>
                <a:cxn ang="0">
                  <a:pos x="196" y="484"/>
                </a:cxn>
                <a:cxn ang="0">
                  <a:pos x="308" y="520"/>
                </a:cxn>
                <a:cxn ang="0">
                  <a:pos x="624" y="580"/>
                </a:cxn>
                <a:cxn ang="0">
                  <a:pos x="420" y="556"/>
                </a:cxn>
                <a:cxn ang="0">
                  <a:pos x="220" y="512"/>
                </a:cxn>
                <a:cxn ang="0">
                  <a:pos x="124" y="460"/>
                </a:cxn>
                <a:cxn ang="0">
                  <a:pos x="92" y="412"/>
                </a:cxn>
                <a:cxn ang="0">
                  <a:pos x="92" y="380"/>
                </a:cxn>
                <a:cxn ang="0">
                  <a:pos x="140" y="332"/>
                </a:cxn>
                <a:cxn ang="0">
                  <a:pos x="212" y="296"/>
                </a:cxn>
                <a:cxn ang="0">
                  <a:pos x="308" y="276"/>
                </a:cxn>
                <a:cxn ang="0">
                  <a:pos x="460" y="228"/>
                </a:cxn>
                <a:cxn ang="0">
                  <a:pos x="496" y="204"/>
                </a:cxn>
                <a:cxn ang="0">
                  <a:pos x="516" y="152"/>
                </a:cxn>
                <a:cxn ang="0">
                  <a:pos x="492" y="120"/>
                </a:cxn>
                <a:cxn ang="0">
                  <a:pos x="408" y="72"/>
                </a:cxn>
                <a:cxn ang="0">
                  <a:pos x="308" y="52"/>
                </a:cxn>
                <a:cxn ang="0">
                  <a:pos x="44" y="52"/>
                </a:cxn>
                <a:cxn ang="0">
                  <a:pos x="0" y="0"/>
                </a:cxn>
                <a:cxn ang="0">
                  <a:pos x="112" y="28"/>
                </a:cxn>
                <a:cxn ang="0">
                  <a:pos x="376" y="60"/>
                </a:cxn>
              </a:cxnLst>
              <a:rect l="0" t="0" r="0" b="0"/>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5696" y="768"/>
              <a:ext cx="1" cy="4"/>
            </a:xfrm>
            <a:custGeom>
              <a:avLst/>
              <a:gdLst/>
              <a:ahLst/>
              <a:cxnLst>
                <a:cxn ang="0">
                  <a:pos x="0" y="4"/>
                </a:cxn>
                <a:cxn ang="0">
                  <a:pos x="0" y="0"/>
                </a:cxn>
                <a:cxn ang="0">
                  <a:pos x="0" y="4"/>
                </a:cxn>
              </a:cxnLst>
              <a:rect l="0" t="0" r="0" b="0"/>
              <a:pathLst>
                <a:path h="4">
                  <a:moveTo>
                    <a:pt x="0" y="4"/>
                  </a:moveTo>
                  <a:lnTo>
                    <a:pt x="0" y="0"/>
                  </a:lnTo>
                  <a:lnTo>
                    <a:pt x="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4924" y="472"/>
              <a:ext cx="276" cy="308"/>
            </a:xfrm>
            <a:custGeom>
              <a:avLst/>
              <a:gdLst/>
              <a:ahLst/>
              <a:cxnLst>
                <a:cxn ang="0">
                  <a:pos x="48" y="152"/>
                </a:cxn>
                <a:cxn ang="0">
                  <a:pos x="52" y="176"/>
                </a:cxn>
                <a:cxn ang="0">
                  <a:pos x="68" y="204"/>
                </a:cxn>
                <a:cxn ang="0">
                  <a:pos x="96" y="228"/>
                </a:cxn>
                <a:cxn ang="0">
                  <a:pos x="132" y="240"/>
                </a:cxn>
                <a:cxn ang="0">
                  <a:pos x="204" y="276"/>
                </a:cxn>
                <a:cxn ang="0">
                  <a:pos x="276" y="308"/>
                </a:cxn>
                <a:cxn ang="0">
                  <a:pos x="200" y="284"/>
                </a:cxn>
                <a:cxn ang="0">
                  <a:pos x="104" y="248"/>
                </a:cxn>
                <a:cxn ang="0">
                  <a:pos x="60" y="228"/>
                </a:cxn>
                <a:cxn ang="0">
                  <a:pos x="24" y="204"/>
                </a:cxn>
                <a:cxn ang="0">
                  <a:pos x="0" y="176"/>
                </a:cxn>
                <a:cxn ang="0">
                  <a:pos x="0" y="156"/>
                </a:cxn>
                <a:cxn ang="0">
                  <a:pos x="0" y="140"/>
                </a:cxn>
                <a:cxn ang="0">
                  <a:pos x="4" y="120"/>
                </a:cxn>
                <a:cxn ang="0">
                  <a:pos x="16" y="104"/>
                </a:cxn>
                <a:cxn ang="0">
                  <a:pos x="36" y="76"/>
                </a:cxn>
                <a:cxn ang="0">
                  <a:pos x="68" y="60"/>
                </a:cxn>
                <a:cxn ang="0">
                  <a:pos x="108" y="36"/>
                </a:cxn>
                <a:cxn ang="0">
                  <a:pos x="168" y="16"/>
                </a:cxn>
                <a:cxn ang="0">
                  <a:pos x="240" y="0"/>
                </a:cxn>
                <a:cxn ang="0">
                  <a:pos x="248" y="0"/>
                </a:cxn>
                <a:cxn ang="0">
                  <a:pos x="188" y="16"/>
                </a:cxn>
                <a:cxn ang="0">
                  <a:pos x="140" y="40"/>
                </a:cxn>
                <a:cxn ang="0">
                  <a:pos x="104" y="64"/>
                </a:cxn>
                <a:cxn ang="0">
                  <a:pos x="80" y="92"/>
                </a:cxn>
                <a:cxn ang="0">
                  <a:pos x="60" y="116"/>
                </a:cxn>
                <a:cxn ang="0">
                  <a:pos x="52" y="132"/>
                </a:cxn>
                <a:cxn ang="0">
                  <a:pos x="48" y="152"/>
                </a:cxn>
              </a:cxnLst>
              <a:rect l="0" t="0" r="0" b="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5032" y="448"/>
              <a:ext cx="696" cy="360"/>
            </a:xfrm>
            <a:custGeom>
              <a:avLst/>
              <a:gdLst/>
              <a:ahLst/>
              <a:cxnLst>
                <a:cxn ang="0">
                  <a:pos x="164" y="76"/>
                </a:cxn>
                <a:cxn ang="0">
                  <a:pos x="128" y="96"/>
                </a:cxn>
                <a:cxn ang="0">
                  <a:pos x="104" y="116"/>
                </a:cxn>
                <a:cxn ang="0">
                  <a:pos x="84" y="132"/>
                </a:cxn>
                <a:cxn ang="0">
                  <a:pos x="80" y="152"/>
                </a:cxn>
                <a:cxn ang="0">
                  <a:pos x="80" y="180"/>
                </a:cxn>
                <a:cxn ang="0">
                  <a:pos x="92" y="204"/>
                </a:cxn>
                <a:cxn ang="0">
                  <a:pos x="116" y="228"/>
                </a:cxn>
                <a:cxn ang="0">
                  <a:pos x="132" y="248"/>
                </a:cxn>
                <a:cxn ang="0">
                  <a:pos x="164" y="260"/>
                </a:cxn>
                <a:cxn ang="0">
                  <a:pos x="236" y="288"/>
                </a:cxn>
                <a:cxn ang="0">
                  <a:pos x="328" y="308"/>
                </a:cxn>
                <a:cxn ang="0">
                  <a:pos x="424" y="324"/>
                </a:cxn>
                <a:cxn ang="0">
                  <a:pos x="592" y="344"/>
                </a:cxn>
                <a:cxn ang="0">
                  <a:pos x="676" y="344"/>
                </a:cxn>
                <a:cxn ang="0">
                  <a:pos x="688" y="356"/>
                </a:cxn>
                <a:cxn ang="0">
                  <a:pos x="696" y="360"/>
                </a:cxn>
                <a:cxn ang="0">
                  <a:pos x="648" y="360"/>
                </a:cxn>
                <a:cxn ang="0">
                  <a:pos x="544" y="360"/>
                </a:cxn>
                <a:cxn ang="0">
                  <a:pos x="472" y="356"/>
                </a:cxn>
                <a:cxn ang="0">
                  <a:pos x="388" y="344"/>
                </a:cxn>
                <a:cxn ang="0">
                  <a:pos x="292" y="320"/>
                </a:cxn>
                <a:cxn ang="0">
                  <a:pos x="188" y="296"/>
                </a:cxn>
                <a:cxn ang="0">
                  <a:pos x="164" y="284"/>
                </a:cxn>
                <a:cxn ang="0">
                  <a:pos x="108" y="264"/>
                </a:cxn>
                <a:cxn ang="0">
                  <a:pos x="44" y="240"/>
                </a:cxn>
                <a:cxn ang="0">
                  <a:pos x="20" y="216"/>
                </a:cxn>
                <a:cxn ang="0">
                  <a:pos x="8" y="192"/>
                </a:cxn>
                <a:cxn ang="0">
                  <a:pos x="0" y="164"/>
                </a:cxn>
                <a:cxn ang="0">
                  <a:pos x="12" y="132"/>
                </a:cxn>
                <a:cxn ang="0">
                  <a:pos x="24" y="120"/>
                </a:cxn>
                <a:cxn ang="0">
                  <a:pos x="68" y="84"/>
                </a:cxn>
                <a:cxn ang="0">
                  <a:pos x="104" y="60"/>
                </a:cxn>
                <a:cxn ang="0">
                  <a:pos x="152" y="40"/>
                </a:cxn>
                <a:cxn ang="0">
                  <a:pos x="220" y="24"/>
                </a:cxn>
                <a:cxn ang="0">
                  <a:pos x="296" y="12"/>
                </a:cxn>
                <a:cxn ang="0">
                  <a:pos x="436" y="0"/>
                </a:cxn>
                <a:cxn ang="0">
                  <a:pos x="316" y="24"/>
                </a:cxn>
                <a:cxn ang="0">
                  <a:pos x="232" y="48"/>
                </a:cxn>
                <a:cxn ang="0">
                  <a:pos x="164" y="76"/>
                </a:cxn>
              </a:cxnLst>
              <a:rect l="0" t="0" r="0" b="0"/>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4772" y="400"/>
              <a:ext cx="840" cy="384"/>
            </a:xfrm>
            <a:custGeom>
              <a:avLst/>
              <a:gdLst/>
              <a:ahLst/>
              <a:cxnLst>
                <a:cxn ang="0">
                  <a:pos x="840" y="0"/>
                </a:cxn>
                <a:cxn ang="0">
                  <a:pos x="828" y="12"/>
                </a:cxn>
                <a:cxn ang="0">
                  <a:pos x="812" y="24"/>
                </a:cxn>
                <a:cxn ang="0">
                  <a:pos x="764" y="36"/>
                </a:cxn>
                <a:cxn ang="0">
                  <a:pos x="700" y="48"/>
                </a:cxn>
                <a:cxn ang="0">
                  <a:pos x="564" y="52"/>
                </a:cxn>
                <a:cxn ang="0">
                  <a:pos x="464" y="60"/>
                </a:cxn>
                <a:cxn ang="0">
                  <a:pos x="392" y="72"/>
                </a:cxn>
                <a:cxn ang="0">
                  <a:pos x="316" y="84"/>
                </a:cxn>
                <a:cxn ang="0">
                  <a:pos x="260" y="100"/>
                </a:cxn>
                <a:cxn ang="0">
                  <a:pos x="212" y="124"/>
                </a:cxn>
                <a:cxn ang="0">
                  <a:pos x="180" y="148"/>
                </a:cxn>
                <a:cxn ang="0">
                  <a:pos x="164" y="168"/>
                </a:cxn>
                <a:cxn ang="0">
                  <a:pos x="152" y="192"/>
                </a:cxn>
                <a:cxn ang="0">
                  <a:pos x="144" y="212"/>
                </a:cxn>
                <a:cxn ang="0">
                  <a:pos x="144" y="228"/>
                </a:cxn>
                <a:cxn ang="0">
                  <a:pos x="152" y="248"/>
                </a:cxn>
                <a:cxn ang="0">
                  <a:pos x="176" y="276"/>
                </a:cxn>
                <a:cxn ang="0">
                  <a:pos x="212" y="300"/>
                </a:cxn>
                <a:cxn ang="0">
                  <a:pos x="256" y="324"/>
                </a:cxn>
                <a:cxn ang="0">
                  <a:pos x="356" y="360"/>
                </a:cxn>
                <a:cxn ang="0">
                  <a:pos x="436" y="384"/>
                </a:cxn>
                <a:cxn ang="0">
                  <a:pos x="292" y="380"/>
                </a:cxn>
                <a:cxn ang="0">
                  <a:pos x="176" y="356"/>
                </a:cxn>
                <a:cxn ang="0">
                  <a:pos x="96" y="324"/>
                </a:cxn>
                <a:cxn ang="0">
                  <a:pos x="48" y="300"/>
                </a:cxn>
                <a:cxn ang="0">
                  <a:pos x="20" y="272"/>
                </a:cxn>
                <a:cxn ang="0">
                  <a:pos x="8" y="248"/>
                </a:cxn>
                <a:cxn ang="0">
                  <a:pos x="0" y="228"/>
                </a:cxn>
                <a:cxn ang="0">
                  <a:pos x="0" y="212"/>
                </a:cxn>
                <a:cxn ang="0">
                  <a:pos x="8" y="192"/>
                </a:cxn>
                <a:cxn ang="0">
                  <a:pos x="20" y="176"/>
                </a:cxn>
                <a:cxn ang="0">
                  <a:pos x="48" y="144"/>
                </a:cxn>
                <a:cxn ang="0">
                  <a:pos x="84" y="120"/>
                </a:cxn>
                <a:cxn ang="0">
                  <a:pos x="128" y="108"/>
                </a:cxn>
                <a:cxn ang="0">
                  <a:pos x="212" y="84"/>
                </a:cxn>
                <a:cxn ang="0">
                  <a:pos x="256" y="76"/>
                </a:cxn>
                <a:cxn ang="0">
                  <a:pos x="268" y="76"/>
                </a:cxn>
                <a:cxn ang="0">
                  <a:pos x="284" y="72"/>
                </a:cxn>
                <a:cxn ang="0">
                  <a:pos x="292" y="72"/>
                </a:cxn>
                <a:cxn ang="0">
                  <a:pos x="292" y="76"/>
                </a:cxn>
                <a:cxn ang="0">
                  <a:pos x="404" y="64"/>
                </a:cxn>
                <a:cxn ang="0">
                  <a:pos x="424" y="60"/>
                </a:cxn>
                <a:cxn ang="0">
                  <a:pos x="528" y="48"/>
                </a:cxn>
                <a:cxn ang="0">
                  <a:pos x="604" y="36"/>
                </a:cxn>
                <a:cxn ang="0">
                  <a:pos x="652" y="24"/>
                </a:cxn>
                <a:cxn ang="0">
                  <a:pos x="664" y="12"/>
                </a:cxn>
                <a:cxn ang="0">
                  <a:pos x="672" y="4"/>
                </a:cxn>
                <a:cxn ang="0">
                  <a:pos x="664" y="0"/>
                </a:cxn>
                <a:cxn ang="0">
                  <a:pos x="840" y="0"/>
                </a:cxn>
              </a:cxnLst>
              <a:rect l="0" t="0" r="0" b="0"/>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256" y="392"/>
              <a:ext cx="180" cy="56"/>
            </a:xfrm>
            <a:custGeom>
              <a:avLst/>
              <a:gdLst/>
              <a:ahLst/>
              <a:cxnLst>
                <a:cxn ang="0">
                  <a:pos x="176" y="8"/>
                </a:cxn>
                <a:cxn ang="0">
                  <a:pos x="180" y="12"/>
                </a:cxn>
                <a:cxn ang="0">
                  <a:pos x="176" y="20"/>
                </a:cxn>
                <a:cxn ang="0">
                  <a:pos x="152" y="32"/>
                </a:cxn>
                <a:cxn ang="0">
                  <a:pos x="96" y="44"/>
                </a:cxn>
                <a:cxn ang="0">
                  <a:pos x="0" y="56"/>
                </a:cxn>
                <a:cxn ang="0">
                  <a:pos x="68" y="36"/>
                </a:cxn>
                <a:cxn ang="0">
                  <a:pos x="84" y="24"/>
                </a:cxn>
                <a:cxn ang="0">
                  <a:pos x="92" y="12"/>
                </a:cxn>
                <a:cxn ang="0">
                  <a:pos x="92" y="8"/>
                </a:cxn>
                <a:cxn ang="0">
                  <a:pos x="92" y="0"/>
                </a:cxn>
                <a:cxn ang="0">
                  <a:pos x="176" y="8"/>
                </a:cxn>
              </a:cxnLst>
              <a:rect l="0" t="0" r="0" b="0"/>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5100" y="388"/>
              <a:ext cx="248" cy="76"/>
            </a:xfrm>
            <a:custGeom>
              <a:avLst/>
              <a:gdLst/>
              <a:ahLst/>
              <a:cxnLst>
                <a:cxn ang="0">
                  <a:pos x="240" y="4"/>
                </a:cxn>
                <a:cxn ang="0">
                  <a:pos x="248" y="16"/>
                </a:cxn>
                <a:cxn ang="0">
                  <a:pos x="236" y="28"/>
                </a:cxn>
                <a:cxn ang="0">
                  <a:pos x="212" y="40"/>
                </a:cxn>
                <a:cxn ang="0">
                  <a:pos x="164" y="60"/>
                </a:cxn>
                <a:cxn ang="0">
                  <a:pos x="76" y="72"/>
                </a:cxn>
                <a:cxn ang="0">
                  <a:pos x="0" y="76"/>
                </a:cxn>
                <a:cxn ang="0">
                  <a:pos x="64" y="72"/>
                </a:cxn>
                <a:cxn ang="0">
                  <a:pos x="112" y="60"/>
                </a:cxn>
                <a:cxn ang="0">
                  <a:pos x="152" y="48"/>
                </a:cxn>
                <a:cxn ang="0">
                  <a:pos x="176" y="36"/>
                </a:cxn>
                <a:cxn ang="0">
                  <a:pos x="188" y="16"/>
                </a:cxn>
                <a:cxn ang="0">
                  <a:pos x="188" y="4"/>
                </a:cxn>
                <a:cxn ang="0">
                  <a:pos x="180" y="0"/>
                </a:cxn>
                <a:cxn ang="0">
                  <a:pos x="240" y="4"/>
                </a:cxn>
              </a:cxnLst>
              <a:rect l="0" t="0" r="0" b="0"/>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5092" y="368"/>
              <a:ext cx="188" cy="96"/>
            </a:xfrm>
            <a:custGeom>
              <a:avLst/>
              <a:gdLst/>
              <a:ahLst/>
              <a:cxnLst>
                <a:cxn ang="0">
                  <a:pos x="176" y="20"/>
                </a:cxn>
                <a:cxn ang="0">
                  <a:pos x="188" y="24"/>
                </a:cxn>
                <a:cxn ang="0">
                  <a:pos x="188" y="36"/>
                </a:cxn>
                <a:cxn ang="0">
                  <a:pos x="184" y="48"/>
                </a:cxn>
                <a:cxn ang="0">
                  <a:pos x="164" y="60"/>
                </a:cxn>
                <a:cxn ang="0">
                  <a:pos x="128" y="72"/>
                </a:cxn>
                <a:cxn ang="0">
                  <a:pos x="72" y="84"/>
                </a:cxn>
                <a:cxn ang="0">
                  <a:pos x="0" y="96"/>
                </a:cxn>
                <a:cxn ang="0">
                  <a:pos x="32" y="84"/>
                </a:cxn>
                <a:cxn ang="0">
                  <a:pos x="56" y="72"/>
                </a:cxn>
                <a:cxn ang="0">
                  <a:pos x="80" y="56"/>
                </a:cxn>
                <a:cxn ang="0">
                  <a:pos x="84" y="32"/>
                </a:cxn>
                <a:cxn ang="0">
                  <a:pos x="84" y="20"/>
                </a:cxn>
                <a:cxn ang="0">
                  <a:pos x="80" y="12"/>
                </a:cxn>
                <a:cxn ang="0">
                  <a:pos x="68" y="0"/>
                </a:cxn>
                <a:cxn ang="0">
                  <a:pos x="176" y="20"/>
                </a:cxn>
              </a:cxnLst>
              <a:rect l="0" t="0" r="0" b="0"/>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544" y="144"/>
              <a:ext cx="188" cy="120"/>
            </a:xfrm>
            <a:custGeom>
              <a:avLst/>
              <a:gdLst/>
              <a:ahLst/>
              <a:cxnLst>
                <a:cxn ang="0">
                  <a:pos x="188" y="0"/>
                </a:cxn>
                <a:cxn ang="0">
                  <a:pos x="148" y="0"/>
                </a:cxn>
                <a:cxn ang="0">
                  <a:pos x="120" y="8"/>
                </a:cxn>
                <a:cxn ang="0">
                  <a:pos x="76" y="32"/>
                </a:cxn>
                <a:cxn ang="0">
                  <a:pos x="52" y="48"/>
                </a:cxn>
                <a:cxn ang="0">
                  <a:pos x="48" y="56"/>
                </a:cxn>
                <a:cxn ang="0">
                  <a:pos x="48" y="72"/>
                </a:cxn>
                <a:cxn ang="0">
                  <a:pos x="48" y="84"/>
                </a:cxn>
                <a:cxn ang="0">
                  <a:pos x="60" y="96"/>
                </a:cxn>
                <a:cxn ang="0">
                  <a:pos x="76" y="108"/>
                </a:cxn>
                <a:cxn ang="0">
                  <a:pos x="112" y="120"/>
                </a:cxn>
                <a:cxn ang="0">
                  <a:pos x="72" y="116"/>
                </a:cxn>
                <a:cxn ang="0">
                  <a:pos x="36" y="104"/>
                </a:cxn>
                <a:cxn ang="0">
                  <a:pos x="16" y="92"/>
                </a:cxn>
                <a:cxn ang="0">
                  <a:pos x="4" y="84"/>
                </a:cxn>
                <a:cxn ang="0">
                  <a:pos x="0" y="60"/>
                </a:cxn>
                <a:cxn ang="0">
                  <a:pos x="4" y="56"/>
                </a:cxn>
                <a:cxn ang="0">
                  <a:pos x="16" y="32"/>
                </a:cxn>
                <a:cxn ang="0">
                  <a:pos x="36" y="20"/>
                </a:cxn>
                <a:cxn ang="0">
                  <a:pos x="88" y="8"/>
                </a:cxn>
                <a:cxn ang="0">
                  <a:pos x="148" y="0"/>
                </a:cxn>
                <a:cxn ang="0">
                  <a:pos x="188" y="0"/>
                </a:cxn>
              </a:cxnLst>
              <a:rect l="0" t="0" r="0" b="0"/>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4472" y="140"/>
              <a:ext cx="184" cy="132"/>
            </a:xfrm>
            <a:custGeom>
              <a:avLst/>
              <a:gdLst/>
              <a:ahLst/>
              <a:cxnLst>
                <a:cxn ang="0">
                  <a:pos x="76" y="88"/>
                </a:cxn>
                <a:cxn ang="0">
                  <a:pos x="84" y="96"/>
                </a:cxn>
                <a:cxn ang="0">
                  <a:pos x="100" y="108"/>
                </a:cxn>
                <a:cxn ang="0">
                  <a:pos x="132" y="120"/>
                </a:cxn>
                <a:cxn ang="0">
                  <a:pos x="172" y="132"/>
                </a:cxn>
                <a:cxn ang="0">
                  <a:pos x="124" y="120"/>
                </a:cxn>
                <a:cxn ang="0">
                  <a:pos x="64" y="108"/>
                </a:cxn>
                <a:cxn ang="0">
                  <a:pos x="16" y="88"/>
                </a:cxn>
                <a:cxn ang="0">
                  <a:pos x="4" y="76"/>
                </a:cxn>
                <a:cxn ang="0">
                  <a:pos x="0" y="64"/>
                </a:cxn>
                <a:cxn ang="0">
                  <a:pos x="0" y="60"/>
                </a:cxn>
                <a:cxn ang="0">
                  <a:pos x="12" y="40"/>
                </a:cxn>
                <a:cxn ang="0">
                  <a:pos x="36" y="24"/>
                </a:cxn>
                <a:cxn ang="0">
                  <a:pos x="88" y="12"/>
                </a:cxn>
                <a:cxn ang="0">
                  <a:pos x="120" y="4"/>
                </a:cxn>
                <a:cxn ang="0">
                  <a:pos x="184" y="0"/>
                </a:cxn>
                <a:cxn ang="0">
                  <a:pos x="148" y="4"/>
                </a:cxn>
                <a:cxn ang="0">
                  <a:pos x="112" y="16"/>
                </a:cxn>
                <a:cxn ang="0">
                  <a:pos x="88" y="28"/>
                </a:cxn>
                <a:cxn ang="0">
                  <a:pos x="72" y="52"/>
                </a:cxn>
                <a:cxn ang="0">
                  <a:pos x="72" y="64"/>
                </a:cxn>
                <a:cxn ang="0">
                  <a:pos x="76" y="88"/>
                </a:cxn>
              </a:cxnLst>
              <a:rect l="0" t="0" r="0" b="0"/>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4664" y="140"/>
              <a:ext cx="4" cy="1"/>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4348" y="128"/>
              <a:ext cx="316" cy="148"/>
            </a:xfrm>
            <a:custGeom>
              <a:avLst/>
              <a:gdLst/>
              <a:ahLst/>
              <a:cxnLst>
                <a:cxn ang="0">
                  <a:pos x="292" y="4"/>
                </a:cxn>
                <a:cxn ang="0">
                  <a:pos x="316" y="4"/>
                </a:cxn>
                <a:cxn ang="0">
                  <a:pos x="316" y="12"/>
                </a:cxn>
                <a:cxn ang="0">
                  <a:pos x="244" y="12"/>
                </a:cxn>
                <a:cxn ang="0">
                  <a:pos x="212" y="16"/>
                </a:cxn>
                <a:cxn ang="0">
                  <a:pos x="184" y="24"/>
                </a:cxn>
                <a:cxn ang="0">
                  <a:pos x="160" y="28"/>
                </a:cxn>
                <a:cxn ang="0">
                  <a:pos x="128" y="52"/>
                </a:cxn>
                <a:cxn ang="0">
                  <a:pos x="124" y="64"/>
                </a:cxn>
                <a:cxn ang="0">
                  <a:pos x="116" y="76"/>
                </a:cxn>
                <a:cxn ang="0">
                  <a:pos x="124" y="88"/>
                </a:cxn>
                <a:cxn ang="0">
                  <a:pos x="136" y="108"/>
                </a:cxn>
                <a:cxn ang="0">
                  <a:pos x="184" y="120"/>
                </a:cxn>
                <a:cxn ang="0">
                  <a:pos x="236" y="136"/>
                </a:cxn>
                <a:cxn ang="0">
                  <a:pos x="292" y="144"/>
                </a:cxn>
                <a:cxn ang="0">
                  <a:pos x="208" y="148"/>
                </a:cxn>
                <a:cxn ang="0">
                  <a:pos x="172" y="148"/>
                </a:cxn>
                <a:cxn ang="0">
                  <a:pos x="148" y="148"/>
                </a:cxn>
                <a:cxn ang="0">
                  <a:pos x="124" y="144"/>
                </a:cxn>
                <a:cxn ang="0">
                  <a:pos x="68" y="124"/>
                </a:cxn>
                <a:cxn ang="0">
                  <a:pos x="20" y="108"/>
                </a:cxn>
                <a:cxn ang="0">
                  <a:pos x="8" y="96"/>
                </a:cxn>
                <a:cxn ang="0">
                  <a:pos x="0" y="76"/>
                </a:cxn>
                <a:cxn ang="0">
                  <a:pos x="0" y="64"/>
                </a:cxn>
                <a:cxn ang="0">
                  <a:pos x="12" y="48"/>
                </a:cxn>
                <a:cxn ang="0">
                  <a:pos x="24" y="28"/>
                </a:cxn>
                <a:cxn ang="0">
                  <a:pos x="48" y="16"/>
                </a:cxn>
                <a:cxn ang="0">
                  <a:pos x="84" y="12"/>
                </a:cxn>
                <a:cxn ang="0">
                  <a:pos x="136" y="0"/>
                </a:cxn>
                <a:cxn ang="0">
                  <a:pos x="172" y="0"/>
                </a:cxn>
                <a:cxn ang="0">
                  <a:pos x="220" y="0"/>
                </a:cxn>
                <a:cxn ang="0">
                  <a:pos x="292" y="4"/>
                </a:cxn>
              </a:cxnLst>
              <a:rect l="0" t="0" r="0" b="0"/>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4272" y="116"/>
              <a:ext cx="288" cy="168"/>
            </a:xfrm>
            <a:custGeom>
              <a:avLst/>
              <a:gdLst/>
              <a:ahLst/>
              <a:cxnLst>
                <a:cxn ang="0">
                  <a:pos x="264" y="0"/>
                </a:cxn>
                <a:cxn ang="0">
                  <a:pos x="284" y="0"/>
                </a:cxn>
                <a:cxn ang="0">
                  <a:pos x="288" y="4"/>
                </a:cxn>
                <a:cxn ang="0">
                  <a:pos x="228" y="4"/>
                </a:cxn>
                <a:cxn ang="0">
                  <a:pos x="212" y="12"/>
                </a:cxn>
                <a:cxn ang="0">
                  <a:pos x="156" y="16"/>
                </a:cxn>
                <a:cxn ang="0">
                  <a:pos x="124" y="28"/>
                </a:cxn>
                <a:cxn ang="0">
                  <a:pos x="100" y="40"/>
                </a:cxn>
                <a:cxn ang="0">
                  <a:pos x="84" y="52"/>
                </a:cxn>
                <a:cxn ang="0">
                  <a:pos x="72" y="76"/>
                </a:cxn>
                <a:cxn ang="0">
                  <a:pos x="72" y="88"/>
                </a:cxn>
                <a:cxn ang="0">
                  <a:pos x="76" y="108"/>
                </a:cxn>
                <a:cxn ang="0">
                  <a:pos x="88" y="120"/>
                </a:cxn>
                <a:cxn ang="0">
                  <a:pos x="144" y="144"/>
                </a:cxn>
                <a:cxn ang="0">
                  <a:pos x="192" y="156"/>
                </a:cxn>
                <a:cxn ang="0">
                  <a:pos x="224" y="160"/>
                </a:cxn>
                <a:cxn ang="0">
                  <a:pos x="228" y="168"/>
                </a:cxn>
                <a:cxn ang="0">
                  <a:pos x="180" y="168"/>
                </a:cxn>
                <a:cxn ang="0">
                  <a:pos x="148" y="160"/>
                </a:cxn>
                <a:cxn ang="0">
                  <a:pos x="88" y="144"/>
                </a:cxn>
                <a:cxn ang="0">
                  <a:pos x="52" y="132"/>
                </a:cxn>
                <a:cxn ang="0">
                  <a:pos x="28" y="120"/>
                </a:cxn>
                <a:cxn ang="0">
                  <a:pos x="4" y="100"/>
                </a:cxn>
                <a:cxn ang="0">
                  <a:pos x="0" y="76"/>
                </a:cxn>
                <a:cxn ang="0">
                  <a:pos x="0" y="64"/>
                </a:cxn>
                <a:cxn ang="0">
                  <a:pos x="16" y="40"/>
                </a:cxn>
                <a:cxn ang="0">
                  <a:pos x="36" y="24"/>
                </a:cxn>
                <a:cxn ang="0">
                  <a:pos x="64" y="12"/>
                </a:cxn>
                <a:cxn ang="0">
                  <a:pos x="108" y="4"/>
                </a:cxn>
                <a:cxn ang="0">
                  <a:pos x="156" y="0"/>
                </a:cxn>
                <a:cxn ang="0">
                  <a:pos x="184" y="0"/>
                </a:cxn>
                <a:cxn ang="0">
                  <a:pos x="264" y="0"/>
                </a:cxn>
              </a:cxnLst>
              <a:rect l="0" t="0" r="0" b="0"/>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4348" y="284"/>
              <a:ext cx="248" cy="212"/>
            </a:xfrm>
            <a:custGeom>
              <a:avLst/>
              <a:gdLst/>
              <a:ahLst/>
              <a:cxnLst>
                <a:cxn ang="0">
                  <a:pos x="8" y="200"/>
                </a:cxn>
                <a:cxn ang="0">
                  <a:pos x="8" y="192"/>
                </a:cxn>
                <a:cxn ang="0">
                  <a:pos x="104" y="164"/>
                </a:cxn>
                <a:cxn ang="0">
                  <a:pos x="140" y="140"/>
                </a:cxn>
                <a:cxn ang="0">
                  <a:pos x="152" y="120"/>
                </a:cxn>
                <a:cxn ang="0">
                  <a:pos x="160" y="108"/>
                </a:cxn>
                <a:cxn ang="0">
                  <a:pos x="160" y="84"/>
                </a:cxn>
                <a:cxn ang="0">
                  <a:pos x="152" y="68"/>
                </a:cxn>
                <a:cxn ang="0">
                  <a:pos x="140" y="48"/>
                </a:cxn>
                <a:cxn ang="0">
                  <a:pos x="96" y="20"/>
                </a:cxn>
                <a:cxn ang="0">
                  <a:pos x="48" y="0"/>
                </a:cxn>
                <a:cxn ang="0">
                  <a:pos x="84" y="8"/>
                </a:cxn>
                <a:cxn ang="0">
                  <a:pos x="140" y="12"/>
                </a:cxn>
                <a:cxn ang="0">
                  <a:pos x="196" y="32"/>
                </a:cxn>
                <a:cxn ang="0">
                  <a:pos x="220" y="48"/>
                </a:cxn>
                <a:cxn ang="0">
                  <a:pos x="244" y="68"/>
                </a:cxn>
                <a:cxn ang="0">
                  <a:pos x="248" y="84"/>
                </a:cxn>
                <a:cxn ang="0">
                  <a:pos x="248" y="96"/>
                </a:cxn>
                <a:cxn ang="0">
                  <a:pos x="248" y="116"/>
                </a:cxn>
                <a:cxn ang="0">
                  <a:pos x="232" y="140"/>
                </a:cxn>
                <a:cxn ang="0">
                  <a:pos x="200" y="156"/>
                </a:cxn>
                <a:cxn ang="0">
                  <a:pos x="140" y="180"/>
                </a:cxn>
                <a:cxn ang="0">
                  <a:pos x="80" y="200"/>
                </a:cxn>
                <a:cxn ang="0">
                  <a:pos x="0" y="212"/>
                </a:cxn>
                <a:cxn ang="0">
                  <a:pos x="8" y="200"/>
                </a:cxn>
              </a:cxnLst>
              <a:rect l="0" t="0" r="0" b="0"/>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4224" y="96"/>
              <a:ext cx="284" cy="188"/>
            </a:xfrm>
            <a:custGeom>
              <a:avLst/>
              <a:gdLst/>
              <a:ahLst/>
              <a:cxnLst>
                <a:cxn ang="0">
                  <a:pos x="208" y="0"/>
                </a:cxn>
                <a:cxn ang="0">
                  <a:pos x="284" y="12"/>
                </a:cxn>
                <a:cxn ang="0">
                  <a:pos x="220" y="12"/>
                </a:cxn>
                <a:cxn ang="0">
                  <a:pos x="204" y="12"/>
                </a:cxn>
                <a:cxn ang="0">
                  <a:pos x="148" y="20"/>
                </a:cxn>
                <a:cxn ang="0">
                  <a:pos x="112" y="32"/>
                </a:cxn>
                <a:cxn ang="0">
                  <a:pos x="84" y="44"/>
                </a:cxn>
                <a:cxn ang="0">
                  <a:pos x="64" y="56"/>
                </a:cxn>
                <a:cxn ang="0">
                  <a:pos x="40" y="84"/>
                </a:cxn>
                <a:cxn ang="0">
                  <a:pos x="40" y="96"/>
                </a:cxn>
                <a:cxn ang="0">
                  <a:pos x="48" y="116"/>
                </a:cxn>
                <a:cxn ang="0">
                  <a:pos x="64" y="132"/>
                </a:cxn>
                <a:cxn ang="0">
                  <a:pos x="84" y="144"/>
                </a:cxn>
                <a:cxn ang="0">
                  <a:pos x="112" y="156"/>
                </a:cxn>
                <a:cxn ang="0">
                  <a:pos x="168" y="176"/>
                </a:cxn>
                <a:cxn ang="0">
                  <a:pos x="208" y="188"/>
                </a:cxn>
                <a:cxn ang="0">
                  <a:pos x="160" y="188"/>
                </a:cxn>
                <a:cxn ang="0">
                  <a:pos x="156" y="188"/>
                </a:cxn>
                <a:cxn ang="0">
                  <a:pos x="156" y="180"/>
                </a:cxn>
                <a:cxn ang="0">
                  <a:pos x="96" y="168"/>
                </a:cxn>
                <a:cxn ang="0">
                  <a:pos x="48" y="152"/>
                </a:cxn>
                <a:cxn ang="0">
                  <a:pos x="24" y="140"/>
                </a:cxn>
                <a:cxn ang="0">
                  <a:pos x="4" y="120"/>
                </a:cxn>
                <a:cxn ang="0">
                  <a:pos x="0" y="104"/>
                </a:cxn>
                <a:cxn ang="0">
                  <a:pos x="0" y="92"/>
                </a:cxn>
                <a:cxn ang="0">
                  <a:pos x="12" y="60"/>
                </a:cxn>
                <a:cxn ang="0">
                  <a:pos x="40" y="36"/>
                </a:cxn>
                <a:cxn ang="0">
                  <a:pos x="72" y="24"/>
                </a:cxn>
                <a:cxn ang="0">
                  <a:pos x="108" y="12"/>
                </a:cxn>
                <a:cxn ang="0">
                  <a:pos x="180" y="8"/>
                </a:cxn>
                <a:cxn ang="0">
                  <a:pos x="208" y="0"/>
                </a:cxn>
              </a:cxnLst>
              <a:rect l="0" t="0" r="0" b="0"/>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4160" y="92"/>
              <a:ext cx="248" cy="180"/>
            </a:xfrm>
            <a:custGeom>
              <a:avLst/>
              <a:gdLst/>
              <a:ahLst/>
              <a:cxnLst>
                <a:cxn ang="0">
                  <a:pos x="196" y="0"/>
                </a:cxn>
                <a:cxn ang="0">
                  <a:pos x="248" y="4"/>
                </a:cxn>
                <a:cxn ang="0">
                  <a:pos x="200" y="4"/>
                </a:cxn>
                <a:cxn ang="0">
                  <a:pos x="140" y="24"/>
                </a:cxn>
                <a:cxn ang="0">
                  <a:pos x="112" y="28"/>
                </a:cxn>
                <a:cxn ang="0">
                  <a:pos x="88" y="48"/>
                </a:cxn>
                <a:cxn ang="0">
                  <a:pos x="68" y="72"/>
                </a:cxn>
                <a:cxn ang="0">
                  <a:pos x="56" y="96"/>
                </a:cxn>
                <a:cxn ang="0">
                  <a:pos x="56" y="108"/>
                </a:cxn>
                <a:cxn ang="0">
                  <a:pos x="64" y="124"/>
                </a:cxn>
                <a:cxn ang="0">
                  <a:pos x="76" y="144"/>
                </a:cxn>
                <a:cxn ang="0">
                  <a:pos x="100" y="148"/>
                </a:cxn>
                <a:cxn ang="0">
                  <a:pos x="128" y="168"/>
                </a:cxn>
                <a:cxn ang="0">
                  <a:pos x="172" y="180"/>
                </a:cxn>
                <a:cxn ang="0">
                  <a:pos x="128" y="180"/>
                </a:cxn>
                <a:cxn ang="0">
                  <a:pos x="80" y="160"/>
                </a:cxn>
                <a:cxn ang="0">
                  <a:pos x="48" y="144"/>
                </a:cxn>
                <a:cxn ang="0">
                  <a:pos x="32" y="132"/>
                </a:cxn>
                <a:cxn ang="0">
                  <a:pos x="24" y="132"/>
                </a:cxn>
                <a:cxn ang="0">
                  <a:pos x="12" y="108"/>
                </a:cxn>
                <a:cxn ang="0">
                  <a:pos x="12" y="100"/>
                </a:cxn>
                <a:cxn ang="0">
                  <a:pos x="0" y="76"/>
                </a:cxn>
                <a:cxn ang="0">
                  <a:pos x="8" y="72"/>
                </a:cxn>
                <a:cxn ang="0">
                  <a:pos x="24" y="48"/>
                </a:cxn>
                <a:cxn ang="0">
                  <a:pos x="48" y="28"/>
                </a:cxn>
                <a:cxn ang="0">
                  <a:pos x="80" y="16"/>
                </a:cxn>
                <a:cxn ang="0">
                  <a:pos x="112" y="12"/>
                </a:cxn>
                <a:cxn ang="0">
                  <a:pos x="172" y="4"/>
                </a:cxn>
                <a:cxn ang="0">
                  <a:pos x="196" y="0"/>
                </a:cxn>
              </a:cxnLst>
              <a:rect l="0" t="0" r="0" b="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4184" y="228"/>
              <a:ext cx="88" cy="44"/>
            </a:xfrm>
            <a:custGeom>
              <a:avLst/>
              <a:gdLst/>
              <a:ahLst/>
              <a:cxnLst>
                <a:cxn ang="0">
                  <a:pos x="8" y="0"/>
                </a:cxn>
                <a:cxn ang="0">
                  <a:pos x="32" y="20"/>
                </a:cxn>
                <a:cxn ang="0">
                  <a:pos x="88" y="44"/>
                </a:cxn>
                <a:cxn ang="0">
                  <a:pos x="0" y="36"/>
                </a:cxn>
                <a:cxn ang="0">
                  <a:pos x="8" y="36"/>
                </a:cxn>
                <a:cxn ang="0">
                  <a:pos x="8" y="20"/>
                </a:cxn>
                <a:cxn ang="0">
                  <a:pos x="8" y="0"/>
                </a:cxn>
              </a:cxnLst>
              <a:rect l="0" t="0" r="0" b="0"/>
              <a:pathLst>
                <a:path w="88" h="44">
                  <a:moveTo>
                    <a:pt x="8" y="0"/>
                  </a:moveTo>
                  <a:lnTo>
                    <a:pt x="32" y="20"/>
                  </a:lnTo>
                  <a:lnTo>
                    <a:pt x="88" y="44"/>
                  </a:lnTo>
                  <a:lnTo>
                    <a:pt x="0" y="36"/>
                  </a:lnTo>
                  <a:lnTo>
                    <a:pt x="8" y="36"/>
                  </a:lnTo>
                  <a:lnTo>
                    <a:pt x="8" y="2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4108" y="96"/>
              <a:ext cx="180" cy="92"/>
            </a:xfrm>
            <a:custGeom>
              <a:avLst/>
              <a:gdLst/>
              <a:ahLst/>
              <a:cxnLst>
                <a:cxn ang="0">
                  <a:pos x="12" y="36"/>
                </a:cxn>
                <a:cxn ang="0">
                  <a:pos x="16" y="36"/>
                </a:cxn>
                <a:cxn ang="0">
                  <a:pos x="24" y="32"/>
                </a:cxn>
                <a:cxn ang="0">
                  <a:pos x="52" y="12"/>
                </a:cxn>
                <a:cxn ang="0">
                  <a:pos x="100" y="8"/>
                </a:cxn>
                <a:cxn ang="0">
                  <a:pos x="180" y="0"/>
                </a:cxn>
                <a:cxn ang="0">
                  <a:pos x="144" y="8"/>
                </a:cxn>
                <a:cxn ang="0">
                  <a:pos x="108" y="20"/>
                </a:cxn>
                <a:cxn ang="0">
                  <a:pos x="76" y="36"/>
                </a:cxn>
                <a:cxn ang="0">
                  <a:pos x="52" y="60"/>
                </a:cxn>
                <a:cxn ang="0">
                  <a:pos x="52" y="72"/>
                </a:cxn>
                <a:cxn ang="0">
                  <a:pos x="52" y="92"/>
                </a:cxn>
                <a:cxn ang="0">
                  <a:pos x="28" y="72"/>
                </a:cxn>
                <a:cxn ang="0">
                  <a:pos x="0" y="60"/>
                </a:cxn>
                <a:cxn ang="0">
                  <a:pos x="12" y="36"/>
                </a:cxn>
              </a:cxnLst>
              <a:rect l="0" t="0" r="0" b="0"/>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4040" y="140"/>
              <a:ext cx="72" cy="12"/>
            </a:xfrm>
            <a:custGeom>
              <a:avLst/>
              <a:gdLst/>
              <a:ahLst/>
              <a:cxnLst>
                <a:cxn ang="0">
                  <a:pos x="8" y="0"/>
                </a:cxn>
                <a:cxn ang="0">
                  <a:pos x="72" y="0"/>
                </a:cxn>
                <a:cxn ang="0">
                  <a:pos x="60" y="12"/>
                </a:cxn>
                <a:cxn ang="0">
                  <a:pos x="0" y="0"/>
                </a:cxn>
                <a:cxn ang="0">
                  <a:pos x="8" y="0"/>
                </a:cxn>
              </a:cxnLst>
              <a:rect l="0" t="0" r="0" b="0"/>
              <a:pathLst>
                <a:path w="72" h="12">
                  <a:moveTo>
                    <a:pt x="8" y="0"/>
                  </a:moveTo>
                  <a:lnTo>
                    <a:pt x="72" y="0"/>
                  </a:lnTo>
                  <a:lnTo>
                    <a:pt x="60" y="12"/>
                  </a:lnTo>
                  <a:lnTo>
                    <a:pt x="0" y="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3056" y="264"/>
              <a:ext cx="152" cy="100"/>
            </a:xfrm>
            <a:custGeom>
              <a:avLst/>
              <a:gdLst/>
              <a:ahLst/>
              <a:cxnLst>
                <a:cxn ang="0">
                  <a:pos x="28" y="100"/>
                </a:cxn>
                <a:cxn ang="0">
                  <a:pos x="4" y="76"/>
                </a:cxn>
                <a:cxn ang="0">
                  <a:pos x="0" y="44"/>
                </a:cxn>
                <a:cxn ang="0">
                  <a:pos x="0" y="20"/>
                </a:cxn>
                <a:cxn ang="0">
                  <a:pos x="4" y="0"/>
                </a:cxn>
                <a:cxn ang="0">
                  <a:pos x="52" y="0"/>
                </a:cxn>
                <a:cxn ang="0">
                  <a:pos x="100" y="8"/>
                </a:cxn>
                <a:cxn ang="0">
                  <a:pos x="120" y="12"/>
                </a:cxn>
                <a:cxn ang="0">
                  <a:pos x="140" y="20"/>
                </a:cxn>
                <a:cxn ang="0">
                  <a:pos x="144" y="32"/>
                </a:cxn>
                <a:cxn ang="0">
                  <a:pos x="152" y="44"/>
                </a:cxn>
                <a:cxn ang="0">
                  <a:pos x="144" y="52"/>
                </a:cxn>
                <a:cxn ang="0">
                  <a:pos x="132" y="68"/>
                </a:cxn>
                <a:cxn ang="0">
                  <a:pos x="120" y="80"/>
                </a:cxn>
                <a:cxn ang="0">
                  <a:pos x="96" y="88"/>
                </a:cxn>
                <a:cxn ang="0">
                  <a:pos x="64" y="92"/>
                </a:cxn>
                <a:cxn ang="0">
                  <a:pos x="28" y="100"/>
                </a:cxn>
              </a:cxnLst>
              <a:rect l="0" t="0" r="0" b="0"/>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3060" y="236"/>
              <a:ext cx="220" cy="144"/>
            </a:xfrm>
            <a:custGeom>
              <a:avLst/>
              <a:gdLst/>
              <a:ahLst/>
              <a:cxnLst>
                <a:cxn ang="0">
                  <a:pos x="48" y="144"/>
                </a:cxn>
                <a:cxn ang="0">
                  <a:pos x="24" y="128"/>
                </a:cxn>
                <a:cxn ang="0">
                  <a:pos x="60" y="128"/>
                </a:cxn>
                <a:cxn ang="0">
                  <a:pos x="96" y="120"/>
                </a:cxn>
                <a:cxn ang="0">
                  <a:pos x="116" y="108"/>
                </a:cxn>
                <a:cxn ang="0">
                  <a:pos x="136" y="104"/>
                </a:cxn>
                <a:cxn ang="0">
                  <a:pos x="148" y="80"/>
                </a:cxn>
                <a:cxn ang="0">
                  <a:pos x="148" y="72"/>
                </a:cxn>
                <a:cxn ang="0">
                  <a:pos x="148" y="56"/>
                </a:cxn>
                <a:cxn ang="0">
                  <a:pos x="140" y="48"/>
                </a:cxn>
                <a:cxn ang="0">
                  <a:pos x="120" y="36"/>
                </a:cxn>
                <a:cxn ang="0">
                  <a:pos x="104" y="28"/>
                </a:cxn>
                <a:cxn ang="0">
                  <a:pos x="56" y="24"/>
                </a:cxn>
                <a:cxn ang="0">
                  <a:pos x="0" y="24"/>
                </a:cxn>
                <a:cxn ang="0">
                  <a:pos x="8" y="0"/>
                </a:cxn>
                <a:cxn ang="0">
                  <a:pos x="8" y="4"/>
                </a:cxn>
                <a:cxn ang="0">
                  <a:pos x="84" y="0"/>
                </a:cxn>
                <a:cxn ang="0">
                  <a:pos x="148" y="4"/>
                </a:cxn>
                <a:cxn ang="0">
                  <a:pos x="176" y="16"/>
                </a:cxn>
                <a:cxn ang="0">
                  <a:pos x="200" y="28"/>
                </a:cxn>
                <a:cxn ang="0">
                  <a:pos x="212" y="40"/>
                </a:cxn>
                <a:cxn ang="0">
                  <a:pos x="220" y="60"/>
                </a:cxn>
                <a:cxn ang="0">
                  <a:pos x="220" y="72"/>
                </a:cxn>
                <a:cxn ang="0">
                  <a:pos x="208" y="96"/>
                </a:cxn>
                <a:cxn ang="0">
                  <a:pos x="200" y="108"/>
                </a:cxn>
                <a:cxn ang="0">
                  <a:pos x="184" y="120"/>
                </a:cxn>
                <a:cxn ang="0">
                  <a:pos x="160" y="132"/>
                </a:cxn>
                <a:cxn ang="0">
                  <a:pos x="136" y="140"/>
                </a:cxn>
                <a:cxn ang="0">
                  <a:pos x="96" y="144"/>
                </a:cxn>
                <a:cxn ang="0">
                  <a:pos x="48" y="144"/>
                </a:cxn>
              </a:cxnLst>
              <a:rect l="0" t="0" r="0" b="0"/>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068" y="224"/>
              <a:ext cx="284" cy="180"/>
            </a:xfrm>
            <a:custGeom>
              <a:avLst/>
              <a:gdLst/>
              <a:ahLst/>
              <a:cxnLst>
                <a:cxn ang="0">
                  <a:pos x="72" y="180"/>
                </a:cxn>
                <a:cxn ang="0">
                  <a:pos x="52" y="168"/>
                </a:cxn>
                <a:cxn ang="0">
                  <a:pos x="40" y="164"/>
                </a:cxn>
                <a:cxn ang="0">
                  <a:pos x="128" y="156"/>
                </a:cxn>
                <a:cxn ang="0">
                  <a:pos x="156" y="152"/>
                </a:cxn>
                <a:cxn ang="0">
                  <a:pos x="176" y="140"/>
                </a:cxn>
                <a:cxn ang="0">
                  <a:pos x="192" y="128"/>
                </a:cxn>
                <a:cxn ang="0">
                  <a:pos x="204" y="108"/>
                </a:cxn>
                <a:cxn ang="0">
                  <a:pos x="212" y="84"/>
                </a:cxn>
                <a:cxn ang="0">
                  <a:pos x="216" y="72"/>
                </a:cxn>
                <a:cxn ang="0">
                  <a:pos x="212" y="52"/>
                </a:cxn>
                <a:cxn ang="0">
                  <a:pos x="192" y="36"/>
                </a:cxn>
                <a:cxn ang="0">
                  <a:pos x="176" y="24"/>
                </a:cxn>
                <a:cxn ang="0">
                  <a:pos x="144" y="16"/>
                </a:cxn>
                <a:cxn ang="0">
                  <a:pos x="84" y="12"/>
                </a:cxn>
                <a:cxn ang="0">
                  <a:pos x="0" y="12"/>
                </a:cxn>
                <a:cxn ang="0">
                  <a:pos x="0" y="12"/>
                </a:cxn>
                <a:cxn ang="0">
                  <a:pos x="4" y="12"/>
                </a:cxn>
                <a:cxn ang="0">
                  <a:pos x="40" y="4"/>
                </a:cxn>
                <a:cxn ang="0">
                  <a:pos x="120" y="0"/>
                </a:cxn>
                <a:cxn ang="0">
                  <a:pos x="168" y="4"/>
                </a:cxn>
                <a:cxn ang="0">
                  <a:pos x="212" y="12"/>
                </a:cxn>
                <a:cxn ang="0">
                  <a:pos x="248" y="24"/>
                </a:cxn>
                <a:cxn ang="0">
                  <a:pos x="276" y="52"/>
                </a:cxn>
                <a:cxn ang="0">
                  <a:pos x="284" y="60"/>
                </a:cxn>
                <a:cxn ang="0">
                  <a:pos x="276" y="92"/>
                </a:cxn>
                <a:cxn ang="0">
                  <a:pos x="272" y="108"/>
                </a:cxn>
                <a:cxn ang="0">
                  <a:pos x="252" y="128"/>
                </a:cxn>
                <a:cxn ang="0">
                  <a:pos x="224" y="140"/>
                </a:cxn>
                <a:cxn ang="0">
                  <a:pos x="192" y="156"/>
                </a:cxn>
                <a:cxn ang="0">
                  <a:pos x="144" y="168"/>
                </a:cxn>
                <a:cxn ang="0">
                  <a:pos x="108" y="176"/>
                </a:cxn>
                <a:cxn ang="0">
                  <a:pos x="72" y="180"/>
                </a:cxn>
              </a:cxnLst>
              <a:rect l="0" t="0" r="0" b="0"/>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3072" y="212"/>
              <a:ext cx="356" cy="216"/>
            </a:xfrm>
            <a:custGeom>
              <a:avLst/>
              <a:gdLst/>
              <a:ahLst/>
              <a:cxnLst>
                <a:cxn ang="0">
                  <a:pos x="80" y="192"/>
                </a:cxn>
                <a:cxn ang="0">
                  <a:pos x="108" y="192"/>
                </a:cxn>
                <a:cxn ang="0">
                  <a:pos x="148" y="180"/>
                </a:cxn>
                <a:cxn ang="0">
                  <a:pos x="188" y="168"/>
                </a:cxn>
                <a:cxn ang="0">
                  <a:pos x="224" y="156"/>
                </a:cxn>
                <a:cxn ang="0">
                  <a:pos x="248" y="140"/>
                </a:cxn>
                <a:cxn ang="0">
                  <a:pos x="268" y="120"/>
                </a:cxn>
                <a:cxn ang="0">
                  <a:pos x="280" y="104"/>
                </a:cxn>
                <a:cxn ang="0">
                  <a:pos x="284" y="84"/>
                </a:cxn>
                <a:cxn ang="0">
                  <a:pos x="280" y="72"/>
                </a:cxn>
                <a:cxn ang="0">
                  <a:pos x="280" y="60"/>
                </a:cxn>
                <a:cxn ang="0">
                  <a:pos x="248" y="36"/>
                </a:cxn>
                <a:cxn ang="0">
                  <a:pos x="212" y="24"/>
                </a:cxn>
                <a:cxn ang="0">
                  <a:pos x="172" y="12"/>
                </a:cxn>
                <a:cxn ang="0">
                  <a:pos x="128" y="12"/>
                </a:cxn>
                <a:cxn ang="0">
                  <a:pos x="44" y="12"/>
                </a:cxn>
                <a:cxn ang="0">
                  <a:pos x="0" y="24"/>
                </a:cxn>
                <a:cxn ang="0">
                  <a:pos x="48" y="12"/>
                </a:cxn>
                <a:cxn ang="0">
                  <a:pos x="152" y="0"/>
                </a:cxn>
                <a:cxn ang="0">
                  <a:pos x="212" y="0"/>
                </a:cxn>
                <a:cxn ang="0">
                  <a:pos x="268" y="4"/>
                </a:cxn>
                <a:cxn ang="0">
                  <a:pos x="316" y="24"/>
                </a:cxn>
                <a:cxn ang="0">
                  <a:pos x="332" y="28"/>
                </a:cxn>
                <a:cxn ang="0">
                  <a:pos x="352" y="48"/>
                </a:cxn>
                <a:cxn ang="0">
                  <a:pos x="356" y="64"/>
                </a:cxn>
                <a:cxn ang="0">
                  <a:pos x="356" y="92"/>
                </a:cxn>
                <a:cxn ang="0">
                  <a:pos x="352" y="108"/>
                </a:cxn>
                <a:cxn ang="0">
                  <a:pos x="332" y="132"/>
                </a:cxn>
                <a:cxn ang="0">
                  <a:pos x="316" y="152"/>
                </a:cxn>
                <a:cxn ang="0">
                  <a:pos x="284" y="168"/>
                </a:cxn>
                <a:cxn ang="0">
                  <a:pos x="248" y="188"/>
                </a:cxn>
                <a:cxn ang="0">
                  <a:pos x="200" y="200"/>
                </a:cxn>
                <a:cxn ang="0">
                  <a:pos x="124" y="216"/>
                </a:cxn>
                <a:cxn ang="0">
                  <a:pos x="80" y="192"/>
                </a:cxn>
              </a:cxnLst>
              <a:rect l="0" t="0" r="0" b="0"/>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3208" y="200"/>
              <a:ext cx="324" cy="236"/>
            </a:xfrm>
            <a:custGeom>
              <a:avLst/>
              <a:gdLst/>
              <a:ahLst/>
              <a:cxnLst>
                <a:cxn ang="0">
                  <a:pos x="0" y="228"/>
                </a:cxn>
                <a:cxn ang="0">
                  <a:pos x="72" y="212"/>
                </a:cxn>
                <a:cxn ang="0">
                  <a:pos x="112" y="200"/>
                </a:cxn>
                <a:cxn ang="0">
                  <a:pos x="148" y="188"/>
                </a:cxn>
                <a:cxn ang="0">
                  <a:pos x="180" y="168"/>
                </a:cxn>
                <a:cxn ang="0">
                  <a:pos x="204" y="152"/>
                </a:cxn>
                <a:cxn ang="0">
                  <a:pos x="216" y="128"/>
                </a:cxn>
                <a:cxn ang="0">
                  <a:pos x="220" y="104"/>
                </a:cxn>
                <a:cxn ang="0">
                  <a:pos x="220" y="76"/>
                </a:cxn>
                <a:cxn ang="0">
                  <a:pos x="220" y="60"/>
                </a:cxn>
                <a:cxn ang="0">
                  <a:pos x="192" y="36"/>
                </a:cxn>
                <a:cxn ang="0">
                  <a:pos x="160" y="24"/>
                </a:cxn>
                <a:cxn ang="0">
                  <a:pos x="124" y="12"/>
                </a:cxn>
                <a:cxn ang="0">
                  <a:pos x="84" y="4"/>
                </a:cxn>
                <a:cxn ang="0">
                  <a:pos x="132" y="0"/>
                </a:cxn>
                <a:cxn ang="0">
                  <a:pos x="204" y="4"/>
                </a:cxn>
                <a:cxn ang="0">
                  <a:pos x="252" y="16"/>
                </a:cxn>
                <a:cxn ang="0">
                  <a:pos x="288" y="36"/>
                </a:cxn>
                <a:cxn ang="0">
                  <a:pos x="308" y="48"/>
                </a:cxn>
                <a:cxn ang="0">
                  <a:pos x="320" y="64"/>
                </a:cxn>
                <a:cxn ang="0">
                  <a:pos x="324" y="84"/>
                </a:cxn>
                <a:cxn ang="0">
                  <a:pos x="324" y="96"/>
                </a:cxn>
                <a:cxn ang="0">
                  <a:pos x="320" y="116"/>
                </a:cxn>
                <a:cxn ang="0">
                  <a:pos x="308" y="132"/>
                </a:cxn>
                <a:cxn ang="0">
                  <a:pos x="272" y="156"/>
                </a:cxn>
                <a:cxn ang="0">
                  <a:pos x="220" y="180"/>
                </a:cxn>
                <a:cxn ang="0">
                  <a:pos x="160" y="200"/>
                </a:cxn>
                <a:cxn ang="0">
                  <a:pos x="60" y="224"/>
                </a:cxn>
                <a:cxn ang="0">
                  <a:pos x="12" y="228"/>
                </a:cxn>
                <a:cxn ang="0">
                  <a:pos x="12" y="236"/>
                </a:cxn>
                <a:cxn ang="0">
                  <a:pos x="0" y="228"/>
                </a:cxn>
              </a:cxnLst>
              <a:rect l="0" t="0" r="0" b="0"/>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8" name="図形 57"/>
            <p:cNvSpPr>
              <a:spLocks/>
            </p:cNvSpPr>
            <p:nvPr/>
          </p:nvSpPr>
          <p:spPr bwMode="auto">
            <a:xfrm>
              <a:off x="3220" y="168"/>
              <a:ext cx="440" cy="284"/>
            </a:xfrm>
            <a:custGeom>
              <a:avLst/>
              <a:gdLst/>
              <a:ahLst/>
              <a:cxnLst>
                <a:cxn ang="0">
                  <a:pos x="0" y="268"/>
                </a:cxn>
                <a:cxn ang="0">
                  <a:pos x="64" y="256"/>
                </a:cxn>
                <a:cxn ang="0">
                  <a:pos x="168" y="232"/>
                </a:cxn>
                <a:cxn ang="0">
                  <a:pos x="220" y="212"/>
                </a:cxn>
                <a:cxn ang="0">
                  <a:pos x="272" y="188"/>
                </a:cxn>
                <a:cxn ang="0">
                  <a:pos x="300" y="164"/>
                </a:cxn>
                <a:cxn ang="0">
                  <a:pos x="312" y="148"/>
                </a:cxn>
                <a:cxn ang="0">
                  <a:pos x="320" y="128"/>
                </a:cxn>
                <a:cxn ang="0">
                  <a:pos x="320" y="116"/>
                </a:cxn>
                <a:cxn ang="0">
                  <a:pos x="312" y="96"/>
                </a:cxn>
                <a:cxn ang="0">
                  <a:pos x="300" y="72"/>
                </a:cxn>
                <a:cxn ang="0">
                  <a:pos x="272" y="56"/>
                </a:cxn>
                <a:cxn ang="0">
                  <a:pos x="236" y="44"/>
                </a:cxn>
                <a:cxn ang="0">
                  <a:pos x="180" y="32"/>
                </a:cxn>
                <a:cxn ang="0">
                  <a:pos x="120" y="24"/>
                </a:cxn>
                <a:cxn ang="0">
                  <a:pos x="84" y="32"/>
                </a:cxn>
                <a:cxn ang="0">
                  <a:pos x="156" y="8"/>
                </a:cxn>
                <a:cxn ang="0">
                  <a:pos x="208" y="0"/>
                </a:cxn>
                <a:cxn ang="0">
                  <a:pos x="272" y="0"/>
                </a:cxn>
                <a:cxn ang="0">
                  <a:pos x="272" y="8"/>
                </a:cxn>
                <a:cxn ang="0">
                  <a:pos x="272" y="0"/>
                </a:cxn>
                <a:cxn ang="0">
                  <a:pos x="324" y="12"/>
                </a:cxn>
                <a:cxn ang="0">
                  <a:pos x="380" y="36"/>
                </a:cxn>
                <a:cxn ang="0">
                  <a:pos x="408" y="56"/>
                </a:cxn>
                <a:cxn ang="0">
                  <a:pos x="428" y="68"/>
                </a:cxn>
                <a:cxn ang="0">
                  <a:pos x="440" y="92"/>
                </a:cxn>
                <a:cxn ang="0">
                  <a:pos x="432" y="116"/>
                </a:cxn>
                <a:cxn ang="0">
                  <a:pos x="420" y="148"/>
                </a:cxn>
                <a:cxn ang="0">
                  <a:pos x="392" y="176"/>
                </a:cxn>
                <a:cxn ang="0">
                  <a:pos x="348" y="208"/>
                </a:cxn>
                <a:cxn ang="0">
                  <a:pos x="252" y="236"/>
                </a:cxn>
                <a:cxn ang="0">
                  <a:pos x="160" y="268"/>
                </a:cxn>
                <a:cxn ang="0">
                  <a:pos x="72" y="284"/>
                </a:cxn>
                <a:cxn ang="0">
                  <a:pos x="0" y="268"/>
                </a:cxn>
              </a:cxnLst>
              <a:rect l="0" t="0" r="0" b="0"/>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3304" y="176"/>
              <a:ext cx="452" cy="284"/>
            </a:xfrm>
            <a:custGeom>
              <a:avLst/>
              <a:gdLst/>
              <a:ahLst/>
              <a:cxnLst>
                <a:cxn ang="0">
                  <a:pos x="0" y="276"/>
                </a:cxn>
                <a:cxn ang="0">
                  <a:pos x="88" y="260"/>
                </a:cxn>
                <a:cxn ang="0">
                  <a:pos x="176" y="236"/>
                </a:cxn>
                <a:cxn ang="0">
                  <a:pos x="272" y="200"/>
                </a:cxn>
                <a:cxn ang="0">
                  <a:pos x="312" y="168"/>
                </a:cxn>
                <a:cxn ang="0">
                  <a:pos x="336" y="140"/>
                </a:cxn>
                <a:cxn ang="0">
                  <a:pos x="356" y="108"/>
                </a:cxn>
                <a:cxn ang="0">
                  <a:pos x="356" y="84"/>
                </a:cxn>
                <a:cxn ang="0">
                  <a:pos x="344" y="60"/>
                </a:cxn>
                <a:cxn ang="0">
                  <a:pos x="324" y="40"/>
                </a:cxn>
                <a:cxn ang="0">
                  <a:pos x="296" y="28"/>
                </a:cxn>
                <a:cxn ang="0">
                  <a:pos x="272" y="12"/>
                </a:cxn>
                <a:cxn ang="0">
                  <a:pos x="240" y="0"/>
                </a:cxn>
                <a:cxn ang="0">
                  <a:pos x="276" y="0"/>
                </a:cxn>
                <a:cxn ang="0">
                  <a:pos x="324" y="4"/>
                </a:cxn>
                <a:cxn ang="0">
                  <a:pos x="380" y="24"/>
                </a:cxn>
                <a:cxn ang="0">
                  <a:pos x="404" y="36"/>
                </a:cxn>
                <a:cxn ang="0">
                  <a:pos x="428" y="52"/>
                </a:cxn>
                <a:cxn ang="0">
                  <a:pos x="448" y="76"/>
                </a:cxn>
                <a:cxn ang="0">
                  <a:pos x="452" y="116"/>
                </a:cxn>
                <a:cxn ang="0">
                  <a:pos x="448" y="128"/>
                </a:cxn>
                <a:cxn ang="0">
                  <a:pos x="428" y="152"/>
                </a:cxn>
                <a:cxn ang="0">
                  <a:pos x="412" y="168"/>
                </a:cxn>
                <a:cxn ang="0">
                  <a:pos x="372" y="188"/>
                </a:cxn>
                <a:cxn ang="0">
                  <a:pos x="332" y="204"/>
                </a:cxn>
                <a:cxn ang="0">
                  <a:pos x="264" y="228"/>
                </a:cxn>
                <a:cxn ang="0">
                  <a:pos x="176" y="252"/>
                </a:cxn>
                <a:cxn ang="0">
                  <a:pos x="100" y="272"/>
                </a:cxn>
                <a:cxn ang="0">
                  <a:pos x="40" y="284"/>
                </a:cxn>
                <a:cxn ang="0">
                  <a:pos x="0" y="276"/>
                </a:cxn>
              </a:cxnLst>
              <a:rect l="0" t="0" r="0" b="0"/>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3344" y="204"/>
              <a:ext cx="480" cy="260"/>
            </a:xfrm>
            <a:custGeom>
              <a:avLst/>
              <a:gdLst/>
              <a:ahLst/>
              <a:cxnLst>
                <a:cxn ang="0">
                  <a:pos x="236" y="220"/>
                </a:cxn>
                <a:cxn ang="0">
                  <a:pos x="196" y="236"/>
                </a:cxn>
                <a:cxn ang="0">
                  <a:pos x="152" y="248"/>
                </a:cxn>
                <a:cxn ang="0">
                  <a:pos x="104" y="256"/>
                </a:cxn>
                <a:cxn ang="0">
                  <a:pos x="48" y="260"/>
                </a:cxn>
                <a:cxn ang="0">
                  <a:pos x="0" y="256"/>
                </a:cxn>
                <a:cxn ang="0">
                  <a:pos x="60" y="248"/>
                </a:cxn>
                <a:cxn ang="0">
                  <a:pos x="136" y="232"/>
                </a:cxn>
                <a:cxn ang="0">
                  <a:pos x="232" y="200"/>
                </a:cxn>
                <a:cxn ang="0">
                  <a:pos x="292" y="184"/>
                </a:cxn>
                <a:cxn ang="0">
                  <a:pos x="340" y="160"/>
                </a:cxn>
                <a:cxn ang="0">
                  <a:pos x="376" y="140"/>
                </a:cxn>
                <a:cxn ang="0">
                  <a:pos x="396" y="124"/>
                </a:cxn>
                <a:cxn ang="0">
                  <a:pos x="412" y="100"/>
                </a:cxn>
                <a:cxn ang="0">
                  <a:pos x="420" y="88"/>
                </a:cxn>
                <a:cxn ang="0">
                  <a:pos x="412" y="48"/>
                </a:cxn>
                <a:cxn ang="0">
                  <a:pos x="388" y="20"/>
                </a:cxn>
                <a:cxn ang="0">
                  <a:pos x="360" y="0"/>
                </a:cxn>
                <a:cxn ang="0">
                  <a:pos x="408" y="8"/>
                </a:cxn>
                <a:cxn ang="0">
                  <a:pos x="432" y="20"/>
                </a:cxn>
                <a:cxn ang="0">
                  <a:pos x="456" y="32"/>
                </a:cxn>
                <a:cxn ang="0">
                  <a:pos x="472" y="56"/>
                </a:cxn>
                <a:cxn ang="0">
                  <a:pos x="480" y="88"/>
                </a:cxn>
                <a:cxn ang="0">
                  <a:pos x="468" y="104"/>
                </a:cxn>
                <a:cxn ang="0">
                  <a:pos x="424" y="148"/>
                </a:cxn>
                <a:cxn ang="0">
                  <a:pos x="396" y="172"/>
                </a:cxn>
                <a:cxn ang="0">
                  <a:pos x="352" y="196"/>
                </a:cxn>
                <a:cxn ang="0">
                  <a:pos x="304" y="212"/>
                </a:cxn>
                <a:cxn ang="0">
                  <a:pos x="244" y="220"/>
                </a:cxn>
                <a:cxn ang="0">
                  <a:pos x="244" y="224"/>
                </a:cxn>
                <a:cxn ang="0">
                  <a:pos x="236" y="220"/>
                </a:cxn>
              </a:cxnLst>
              <a:rect l="0" t="0" r="0" b="0"/>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3504" y="152"/>
              <a:ext cx="380" cy="276"/>
            </a:xfrm>
            <a:custGeom>
              <a:avLst/>
              <a:gdLst/>
              <a:ahLst/>
              <a:cxnLst>
                <a:cxn ang="0">
                  <a:pos x="88" y="276"/>
                </a:cxn>
                <a:cxn ang="0">
                  <a:pos x="148" y="264"/>
                </a:cxn>
                <a:cxn ang="0">
                  <a:pos x="200" y="248"/>
                </a:cxn>
                <a:cxn ang="0">
                  <a:pos x="236" y="228"/>
                </a:cxn>
                <a:cxn ang="0">
                  <a:pos x="272" y="204"/>
                </a:cxn>
                <a:cxn ang="0">
                  <a:pos x="308" y="156"/>
                </a:cxn>
                <a:cxn ang="0">
                  <a:pos x="324" y="140"/>
                </a:cxn>
                <a:cxn ang="0">
                  <a:pos x="320" y="100"/>
                </a:cxn>
                <a:cxn ang="0">
                  <a:pos x="300" y="84"/>
                </a:cxn>
                <a:cxn ang="0">
                  <a:pos x="272" y="60"/>
                </a:cxn>
                <a:cxn ang="0">
                  <a:pos x="236" y="52"/>
                </a:cxn>
                <a:cxn ang="0">
                  <a:pos x="192" y="48"/>
                </a:cxn>
                <a:cxn ang="0">
                  <a:pos x="136" y="28"/>
                </a:cxn>
                <a:cxn ang="0">
                  <a:pos x="88" y="24"/>
                </a:cxn>
                <a:cxn ang="0">
                  <a:pos x="28" y="24"/>
                </a:cxn>
                <a:cxn ang="0">
                  <a:pos x="0" y="16"/>
                </a:cxn>
                <a:cxn ang="0">
                  <a:pos x="52" y="4"/>
                </a:cxn>
                <a:cxn ang="0">
                  <a:pos x="96" y="0"/>
                </a:cxn>
                <a:cxn ang="0">
                  <a:pos x="136" y="0"/>
                </a:cxn>
                <a:cxn ang="0">
                  <a:pos x="192" y="4"/>
                </a:cxn>
                <a:cxn ang="0">
                  <a:pos x="248" y="16"/>
                </a:cxn>
                <a:cxn ang="0">
                  <a:pos x="300" y="40"/>
                </a:cxn>
                <a:cxn ang="0">
                  <a:pos x="348" y="76"/>
                </a:cxn>
                <a:cxn ang="0">
                  <a:pos x="368" y="88"/>
                </a:cxn>
                <a:cxn ang="0">
                  <a:pos x="372" y="112"/>
                </a:cxn>
                <a:cxn ang="0">
                  <a:pos x="380" y="140"/>
                </a:cxn>
                <a:cxn ang="0">
                  <a:pos x="368" y="164"/>
                </a:cxn>
                <a:cxn ang="0">
                  <a:pos x="344" y="188"/>
                </a:cxn>
                <a:cxn ang="0">
                  <a:pos x="312" y="204"/>
                </a:cxn>
                <a:cxn ang="0">
                  <a:pos x="272" y="228"/>
                </a:cxn>
                <a:cxn ang="0">
                  <a:pos x="216" y="252"/>
                </a:cxn>
                <a:cxn ang="0">
                  <a:pos x="172" y="272"/>
                </a:cxn>
                <a:cxn ang="0">
                  <a:pos x="144" y="276"/>
                </a:cxn>
                <a:cxn ang="0">
                  <a:pos x="88" y="276"/>
                </a:cxn>
              </a:cxnLst>
              <a:rect l="0" t="0" r="0" b="0"/>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3660" y="156"/>
              <a:ext cx="288" cy="280"/>
            </a:xfrm>
            <a:custGeom>
              <a:avLst/>
              <a:gdLst/>
              <a:ahLst/>
              <a:cxnLst>
                <a:cxn ang="0">
                  <a:pos x="60" y="272"/>
                </a:cxn>
                <a:cxn ang="0">
                  <a:pos x="0" y="280"/>
                </a:cxn>
                <a:cxn ang="0">
                  <a:pos x="72" y="248"/>
                </a:cxn>
                <a:cxn ang="0">
                  <a:pos x="116" y="232"/>
                </a:cxn>
                <a:cxn ang="0">
                  <a:pos x="156" y="208"/>
                </a:cxn>
                <a:cxn ang="0">
                  <a:pos x="192" y="184"/>
                </a:cxn>
                <a:cxn ang="0">
                  <a:pos x="216" y="160"/>
                </a:cxn>
                <a:cxn ang="0">
                  <a:pos x="224" y="136"/>
                </a:cxn>
                <a:cxn ang="0">
                  <a:pos x="224" y="108"/>
                </a:cxn>
                <a:cxn ang="0">
                  <a:pos x="216" y="84"/>
                </a:cxn>
                <a:cxn ang="0">
                  <a:pos x="200" y="72"/>
                </a:cxn>
                <a:cxn ang="0">
                  <a:pos x="164" y="44"/>
                </a:cxn>
                <a:cxn ang="0">
                  <a:pos x="128" y="24"/>
                </a:cxn>
                <a:cxn ang="0">
                  <a:pos x="92" y="8"/>
                </a:cxn>
                <a:cxn ang="0">
                  <a:pos x="56" y="0"/>
                </a:cxn>
                <a:cxn ang="0">
                  <a:pos x="92" y="0"/>
                </a:cxn>
                <a:cxn ang="0">
                  <a:pos x="144" y="8"/>
                </a:cxn>
                <a:cxn ang="0">
                  <a:pos x="212" y="32"/>
                </a:cxn>
                <a:cxn ang="0">
                  <a:pos x="240" y="48"/>
                </a:cxn>
                <a:cxn ang="0">
                  <a:pos x="276" y="72"/>
                </a:cxn>
                <a:cxn ang="0">
                  <a:pos x="284" y="84"/>
                </a:cxn>
                <a:cxn ang="0">
                  <a:pos x="288" y="104"/>
                </a:cxn>
                <a:cxn ang="0">
                  <a:pos x="284" y="136"/>
                </a:cxn>
                <a:cxn ang="0">
                  <a:pos x="276" y="152"/>
                </a:cxn>
                <a:cxn ang="0">
                  <a:pos x="260" y="176"/>
                </a:cxn>
                <a:cxn ang="0">
                  <a:pos x="236" y="196"/>
                </a:cxn>
                <a:cxn ang="0">
                  <a:pos x="204" y="208"/>
                </a:cxn>
                <a:cxn ang="0">
                  <a:pos x="152" y="236"/>
                </a:cxn>
                <a:cxn ang="0">
                  <a:pos x="104" y="260"/>
                </a:cxn>
                <a:cxn ang="0">
                  <a:pos x="60" y="272"/>
                </a:cxn>
              </a:cxnLst>
              <a:rect l="0" t="0" r="0" b="0"/>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3740" y="144"/>
              <a:ext cx="296" cy="284"/>
            </a:xfrm>
            <a:custGeom>
              <a:avLst/>
              <a:gdLst/>
              <a:ahLst/>
              <a:cxnLst>
                <a:cxn ang="0">
                  <a:pos x="60" y="280"/>
                </a:cxn>
                <a:cxn ang="0">
                  <a:pos x="0" y="284"/>
                </a:cxn>
                <a:cxn ang="0">
                  <a:pos x="84" y="248"/>
                </a:cxn>
                <a:cxn ang="0">
                  <a:pos x="132" y="224"/>
                </a:cxn>
                <a:cxn ang="0">
                  <a:pos x="160" y="208"/>
                </a:cxn>
                <a:cxn ang="0">
                  <a:pos x="184" y="188"/>
                </a:cxn>
                <a:cxn ang="0">
                  <a:pos x="196" y="172"/>
                </a:cxn>
                <a:cxn ang="0">
                  <a:pos x="208" y="148"/>
                </a:cxn>
                <a:cxn ang="0">
                  <a:pos x="208" y="116"/>
                </a:cxn>
                <a:cxn ang="0">
                  <a:pos x="208" y="96"/>
                </a:cxn>
                <a:cxn ang="0">
                  <a:pos x="196" y="80"/>
                </a:cxn>
                <a:cxn ang="0">
                  <a:pos x="148" y="44"/>
                </a:cxn>
                <a:cxn ang="0">
                  <a:pos x="96" y="20"/>
                </a:cxn>
                <a:cxn ang="0">
                  <a:pos x="40" y="12"/>
                </a:cxn>
                <a:cxn ang="0">
                  <a:pos x="0" y="8"/>
                </a:cxn>
                <a:cxn ang="0">
                  <a:pos x="48" y="0"/>
                </a:cxn>
                <a:cxn ang="0">
                  <a:pos x="112" y="0"/>
                </a:cxn>
                <a:cxn ang="0">
                  <a:pos x="148" y="8"/>
                </a:cxn>
                <a:cxn ang="0">
                  <a:pos x="192" y="20"/>
                </a:cxn>
                <a:cxn ang="0">
                  <a:pos x="228" y="36"/>
                </a:cxn>
                <a:cxn ang="0">
                  <a:pos x="272" y="60"/>
                </a:cxn>
                <a:cxn ang="0">
                  <a:pos x="284" y="72"/>
                </a:cxn>
                <a:cxn ang="0">
                  <a:pos x="296" y="92"/>
                </a:cxn>
                <a:cxn ang="0">
                  <a:pos x="296" y="104"/>
                </a:cxn>
                <a:cxn ang="0">
                  <a:pos x="296" y="128"/>
                </a:cxn>
                <a:cxn ang="0">
                  <a:pos x="284" y="148"/>
                </a:cxn>
                <a:cxn ang="0">
                  <a:pos x="260" y="172"/>
                </a:cxn>
                <a:cxn ang="0">
                  <a:pos x="228" y="196"/>
                </a:cxn>
                <a:cxn ang="0">
                  <a:pos x="168" y="232"/>
                </a:cxn>
                <a:cxn ang="0">
                  <a:pos x="112" y="260"/>
                </a:cxn>
                <a:cxn ang="0">
                  <a:pos x="60" y="280"/>
                </a:cxn>
              </a:cxnLst>
              <a:rect l="0" t="0" r="0" b="0"/>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3824" y="140"/>
              <a:ext cx="284" cy="284"/>
            </a:xfrm>
            <a:custGeom>
              <a:avLst/>
              <a:gdLst/>
              <a:ahLst/>
              <a:cxnLst>
                <a:cxn ang="0">
                  <a:pos x="0" y="284"/>
                </a:cxn>
                <a:cxn ang="0">
                  <a:pos x="48" y="260"/>
                </a:cxn>
                <a:cxn ang="0">
                  <a:pos x="96" y="236"/>
                </a:cxn>
                <a:cxn ang="0">
                  <a:pos x="144" y="200"/>
                </a:cxn>
                <a:cxn ang="0">
                  <a:pos x="180" y="176"/>
                </a:cxn>
                <a:cxn ang="0">
                  <a:pos x="200" y="156"/>
                </a:cxn>
                <a:cxn ang="0">
                  <a:pos x="212" y="132"/>
                </a:cxn>
                <a:cxn ang="0">
                  <a:pos x="216" y="108"/>
                </a:cxn>
                <a:cxn ang="0">
                  <a:pos x="212" y="88"/>
                </a:cxn>
                <a:cxn ang="0">
                  <a:pos x="204" y="76"/>
                </a:cxn>
                <a:cxn ang="0">
                  <a:pos x="188" y="60"/>
                </a:cxn>
                <a:cxn ang="0">
                  <a:pos x="144" y="36"/>
                </a:cxn>
                <a:cxn ang="0">
                  <a:pos x="100" y="16"/>
                </a:cxn>
                <a:cxn ang="0">
                  <a:pos x="60" y="4"/>
                </a:cxn>
                <a:cxn ang="0">
                  <a:pos x="16" y="0"/>
                </a:cxn>
                <a:cxn ang="0">
                  <a:pos x="64" y="0"/>
                </a:cxn>
                <a:cxn ang="0">
                  <a:pos x="120" y="4"/>
                </a:cxn>
                <a:cxn ang="0">
                  <a:pos x="180" y="16"/>
                </a:cxn>
                <a:cxn ang="0">
                  <a:pos x="212" y="28"/>
                </a:cxn>
                <a:cxn ang="0">
                  <a:pos x="236" y="48"/>
                </a:cxn>
                <a:cxn ang="0">
                  <a:pos x="260" y="72"/>
                </a:cxn>
                <a:cxn ang="0">
                  <a:pos x="276" y="96"/>
                </a:cxn>
                <a:cxn ang="0">
                  <a:pos x="284" y="120"/>
                </a:cxn>
                <a:cxn ang="0">
                  <a:pos x="284" y="136"/>
                </a:cxn>
                <a:cxn ang="0">
                  <a:pos x="272" y="156"/>
                </a:cxn>
                <a:cxn ang="0">
                  <a:pos x="236" y="192"/>
                </a:cxn>
                <a:cxn ang="0">
                  <a:pos x="168" y="236"/>
                </a:cxn>
                <a:cxn ang="0">
                  <a:pos x="108" y="260"/>
                </a:cxn>
                <a:cxn ang="0">
                  <a:pos x="72" y="276"/>
                </a:cxn>
                <a:cxn ang="0">
                  <a:pos x="0" y="284"/>
                </a:cxn>
              </a:cxnLst>
              <a:rect l="0" t="0" r="0" b="0"/>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3924" y="140"/>
              <a:ext cx="260" cy="272"/>
            </a:xfrm>
            <a:custGeom>
              <a:avLst/>
              <a:gdLst/>
              <a:ahLst/>
              <a:cxnLst>
                <a:cxn ang="0">
                  <a:pos x="0" y="272"/>
                </a:cxn>
                <a:cxn ang="0">
                  <a:pos x="88" y="224"/>
                </a:cxn>
                <a:cxn ang="0">
                  <a:pos x="140" y="192"/>
                </a:cxn>
                <a:cxn ang="0">
                  <a:pos x="160" y="180"/>
                </a:cxn>
                <a:cxn ang="0">
                  <a:pos x="176" y="164"/>
                </a:cxn>
                <a:cxn ang="0">
                  <a:pos x="184" y="144"/>
                </a:cxn>
                <a:cxn ang="0">
                  <a:pos x="188" y="120"/>
                </a:cxn>
                <a:cxn ang="0">
                  <a:pos x="184" y="96"/>
                </a:cxn>
                <a:cxn ang="0">
                  <a:pos x="164" y="72"/>
                </a:cxn>
                <a:cxn ang="0">
                  <a:pos x="140" y="40"/>
                </a:cxn>
                <a:cxn ang="0">
                  <a:pos x="112" y="24"/>
                </a:cxn>
                <a:cxn ang="0">
                  <a:pos x="80" y="12"/>
                </a:cxn>
                <a:cxn ang="0">
                  <a:pos x="8" y="0"/>
                </a:cxn>
                <a:cxn ang="0">
                  <a:pos x="80" y="0"/>
                </a:cxn>
                <a:cxn ang="0">
                  <a:pos x="128" y="4"/>
                </a:cxn>
                <a:cxn ang="0">
                  <a:pos x="176" y="16"/>
                </a:cxn>
                <a:cxn ang="0">
                  <a:pos x="212" y="36"/>
                </a:cxn>
                <a:cxn ang="0">
                  <a:pos x="244" y="60"/>
                </a:cxn>
                <a:cxn ang="0">
                  <a:pos x="248" y="64"/>
                </a:cxn>
                <a:cxn ang="0">
                  <a:pos x="260" y="88"/>
                </a:cxn>
                <a:cxn ang="0">
                  <a:pos x="260" y="100"/>
                </a:cxn>
                <a:cxn ang="0">
                  <a:pos x="260" y="124"/>
                </a:cxn>
                <a:cxn ang="0">
                  <a:pos x="256" y="144"/>
                </a:cxn>
                <a:cxn ang="0">
                  <a:pos x="236" y="164"/>
                </a:cxn>
                <a:cxn ang="0">
                  <a:pos x="200" y="192"/>
                </a:cxn>
                <a:cxn ang="0">
                  <a:pos x="124" y="228"/>
                </a:cxn>
                <a:cxn ang="0">
                  <a:pos x="56" y="252"/>
                </a:cxn>
                <a:cxn ang="0">
                  <a:pos x="0" y="272"/>
                </a:cxn>
              </a:cxnLst>
              <a:rect l="0" t="0" r="0" b="0"/>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3976" y="332"/>
              <a:ext cx="248" cy="72"/>
            </a:xfrm>
            <a:custGeom>
              <a:avLst/>
              <a:gdLst/>
              <a:ahLst/>
              <a:cxnLst>
                <a:cxn ang="0">
                  <a:pos x="228" y="72"/>
                </a:cxn>
                <a:cxn ang="0">
                  <a:pos x="148" y="60"/>
                </a:cxn>
                <a:cxn ang="0">
                  <a:pos x="88" y="60"/>
                </a:cxn>
                <a:cxn ang="0">
                  <a:pos x="24" y="68"/>
                </a:cxn>
                <a:cxn ang="0">
                  <a:pos x="0" y="72"/>
                </a:cxn>
                <a:cxn ang="0">
                  <a:pos x="96" y="32"/>
                </a:cxn>
                <a:cxn ang="0">
                  <a:pos x="148" y="0"/>
                </a:cxn>
                <a:cxn ang="0">
                  <a:pos x="156" y="0"/>
                </a:cxn>
                <a:cxn ang="0">
                  <a:pos x="192" y="8"/>
                </a:cxn>
                <a:cxn ang="0">
                  <a:pos x="220" y="12"/>
                </a:cxn>
                <a:cxn ang="0">
                  <a:pos x="240" y="32"/>
                </a:cxn>
                <a:cxn ang="0">
                  <a:pos x="248" y="48"/>
                </a:cxn>
                <a:cxn ang="0">
                  <a:pos x="240" y="68"/>
                </a:cxn>
                <a:cxn ang="0">
                  <a:pos x="232" y="72"/>
                </a:cxn>
                <a:cxn ang="0">
                  <a:pos x="228" y="72"/>
                </a:cxn>
              </a:cxnLst>
              <a:rect l="0" t="0" r="0" b="0"/>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4136" y="328"/>
              <a:ext cx="152" cy="88"/>
            </a:xfrm>
            <a:custGeom>
              <a:avLst/>
              <a:gdLst/>
              <a:ahLst/>
              <a:cxnLst>
                <a:cxn ang="0">
                  <a:pos x="72" y="84"/>
                </a:cxn>
                <a:cxn ang="0">
                  <a:pos x="88" y="64"/>
                </a:cxn>
                <a:cxn ang="0">
                  <a:pos x="92" y="52"/>
                </a:cxn>
                <a:cxn ang="0">
                  <a:pos x="92" y="40"/>
                </a:cxn>
                <a:cxn ang="0">
                  <a:pos x="88" y="28"/>
                </a:cxn>
                <a:cxn ang="0">
                  <a:pos x="68" y="16"/>
                </a:cxn>
                <a:cxn ang="0">
                  <a:pos x="44" y="12"/>
                </a:cxn>
                <a:cxn ang="0">
                  <a:pos x="0" y="0"/>
                </a:cxn>
                <a:cxn ang="0">
                  <a:pos x="68" y="4"/>
                </a:cxn>
                <a:cxn ang="0">
                  <a:pos x="116" y="12"/>
                </a:cxn>
                <a:cxn ang="0">
                  <a:pos x="140" y="24"/>
                </a:cxn>
                <a:cxn ang="0">
                  <a:pos x="152" y="36"/>
                </a:cxn>
                <a:cxn ang="0">
                  <a:pos x="152" y="48"/>
                </a:cxn>
                <a:cxn ang="0">
                  <a:pos x="148" y="72"/>
                </a:cxn>
                <a:cxn ang="0">
                  <a:pos x="128" y="84"/>
                </a:cxn>
                <a:cxn ang="0">
                  <a:pos x="104" y="88"/>
                </a:cxn>
                <a:cxn ang="0">
                  <a:pos x="72" y="84"/>
                </a:cxn>
              </a:cxnLst>
              <a:rect l="0" t="0" r="0" b="0"/>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4144" y="320"/>
              <a:ext cx="216" cy="108"/>
            </a:xfrm>
            <a:custGeom>
              <a:avLst/>
              <a:gdLst/>
              <a:ahLst/>
              <a:cxnLst>
                <a:cxn ang="0">
                  <a:pos x="128" y="108"/>
                </a:cxn>
                <a:cxn ang="0">
                  <a:pos x="104" y="104"/>
                </a:cxn>
                <a:cxn ang="0">
                  <a:pos x="128" y="96"/>
                </a:cxn>
                <a:cxn ang="0">
                  <a:pos x="144" y="80"/>
                </a:cxn>
                <a:cxn ang="0">
                  <a:pos x="152" y="68"/>
                </a:cxn>
                <a:cxn ang="0">
                  <a:pos x="152" y="56"/>
                </a:cxn>
                <a:cxn ang="0">
                  <a:pos x="152" y="44"/>
                </a:cxn>
                <a:cxn ang="0">
                  <a:pos x="132" y="32"/>
                </a:cxn>
                <a:cxn ang="0">
                  <a:pos x="116" y="20"/>
                </a:cxn>
                <a:cxn ang="0">
                  <a:pos x="72" y="8"/>
                </a:cxn>
                <a:cxn ang="0">
                  <a:pos x="28" y="8"/>
                </a:cxn>
                <a:cxn ang="0">
                  <a:pos x="0" y="8"/>
                </a:cxn>
                <a:cxn ang="0">
                  <a:pos x="4" y="0"/>
                </a:cxn>
                <a:cxn ang="0">
                  <a:pos x="36" y="0"/>
                </a:cxn>
                <a:cxn ang="0">
                  <a:pos x="104" y="0"/>
                </a:cxn>
                <a:cxn ang="0">
                  <a:pos x="140" y="8"/>
                </a:cxn>
                <a:cxn ang="0">
                  <a:pos x="168" y="12"/>
                </a:cxn>
                <a:cxn ang="0">
                  <a:pos x="200" y="24"/>
                </a:cxn>
                <a:cxn ang="0">
                  <a:pos x="212" y="44"/>
                </a:cxn>
                <a:cxn ang="0">
                  <a:pos x="216" y="56"/>
                </a:cxn>
                <a:cxn ang="0">
                  <a:pos x="216" y="68"/>
                </a:cxn>
                <a:cxn ang="0">
                  <a:pos x="212" y="80"/>
                </a:cxn>
                <a:cxn ang="0">
                  <a:pos x="200" y="92"/>
                </a:cxn>
                <a:cxn ang="0">
                  <a:pos x="180" y="104"/>
                </a:cxn>
                <a:cxn ang="0">
                  <a:pos x="128" y="108"/>
                </a:cxn>
              </a:cxnLst>
              <a:rect l="0" t="0" r="0" b="0"/>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4156" y="296"/>
              <a:ext cx="296" cy="156"/>
            </a:xfrm>
            <a:custGeom>
              <a:avLst/>
              <a:gdLst/>
              <a:ahLst/>
              <a:cxnLst>
                <a:cxn ang="0">
                  <a:pos x="128" y="140"/>
                </a:cxn>
                <a:cxn ang="0">
                  <a:pos x="176" y="128"/>
                </a:cxn>
                <a:cxn ang="0">
                  <a:pos x="188" y="120"/>
                </a:cxn>
                <a:cxn ang="0">
                  <a:pos x="200" y="108"/>
                </a:cxn>
                <a:cxn ang="0">
                  <a:pos x="204" y="92"/>
                </a:cxn>
                <a:cxn ang="0">
                  <a:pos x="212" y="80"/>
                </a:cxn>
                <a:cxn ang="0">
                  <a:pos x="204" y="68"/>
                </a:cxn>
                <a:cxn ang="0">
                  <a:pos x="192" y="48"/>
                </a:cxn>
                <a:cxn ang="0">
                  <a:pos x="168" y="36"/>
                </a:cxn>
                <a:cxn ang="0">
                  <a:pos x="108" y="20"/>
                </a:cxn>
                <a:cxn ang="0">
                  <a:pos x="40" y="20"/>
                </a:cxn>
                <a:cxn ang="0">
                  <a:pos x="0" y="20"/>
                </a:cxn>
                <a:cxn ang="0">
                  <a:pos x="16" y="0"/>
                </a:cxn>
                <a:cxn ang="0">
                  <a:pos x="16" y="8"/>
                </a:cxn>
                <a:cxn ang="0">
                  <a:pos x="48" y="0"/>
                </a:cxn>
                <a:cxn ang="0">
                  <a:pos x="92" y="0"/>
                </a:cxn>
                <a:cxn ang="0">
                  <a:pos x="152" y="8"/>
                </a:cxn>
                <a:cxn ang="0">
                  <a:pos x="192" y="12"/>
                </a:cxn>
                <a:cxn ang="0">
                  <a:pos x="228" y="24"/>
                </a:cxn>
                <a:cxn ang="0">
                  <a:pos x="252" y="36"/>
                </a:cxn>
                <a:cxn ang="0">
                  <a:pos x="272" y="48"/>
                </a:cxn>
                <a:cxn ang="0">
                  <a:pos x="288" y="68"/>
                </a:cxn>
                <a:cxn ang="0">
                  <a:pos x="296" y="80"/>
                </a:cxn>
                <a:cxn ang="0">
                  <a:pos x="284" y="96"/>
                </a:cxn>
                <a:cxn ang="0">
                  <a:pos x="272" y="116"/>
                </a:cxn>
                <a:cxn ang="0">
                  <a:pos x="228" y="140"/>
                </a:cxn>
                <a:cxn ang="0">
                  <a:pos x="192" y="152"/>
                </a:cxn>
                <a:cxn ang="0">
                  <a:pos x="168" y="156"/>
                </a:cxn>
                <a:cxn ang="0">
                  <a:pos x="128" y="140"/>
                </a:cxn>
              </a:cxnLst>
              <a:rect l="0" t="0" r="0" b="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4172" y="272"/>
              <a:ext cx="328" cy="204"/>
            </a:xfrm>
            <a:custGeom>
              <a:avLst/>
              <a:gdLst/>
              <a:ahLst/>
              <a:cxnLst>
                <a:cxn ang="0">
                  <a:pos x="160" y="180"/>
                </a:cxn>
                <a:cxn ang="0">
                  <a:pos x="188" y="176"/>
                </a:cxn>
                <a:cxn ang="0">
                  <a:pos x="224" y="164"/>
                </a:cxn>
                <a:cxn ang="0">
                  <a:pos x="260" y="140"/>
                </a:cxn>
                <a:cxn ang="0">
                  <a:pos x="272" y="120"/>
                </a:cxn>
                <a:cxn ang="0">
                  <a:pos x="284" y="104"/>
                </a:cxn>
                <a:cxn ang="0">
                  <a:pos x="280" y="92"/>
                </a:cxn>
                <a:cxn ang="0">
                  <a:pos x="260" y="68"/>
                </a:cxn>
                <a:cxn ang="0">
                  <a:pos x="244" y="56"/>
                </a:cxn>
                <a:cxn ang="0">
                  <a:pos x="220" y="44"/>
                </a:cxn>
                <a:cxn ang="0">
                  <a:pos x="184" y="32"/>
                </a:cxn>
                <a:cxn ang="0">
                  <a:pos x="136" y="24"/>
                </a:cxn>
                <a:cxn ang="0">
                  <a:pos x="80" y="24"/>
                </a:cxn>
                <a:cxn ang="0">
                  <a:pos x="36" y="20"/>
                </a:cxn>
                <a:cxn ang="0">
                  <a:pos x="0" y="24"/>
                </a:cxn>
                <a:cxn ang="0">
                  <a:pos x="12" y="0"/>
                </a:cxn>
                <a:cxn ang="0">
                  <a:pos x="56" y="0"/>
                </a:cxn>
                <a:cxn ang="0">
                  <a:pos x="104" y="0"/>
                </a:cxn>
                <a:cxn ang="0">
                  <a:pos x="116" y="0"/>
                </a:cxn>
                <a:cxn ang="0">
                  <a:pos x="164" y="12"/>
                </a:cxn>
                <a:cxn ang="0">
                  <a:pos x="164" y="4"/>
                </a:cxn>
                <a:cxn ang="0">
                  <a:pos x="152" y="4"/>
                </a:cxn>
                <a:cxn ang="0">
                  <a:pos x="188" y="12"/>
                </a:cxn>
                <a:cxn ang="0">
                  <a:pos x="232" y="24"/>
                </a:cxn>
                <a:cxn ang="0">
                  <a:pos x="272" y="36"/>
                </a:cxn>
                <a:cxn ang="0">
                  <a:pos x="316" y="68"/>
                </a:cxn>
                <a:cxn ang="0">
                  <a:pos x="328" y="80"/>
                </a:cxn>
                <a:cxn ang="0">
                  <a:pos x="328" y="96"/>
                </a:cxn>
                <a:cxn ang="0">
                  <a:pos x="328" y="120"/>
                </a:cxn>
                <a:cxn ang="0">
                  <a:pos x="324" y="132"/>
                </a:cxn>
                <a:cxn ang="0">
                  <a:pos x="316" y="144"/>
                </a:cxn>
                <a:cxn ang="0">
                  <a:pos x="280" y="168"/>
                </a:cxn>
                <a:cxn ang="0">
                  <a:pos x="176" y="204"/>
                </a:cxn>
                <a:cxn ang="0">
                  <a:pos x="160" y="180"/>
                </a:cxn>
              </a:cxnLst>
              <a:rect l="0" t="0" r="0" b="0"/>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4344" y="284"/>
              <a:ext cx="320" cy="224"/>
            </a:xfrm>
            <a:custGeom>
              <a:avLst/>
              <a:gdLst/>
              <a:ahLst/>
              <a:cxnLst>
                <a:cxn ang="0">
                  <a:pos x="4" y="216"/>
                </a:cxn>
                <a:cxn ang="0">
                  <a:pos x="84" y="204"/>
                </a:cxn>
                <a:cxn ang="0">
                  <a:pos x="144" y="188"/>
                </a:cxn>
                <a:cxn ang="0">
                  <a:pos x="212" y="164"/>
                </a:cxn>
                <a:cxn ang="0">
                  <a:pos x="240" y="144"/>
                </a:cxn>
                <a:cxn ang="0">
                  <a:pos x="260" y="116"/>
                </a:cxn>
                <a:cxn ang="0">
                  <a:pos x="260" y="96"/>
                </a:cxn>
                <a:cxn ang="0">
                  <a:pos x="260" y="80"/>
                </a:cxn>
                <a:cxn ang="0">
                  <a:pos x="248" y="68"/>
                </a:cxn>
                <a:cxn ang="0">
                  <a:pos x="224" y="44"/>
                </a:cxn>
                <a:cxn ang="0">
                  <a:pos x="192" y="24"/>
                </a:cxn>
                <a:cxn ang="0">
                  <a:pos x="156" y="12"/>
                </a:cxn>
                <a:cxn ang="0">
                  <a:pos x="128" y="8"/>
                </a:cxn>
                <a:cxn ang="0">
                  <a:pos x="164" y="0"/>
                </a:cxn>
                <a:cxn ang="0">
                  <a:pos x="212" y="8"/>
                </a:cxn>
                <a:cxn ang="0">
                  <a:pos x="260" y="20"/>
                </a:cxn>
                <a:cxn ang="0">
                  <a:pos x="284" y="32"/>
                </a:cxn>
                <a:cxn ang="0">
                  <a:pos x="300" y="48"/>
                </a:cxn>
                <a:cxn ang="0">
                  <a:pos x="312" y="60"/>
                </a:cxn>
                <a:cxn ang="0">
                  <a:pos x="320" y="72"/>
                </a:cxn>
                <a:cxn ang="0">
                  <a:pos x="320" y="96"/>
                </a:cxn>
                <a:cxn ang="0">
                  <a:pos x="312" y="116"/>
                </a:cxn>
                <a:cxn ang="0">
                  <a:pos x="296" y="132"/>
                </a:cxn>
                <a:cxn ang="0">
                  <a:pos x="272" y="152"/>
                </a:cxn>
                <a:cxn ang="0">
                  <a:pos x="240" y="168"/>
                </a:cxn>
                <a:cxn ang="0">
                  <a:pos x="228" y="176"/>
                </a:cxn>
                <a:cxn ang="0">
                  <a:pos x="180" y="192"/>
                </a:cxn>
                <a:cxn ang="0">
                  <a:pos x="100" y="212"/>
                </a:cxn>
                <a:cxn ang="0">
                  <a:pos x="0" y="224"/>
                </a:cxn>
                <a:cxn ang="0">
                  <a:pos x="4" y="216"/>
                </a:cxn>
              </a:cxnLst>
              <a:rect l="0" t="0" r="0" b="0"/>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4288" y="296"/>
              <a:ext cx="528" cy="260"/>
            </a:xfrm>
            <a:custGeom>
              <a:avLst/>
              <a:gdLst/>
              <a:ahLst/>
              <a:cxnLst>
                <a:cxn ang="0">
                  <a:pos x="36" y="224"/>
                </a:cxn>
                <a:cxn ang="0">
                  <a:pos x="56" y="212"/>
                </a:cxn>
                <a:cxn ang="0">
                  <a:pos x="156" y="204"/>
                </a:cxn>
                <a:cxn ang="0">
                  <a:pos x="236" y="188"/>
                </a:cxn>
                <a:cxn ang="0">
                  <a:pos x="284" y="168"/>
                </a:cxn>
                <a:cxn ang="0">
                  <a:pos x="304" y="156"/>
                </a:cxn>
                <a:cxn ang="0">
                  <a:pos x="332" y="140"/>
                </a:cxn>
                <a:cxn ang="0">
                  <a:pos x="356" y="120"/>
                </a:cxn>
                <a:cxn ang="0">
                  <a:pos x="376" y="104"/>
                </a:cxn>
                <a:cxn ang="0">
                  <a:pos x="380" y="84"/>
                </a:cxn>
                <a:cxn ang="0">
                  <a:pos x="376" y="60"/>
                </a:cxn>
                <a:cxn ang="0">
                  <a:pos x="368" y="48"/>
                </a:cxn>
                <a:cxn ang="0">
                  <a:pos x="356" y="32"/>
                </a:cxn>
                <a:cxn ang="0">
                  <a:pos x="340" y="12"/>
                </a:cxn>
                <a:cxn ang="0">
                  <a:pos x="308" y="0"/>
                </a:cxn>
                <a:cxn ang="0">
                  <a:pos x="352" y="0"/>
                </a:cxn>
                <a:cxn ang="0">
                  <a:pos x="388" y="8"/>
                </a:cxn>
                <a:cxn ang="0">
                  <a:pos x="436" y="12"/>
                </a:cxn>
                <a:cxn ang="0">
                  <a:pos x="472" y="24"/>
                </a:cxn>
                <a:cxn ang="0">
                  <a:pos x="504" y="44"/>
                </a:cxn>
                <a:cxn ang="0">
                  <a:pos x="520" y="56"/>
                </a:cxn>
                <a:cxn ang="0">
                  <a:pos x="528" y="72"/>
                </a:cxn>
                <a:cxn ang="0">
                  <a:pos x="520" y="96"/>
                </a:cxn>
                <a:cxn ang="0">
                  <a:pos x="508" y="116"/>
                </a:cxn>
                <a:cxn ang="0">
                  <a:pos x="492" y="132"/>
                </a:cxn>
                <a:cxn ang="0">
                  <a:pos x="460" y="152"/>
                </a:cxn>
                <a:cxn ang="0">
                  <a:pos x="416" y="168"/>
                </a:cxn>
                <a:cxn ang="0">
                  <a:pos x="316" y="200"/>
                </a:cxn>
                <a:cxn ang="0">
                  <a:pos x="188" y="228"/>
                </a:cxn>
                <a:cxn ang="0">
                  <a:pos x="132" y="240"/>
                </a:cxn>
                <a:cxn ang="0">
                  <a:pos x="132" y="236"/>
                </a:cxn>
                <a:cxn ang="0">
                  <a:pos x="108" y="240"/>
                </a:cxn>
                <a:cxn ang="0">
                  <a:pos x="56" y="248"/>
                </a:cxn>
                <a:cxn ang="0">
                  <a:pos x="20" y="252"/>
                </a:cxn>
                <a:cxn ang="0">
                  <a:pos x="0" y="260"/>
                </a:cxn>
                <a:cxn ang="0">
                  <a:pos x="12" y="248"/>
                </a:cxn>
                <a:cxn ang="0">
                  <a:pos x="24" y="236"/>
                </a:cxn>
                <a:cxn ang="0">
                  <a:pos x="36" y="224"/>
                </a:cxn>
              </a:cxnLst>
              <a:rect l="0" t="0" r="0" b="0"/>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4288" y="544"/>
              <a:ext cx="104" cy="56"/>
            </a:xfrm>
            <a:custGeom>
              <a:avLst/>
              <a:gdLst/>
              <a:ahLst/>
              <a:cxnLst>
                <a:cxn ang="0">
                  <a:pos x="0" y="32"/>
                </a:cxn>
                <a:cxn ang="0">
                  <a:pos x="0" y="20"/>
                </a:cxn>
                <a:cxn ang="0">
                  <a:pos x="12" y="12"/>
                </a:cxn>
                <a:cxn ang="0">
                  <a:pos x="56" y="4"/>
                </a:cxn>
                <a:cxn ang="0">
                  <a:pos x="104" y="0"/>
                </a:cxn>
                <a:cxn ang="0">
                  <a:pos x="60" y="20"/>
                </a:cxn>
                <a:cxn ang="0">
                  <a:pos x="36" y="36"/>
                </a:cxn>
                <a:cxn ang="0">
                  <a:pos x="12" y="56"/>
                </a:cxn>
                <a:cxn ang="0">
                  <a:pos x="8" y="44"/>
                </a:cxn>
                <a:cxn ang="0">
                  <a:pos x="0" y="32"/>
                </a:cxn>
              </a:cxnLst>
              <a:rect l="0" t="0" r="0" b="0"/>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4300" y="276"/>
              <a:ext cx="580" cy="360"/>
            </a:xfrm>
            <a:custGeom>
              <a:avLst/>
              <a:gdLst/>
              <a:ahLst/>
              <a:cxnLst>
                <a:cxn ang="0">
                  <a:pos x="20" y="340"/>
                </a:cxn>
                <a:cxn ang="0">
                  <a:pos x="0" y="328"/>
                </a:cxn>
                <a:cxn ang="0">
                  <a:pos x="12" y="316"/>
                </a:cxn>
                <a:cxn ang="0">
                  <a:pos x="44" y="292"/>
                </a:cxn>
                <a:cxn ang="0">
                  <a:pos x="96" y="272"/>
                </a:cxn>
                <a:cxn ang="0">
                  <a:pos x="176" y="256"/>
                </a:cxn>
                <a:cxn ang="0">
                  <a:pos x="308" y="224"/>
                </a:cxn>
                <a:cxn ang="0">
                  <a:pos x="404" y="196"/>
                </a:cxn>
                <a:cxn ang="0">
                  <a:pos x="448" y="176"/>
                </a:cxn>
                <a:cxn ang="0">
                  <a:pos x="480" y="152"/>
                </a:cxn>
                <a:cxn ang="0">
                  <a:pos x="504" y="136"/>
                </a:cxn>
                <a:cxn ang="0">
                  <a:pos x="516" y="116"/>
                </a:cxn>
                <a:cxn ang="0">
                  <a:pos x="520" y="92"/>
                </a:cxn>
                <a:cxn ang="0">
                  <a:pos x="508" y="76"/>
                </a:cxn>
                <a:cxn ang="0">
                  <a:pos x="492" y="56"/>
                </a:cxn>
                <a:cxn ang="0">
                  <a:pos x="460" y="44"/>
                </a:cxn>
                <a:cxn ang="0">
                  <a:pos x="424" y="32"/>
                </a:cxn>
                <a:cxn ang="0">
                  <a:pos x="376" y="20"/>
                </a:cxn>
                <a:cxn ang="0">
                  <a:pos x="332" y="16"/>
                </a:cxn>
                <a:cxn ang="0">
                  <a:pos x="292" y="20"/>
                </a:cxn>
                <a:cxn ang="0">
                  <a:pos x="224" y="8"/>
                </a:cxn>
                <a:cxn ang="0">
                  <a:pos x="284" y="0"/>
                </a:cxn>
                <a:cxn ang="0">
                  <a:pos x="376" y="0"/>
                </a:cxn>
                <a:cxn ang="0">
                  <a:pos x="424" y="8"/>
                </a:cxn>
                <a:cxn ang="0">
                  <a:pos x="472" y="20"/>
                </a:cxn>
                <a:cxn ang="0">
                  <a:pos x="520" y="40"/>
                </a:cxn>
                <a:cxn ang="0">
                  <a:pos x="556" y="56"/>
                </a:cxn>
                <a:cxn ang="0">
                  <a:pos x="568" y="80"/>
                </a:cxn>
                <a:cxn ang="0">
                  <a:pos x="580" y="100"/>
                </a:cxn>
                <a:cxn ang="0">
                  <a:pos x="580" y="124"/>
                </a:cxn>
                <a:cxn ang="0">
                  <a:pos x="568" y="152"/>
                </a:cxn>
                <a:cxn ang="0">
                  <a:pos x="552" y="176"/>
                </a:cxn>
                <a:cxn ang="0">
                  <a:pos x="508" y="196"/>
                </a:cxn>
                <a:cxn ang="0">
                  <a:pos x="448" y="212"/>
                </a:cxn>
                <a:cxn ang="0">
                  <a:pos x="368" y="236"/>
                </a:cxn>
                <a:cxn ang="0">
                  <a:pos x="292" y="248"/>
                </a:cxn>
                <a:cxn ang="0">
                  <a:pos x="220" y="256"/>
                </a:cxn>
                <a:cxn ang="0">
                  <a:pos x="152" y="268"/>
                </a:cxn>
                <a:cxn ang="0">
                  <a:pos x="96" y="288"/>
                </a:cxn>
                <a:cxn ang="0">
                  <a:pos x="80" y="300"/>
                </a:cxn>
                <a:cxn ang="0">
                  <a:pos x="60" y="316"/>
                </a:cxn>
                <a:cxn ang="0">
                  <a:pos x="56" y="336"/>
                </a:cxn>
                <a:cxn ang="0">
                  <a:pos x="56" y="360"/>
                </a:cxn>
                <a:cxn ang="0">
                  <a:pos x="20" y="340"/>
                </a:cxn>
              </a:cxnLst>
              <a:rect l="0" t="0" r="0" b="0"/>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4360" y="292"/>
              <a:ext cx="612" cy="360"/>
            </a:xfrm>
            <a:custGeom>
              <a:avLst/>
              <a:gdLst/>
              <a:ahLst/>
              <a:cxnLst>
                <a:cxn ang="0">
                  <a:pos x="0" y="344"/>
                </a:cxn>
                <a:cxn ang="0">
                  <a:pos x="0" y="320"/>
                </a:cxn>
                <a:cxn ang="0">
                  <a:pos x="8" y="300"/>
                </a:cxn>
                <a:cxn ang="0">
                  <a:pos x="20" y="288"/>
                </a:cxn>
                <a:cxn ang="0">
                  <a:pos x="44" y="276"/>
                </a:cxn>
                <a:cxn ang="0">
                  <a:pos x="92" y="256"/>
                </a:cxn>
                <a:cxn ang="0">
                  <a:pos x="160" y="244"/>
                </a:cxn>
                <a:cxn ang="0">
                  <a:pos x="232" y="240"/>
                </a:cxn>
                <a:cxn ang="0">
                  <a:pos x="308" y="220"/>
                </a:cxn>
                <a:cxn ang="0">
                  <a:pos x="396" y="204"/>
                </a:cxn>
                <a:cxn ang="0">
                  <a:pos x="448" y="184"/>
                </a:cxn>
                <a:cxn ang="0">
                  <a:pos x="492" y="160"/>
                </a:cxn>
                <a:cxn ang="0">
                  <a:pos x="516" y="136"/>
                </a:cxn>
                <a:cxn ang="0">
                  <a:pos x="528" y="112"/>
                </a:cxn>
                <a:cxn ang="0">
                  <a:pos x="528" y="84"/>
                </a:cxn>
                <a:cxn ang="0">
                  <a:pos x="516" y="60"/>
                </a:cxn>
                <a:cxn ang="0">
                  <a:pos x="496" y="40"/>
                </a:cxn>
                <a:cxn ang="0">
                  <a:pos x="460" y="16"/>
                </a:cxn>
                <a:cxn ang="0">
                  <a:pos x="412" y="0"/>
                </a:cxn>
                <a:cxn ang="0">
                  <a:pos x="484" y="4"/>
                </a:cxn>
                <a:cxn ang="0">
                  <a:pos x="528" y="12"/>
                </a:cxn>
                <a:cxn ang="0">
                  <a:pos x="564" y="28"/>
                </a:cxn>
                <a:cxn ang="0">
                  <a:pos x="600" y="48"/>
                </a:cxn>
                <a:cxn ang="0">
                  <a:pos x="612" y="60"/>
                </a:cxn>
                <a:cxn ang="0">
                  <a:pos x="612" y="72"/>
                </a:cxn>
                <a:cxn ang="0">
                  <a:pos x="612" y="84"/>
                </a:cxn>
                <a:cxn ang="0">
                  <a:pos x="604" y="100"/>
                </a:cxn>
                <a:cxn ang="0">
                  <a:pos x="580" y="124"/>
                </a:cxn>
                <a:cxn ang="0">
                  <a:pos x="544" y="148"/>
                </a:cxn>
                <a:cxn ang="0">
                  <a:pos x="508" y="168"/>
                </a:cxn>
                <a:cxn ang="0">
                  <a:pos x="460" y="184"/>
                </a:cxn>
                <a:cxn ang="0">
                  <a:pos x="352" y="220"/>
                </a:cxn>
                <a:cxn ang="0">
                  <a:pos x="212" y="252"/>
                </a:cxn>
                <a:cxn ang="0">
                  <a:pos x="124" y="272"/>
                </a:cxn>
                <a:cxn ang="0">
                  <a:pos x="68" y="288"/>
                </a:cxn>
                <a:cxn ang="0">
                  <a:pos x="44" y="308"/>
                </a:cxn>
                <a:cxn ang="0">
                  <a:pos x="36" y="312"/>
                </a:cxn>
                <a:cxn ang="0">
                  <a:pos x="32" y="320"/>
                </a:cxn>
                <a:cxn ang="0">
                  <a:pos x="32" y="332"/>
                </a:cxn>
                <a:cxn ang="0">
                  <a:pos x="36" y="348"/>
                </a:cxn>
                <a:cxn ang="0">
                  <a:pos x="48" y="360"/>
                </a:cxn>
                <a:cxn ang="0">
                  <a:pos x="0" y="344"/>
                </a:cxn>
              </a:cxnLst>
              <a:rect l="0" t="0" r="0" b="0"/>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4392" y="296"/>
              <a:ext cx="640" cy="388"/>
            </a:xfrm>
            <a:custGeom>
              <a:avLst/>
              <a:gdLst/>
              <a:ahLst/>
              <a:cxnLst>
                <a:cxn ang="0">
                  <a:pos x="28" y="364"/>
                </a:cxn>
                <a:cxn ang="0">
                  <a:pos x="16" y="352"/>
                </a:cxn>
                <a:cxn ang="0">
                  <a:pos x="4" y="340"/>
                </a:cxn>
                <a:cxn ang="0">
                  <a:pos x="0" y="328"/>
                </a:cxn>
                <a:cxn ang="0">
                  <a:pos x="4" y="308"/>
                </a:cxn>
                <a:cxn ang="0">
                  <a:pos x="12" y="304"/>
                </a:cxn>
                <a:cxn ang="0">
                  <a:pos x="40" y="292"/>
                </a:cxn>
                <a:cxn ang="0">
                  <a:pos x="92" y="272"/>
                </a:cxn>
                <a:cxn ang="0">
                  <a:pos x="180" y="252"/>
                </a:cxn>
                <a:cxn ang="0">
                  <a:pos x="320" y="216"/>
                </a:cxn>
                <a:cxn ang="0">
                  <a:pos x="428" y="188"/>
                </a:cxn>
                <a:cxn ang="0">
                  <a:pos x="476" y="168"/>
                </a:cxn>
                <a:cxn ang="0">
                  <a:pos x="520" y="144"/>
                </a:cxn>
                <a:cxn ang="0">
                  <a:pos x="556" y="120"/>
                </a:cxn>
                <a:cxn ang="0">
                  <a:pos x="572" y="96"/>
                </a:cxn>
                <a:cxn ang="0">
                  <a:pos x="584" y="84"/>
                </a:cxn>
                <a:cxn ang="0">
                  <a:pos x="584" y="68"/>
                </a:cxn>
                <a:cxn ang="0">
                  <a:pos x="580" y="56"/>
                </a:cxn>
                <a:cxn ang="0">
                  <a:pos x="572" y="44"/>
                </a:cxn>
                <a:cxn ang="0">
                  <a:pos x="532" y="20"/>
                </a:cxn>
                <a:cxn ang="0">
                  <a:pos x="520" y="12"/>
                </a:cxn>
                <a:cxn ang="0">
                  <a:pos x="476" y="0"/>
                </a:cxn>
                <a:cxn ang="0">
                  <a:pos x="524" y="8"/>
                </a:cxn>
                <a:cxn ang="0">
                  <a:pos x="572" y="24"/>
                </a:cxn>
                <a:cxn ang="0">
                  <a:pos x="612" y="56"/>
                </a:cxn>
                <a:cxn ang="0">
                  <a:pos x="628" y="72"/>
                </a:cxn>
                <a:cxn ang="0">
                  <a:pos x="640" y="92"/>
                </a:cxn>
                <a:cxn ang="0">
                  <a:pos x="640" y="96"/>
                </a:cxn>
                <a:cxn ang="0">
                  <a:pos x="636" y="116"/>
                </a:cxn>
                <a:cxn ang="0">
                  <a:pos x="616" y="132"/>
                </a:cxn>
                <a:cxn ang="0">
                  <a:pos x="572" y="156"/>
                </a:cxn>
                <a:cxn ang="0">
                  <a:pos x="532" y="176"/>
                </a:cxn>
                <a:cxn ang="0">
                  <a:pos x="488" y="188"/>
                </a:cxn>
                <a:cxn ang="0">
                  <a:pos x="448" y="200"/>
                </a:cxn>
                <a:cxn ang="0">
                  <a:pos x="416" y="204"/>
                </a:cxn>
                <a:cxn ang="0">
                  <a:pos x="352" y="228"/>
                </a:cxn>
                <a:cxn ang="0">
                  <a:pos x="276" y="248"/>
                </a:cxn>
                <a:cxn ang="0">
                  <a:pos x="216" y="260"/>
                </a:cxn>
                <a:cxn ang="0">
                  <a:pos x="188" y="272"/>
                </a:cxn>
                <a:cxn ang="0">
                  <a:pos x="140" y="292"/>
                </a:cxn>
                <a:cxn ang="0">
                  <a:pos x="128" y="304"/>
                </a:cxn>
                <a:cxn ang="0">
                  <a:pos x="120" y="320"/>
                </a:cxn>
                <a:cxn ang="0">
                  <a:pos x="116" y="340"/>
                </a:cxn>
                <a:cxn ang="0">
                  <a:pos x="116" y="356"/>
                </a:cxn>
                <a:cxn ang="0">
                  <a:pos x="128" y="388"/>
                </a:cxn>
                <a:cxn ang="0">
                  <a:pos x="28" y="364"/>
                </a:cxn>
              </a:cxnLst>
              <a:rect l="0" t="0" r="0" b="0"/>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4512" y="548"/>
              <a:ext cx="140" cy="148"/>
            </a:xfrm>
            <a:custGeom>
              <a:avLst/>
              <a:gdLst/>
              <a:ahLst/>
              <a:cxnLst>
                <a:cxn ang="0">
                  <a:pos x="12" y="136"/>
                </a:cxn>
                <a:cxn ang="0">
                  <a:pos x="0" y="112"/>
                </a:cxn>
                <a:cxn ang="0">
                  <a:pos x="0" y="92"/>
                </a:cxn>
                <a:cxn ang="0">
                  <a:pos x="0" y="68"/>
                </a:cxn>
                <a:cxn ang="0">
                  <a:pos x="12" y="56"/>
                </a:cxn>
                <a:cxn ang="0">
                  <a:pos x="24" y="44"/>
                </a:cxn>
                <a:cxn ang="0">
                  <a:pos x="68" y="28"/>
                </a:cxn>
                <a:cxn ang="0">
                  <a:pos x="92" y="16"/>
                </a:cxn>
                <a:cxn ang="0">
                  <a:pos x="140" y="0"/>
                </a:cxn>
                <a:cxn ang="0">
                  <a:pos x="132" y="8"/>
                </a:cxn>
                <a:cxn ang="0">
                  <a:pos x="104" y="20"/>
                </a:cxn>
                <a:cxn ang="0">
                  <a:pos x="80" y="40"/>
                </a:cxn>
                <a:cxn ang="0">
                  <a:pos x="60" y="56"/>
                </a:cxn>
                <a:cxn ang="0">
                  <a:pos x="56" y="76"/>
                </a:cxn>
                <a:cxn ang="0">
                  <a:pos x="56" y="100"/>
                </a:cxn>
                <a:cxn ang="0">
                  <a:pos x="68" y="116"/>
                </a:cxn>
                <a:cxn ang="0">
                  <a:pos x="84" y="148"/>
                </a:cxn>
                <a:cxn ang="0">
                  <a:pos x="12" y="136"/>
                </a:cxn>
              </a:cxnLst>
              <a:rect l="0" t="0" r="0" b="0"/>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4572" y="536"/>
              <a:ext cx="144" cy="164"/>
            </a:xfrm>
            <a:custGeom>
              <a:avLst/>
              <a:gdLst/>
              <a:ahLst/>
              <a:cxnLst>
                <a:cxn ang="0">
                  <a:pos x="72" y="164"/>
                </a:cxn>
                <a:cxn ang="0">
                  <a:pos x="36" y="160"/>
                </a:cxn>
                <a:cxn ang="0">
                  <a:pos x="12" y="136"/>
                </a:cxn>
                <a:cxn ang="0">
                  <a:pos x="0" y="112"/>
                </a:cxn>
                <a:cxn ang="0">
                  <a:pos x="0" y="88"/>
                </a:cxn>
                <a:cxn ang="0">
                  <a:pos x="8" y="68"/>
                </a:cxn>
                <a:cxn ang="0">
                  <a:pos x="20" y="52"/>
                </a:cxn>
                <a:cxn ang="0">
                  <a:pos x="44" y="40"/>
                </a:cxn>
                <a:cxn ang="0">
                  <a:pos x="72" y="28"/>
                </a:cxn>
                <a:cxn ang="0">
                  <a:pos x="96" y="12"/>
                </a:cxn>
                <a:cxn ang="0">
                  <a:pos x="144" y="0"/>
                </a:cxn>
                <a:cxn ang="0">
                  <a:pos x="104" y="28"/>
                </a:cxn>
                <a:cxn ang="0">
                  <a:pos x="68" y="56"/>
                </a:cxn>
                <a:cxn ang="0">
                  <a:pos x="56" y="68"/>
                </a:cxn>
                <a:cxn ang="0">
                  <a:pos x="48" y="88"/>
                </a:cxn>
                <a:cxn ang="0">
                  <a:pos x="48" y="104"/>
                </a:cxn>
                <a:cxn ang="0">
                  <a:pos x="56" y="136"/>
                </a:cxn>
                <a:cxn ang="0">
                  <a:pos x="84" y="164"/>
                </a:cxn>
                <a:cxn ang="0">
                  <a:pos x="72" y="164"/>
                </a:cxn>
              </a:cxnLst>
              <a:rect l="0" t="0" r="0" b="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4620" y="500"/>
              <a:ext cx="212" cy="200"/>
            </a:xfrm>
            <a:custGeom>
              <a:avLst/>
              <a:gdLst/>
              <a:ahLst/>
              <a:cxnLst>
                <a:cxn ang="0">
                  <a:pos x="44" y="200"/>
                </a:cxn>
                <a:cxn ang="0">
                  <a:pos x="12" y="172"/>
                </a:cxn>
                <a:cxn ang="0">
                  <a:pos x="8" y="152"/>
                </a:cxn>
                <a:cxn ang="0">
                  <a:pos x="0" y="140"/>
                </a:cxn>
                <a:cxn ang="0">
                  <a:pos x="8" y="124"/>
                </a:cxn>
                <a:cxn ang="0">
                  <a:pos x="12" y="104"/>
                </a:cxn>
                <a:cxn ang="0">
                  <a:pos x="24" y="92"/>
                </a:cxn>
                <a:cxn ang="0">
                  <a:pos x="68" y="56"/>
                </a:cxn>
                <a:cxn ang="0">
                  <a:pos x="124" y="24"/>
                </a:cxn>
                <a:cxn ang="0">
                  <a:pos x="184" y="8"/>
                </a:cxn>
                <a:cxn ang="0">
                  <a:pos x="212" y="0"/>
                </a:cxn>
                <a:cxn ang="0">
                  <a:pos x="136" y="32"/>
                </a:cxn>
                <a:cxn ang="0">
                  <a:pos x="92" y="56"/>
                </a:cxn>
                <a:cxn ang="0">
                  <a:pos x="68" y="80"/>
                </a:cxn>
                <a:cxn ang="0">
                  <a:pos x="60" y="88"/>
                </a:cxn>
                <a:cxn ang="0">
                  <a:pos x="48" y="112"/>
                </a:cxn>
                <a:cxn ang="0">
                  <a:pos x="48" y="136"/>
                </a:cxn>
                <a:cxn ang="0">
                  <a:pos x="60" y="160"/>
                </a:cxn>
                <a:cxn ang="0">
                  <a:pos x="80" y="176"/>
                </a:cxn>
                <a:cxn ang="0">
                  <a:pos x="104" y="200"/>
                </a:cxn>
                <a:cxn ang="0">
                  <a:pos x="44" y="200"/>
                </a:cxn>
              </a:cxnLst>
              <a:rect l="0" t="0" r="0" b="0"/>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4796" y="712"/>
              <a:ext cx="1" cy="8"/>
            </a:xfrm>
            <a:custGeom>
              <a:avLst/>
              <a:gdLst/>
              <a:ahLst/>
              <a:cxnLst>
                <a:cxn ang="0">
                  <a:pos x="0" y="8"/>
                </a:cxn>
                <a:cxn ang="0">
                  <a:pos x="0" y="0"/>
                </a:cxn>
                <a:cxn ang="0">
                  <a:pos x="0" y="8"/>
                </a:cxn>
              </a:cxnLst>
              <a:rect l="0" t="0" r="0" b="0"/>
              <a:pathLst>
                <a:path h="8">
                  <a:moveTo>
                    <a:pt x="0" y="8"/>
                  </a:moveTo>
                  <a:lnTo>
                    <a:pt x="0" y="0"/>
                  </a:lnTo>
                  <a:lnTo>
                    <a:pt x="0"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4668" y="156"/>
              <a:ext cx="432" cy="556"/>
            </a:xfrm>
            <a:custGeom>
              <a:avLst/>
              <a:gdLst/>
              <a:ahLst/>
              <a:cxnLst>
                <a:cxn ang="0">
                  <a:pos x="424" y="212"/>
                </a:cxn>
                <a:cxn ang="0">
                  <a:pos x="432" y="244"/>
                </a:cxn>
                <a:cxn ang="0">
                  <a:pos x="408" y="280"/>
                </a:cxn>
                <a:cxn ang="0">
                  <a:pos x="348" y="304"/>
                </a:cxn>
                <a:cxn ang="0">
                  <a:pos x="172" y="352"/>
                </a:cxn>
                <a:cxn ang="0">
                  <a:pos x="80" y="400"/>
                </a:cxn>
                <a:cxn ang="0">
                  <a:pos x="44" y="444"/>
                </a:cxn>
                <a:cxn ang="0">
                  <a:pos x="48" y="496"/>
                </a:cxn>
                <a:cxn ang="0">
                  <a:pos x="92" y="540"/>
                </a:cxn>
                <a:cxn ang="0">
                  <a:pos x="100" y="544"/>
                </a:cxn>
                <a:cxn ang="0">
                  <a:pos x="64" y="544"/>
                </a:cxn>
                <a:cxn ang="0">
                  <a:pos x="20" y="504"/>
                </a:cxn>
                <a:cxn ang="0">
                  <a:pos x="8" y="456"/>
                </a:cxn>
                <a:cxn ang="0">
                  <a:pos x="24" y="424"/>
                </a:cxn>
                <a:cxn ang="0">
                  <a:pos x="100" y="376"/>
                </a:cxn>
                <a:cxn ang="0">
                  <a:pos x="188" y="340"/>
                </a:cxn>
                <a:cxn ang="0">
                  <a:pos x="296" y="296"/>
                </a:cxn>
                <a:cxn ang="0">
                  <a:pos x="360" y="256"/>
                </a:cxn>
                <a:cxn ang="0">
                  <a:pos x="364" y="232"/>
                </a:cxn>
                <a:cxn ang="0">
                  <a:pos x="324" y="176"/>
                </a:cxn>
                <a:cxn ang="0">
                  <a:pos x="248" y="148"/>
                </a:cxn>
                <a:cxn ang="0">
                  <a:pos x="152" y="128"/>
                </a:cxn>
                <a:cxn ang="0">
                  <a:pos x="44" y="96"/>
                </a:cxn>
                <a:cxn ang="0">
                  <a:pos x="8" y="80"/>
                </a:cxn>
                <a:cxn ang="0">
                  <a:pos x="0" y="56"/>
                </a:cxn>
                <a:cxn ang="0">
                  <a:pos x="32" y="24"/>
                </a:cxn>
                <a:cxn ang="0">
                  <a:pos x="92" y="8"/>
                </a:cxn>
                <a:cxn ang="0">
                  <a:pos x="196" y="0"/>
                </a:cxn>
                <a:cxn ang="0">
                  <a:pos x="148" y="20"/>
                </a:cxn>
                <a:cxn ang="0">
                  <a:pos x="124" y="44"/>
                </a:cxn>
                <a:cxn ang="0">
                  <a:pos x="124" y="72"/>
                </a:cxn>
                <a:cxn ang="0">
                  <a:pos x="164" y="104"/>
                </a:cxn>
                <a:cxn ang="0">
                  <a:pos x="224" y="120"/>
                </a:cxn>
                <a:cxn ang="0">
                  <a:pos x="336" y="120"/>
                </a:cxn>
                <a:cxn ang="0">
                  <a:pos x="336" y="140"/>
                </a:cxn>
                <a:cxn ang="0">
                  <a:pos x="340" y="164"/>
                </a:cxn>
                <a:cxn ang="0">
                  <a:pos x="412" y="196"/>
                </a:cxn>
              </a:cxnLst>
              <a:rect l="0" t="0" r="0" b="0"/>
              <a:pathLst>
                <a:path w="432" h="556">
                  <a:moveTo>
                    <a:pt x="412" y="196"/>
                  </a:moveTo>
                  <a:lnTo>
                    <a:pt x="424" y="212"/>
                  </a:lnTo>
                  <a:lnTo>
                    <a:pt x="432" y="224"/>
                  </a:lnTo>
                  <a:lnTo>
                    <a:pt x="432" y="244"/>
                  </a:lnTo>
                  <a:lnTo>
                    <a:pt x="424" y="260"/>
                  </a:lnTo>
                  <a:lnTo>
                    <a:pt x="408" y="280"/>
                  </a:lnTo>
                  <a:lnTo>
                    <a:pt x="384" y="292"/>
                  </a:lnTo>
                  <a:lnTo>
                    <a:pt x="348" y="304"/>
                  </a:lnTo>
                  <a:lnTo>
                    <a:pt x="224" y="332"/>
                  </a:lnTo>
                  <a:lnTo>
                    <a:pt x="172" y="352"/>
                  </a:lnTo>
                  <a:lnTo>
                    <a:pt x="124" y="368"/>
                  </a:lnTo>
                  <a:lnTo>
                    <a:pt x="80" y="400"/>
                  </a:lnTo>
                  <a:lnTo>
                    <a:pt x="56" y="420"/>
                  </a:lnTo>
                  <a:lnTo>
                    <a:pt x="44" y="444"/>
                  </a:lnTo>
                  <a:lnTo>
                    <a:pt x="44" y="472"/>
                  </a:lnTo>
                  <a:lnTo>
                    <a:pt x="48" y="496"/>
                  </a:lnTo>
                  <a:lnTo>
                    <a:pt x="68" y="520"/>
                  </a:lnTo>
                  <a:lnTo>
                    <a:pt x="92" y="540"/>
                  </a:lnTo>
                  <a:lnTo>
                    <a:pt x="128" y="556"/>
                  </a:lnTo>
                  <a:lnTo>
                    <a:pt x="100" y="544"/>
                  </a:lnTo>
                  <a:lnTo>
                    <a:pt x="64" y="544"/>
                  </a:lnTo>
                  <a:lnTo>
                    <a:pt x="64" y="544"/>
                  </a:lnTo>
                  <a:lnTo>
                    <a:pt x="36" y="528"/>
                  </a:lnTo>
                  <a:lnTo>
                    <a:pt x="20" y="504"/>
                  </a:lnTo>
                  <a:lnTo>
                    <a:pt x="8" y="472"/>
                  </a:lnTo>
                  <a:lnTo>
                    <a:pt x="8" y="456"/>
                  </a:lnTo>
                  <a:lnTo>
                    <a:pt x="20" y="436"/>
                  </a:lnTo>
                  <a:lnTo>
                    <a:pt x="24" y="424"/>
                  </a:lnTo>
                  <a:lnTo>
                    <a:pt x="48" y="408"/>
                  </a:lnTo>
                  <a:lnTo>
                    <a:pt x="100" y="376"/>
                  </a:lnTo>
                  <a:lnTo>
                    <a:pt x="188" y="344"/>
                  </a:lnTo>
                  <a:lnTo>
                    <a:pt x="188" y="340"/>
                  </a:lnTo>
                  <a:lnTo>
                    <a:pt x="260" y="316"/>
                  </a:lnTo>
                  <a:lnTo>
                    <a:pt x="296" y="296"/>
                  </a:lnTo>
                  <a:lnTo>
                    <a:pt x="340" y="280"/>
                  </a:lnTo>
                  <a:lnTo>
                    <a:pt x="360" y="256"/>
                  </a:lnTo>
                  <a:lnTo>
                    <a:pt x="364" y="236"/>
                  </a:lnTo>
                  <a:lnTo>
                    <a:pt x="364" y="232"/>
                  </a:lnTo>
                  <a:lnTo>
                    <a:pt x="348" y="200"/>
                  </a:lnTo>
                  <a:lnTo>
                    <a:pt x="324" y="176"/>
                  </a:lnTo>
                  <a:lnTo>
                    <a:pt x="284" y="160"/>
                  </a:lnTo>
                  <a:lnTo>
                    <a:pt x="248" y="148"/>
                  </a:lnTo>
                  <a:lnTo>
                    <a:pt x="188" y="136"/>
                  </a:lnTo>
                  <a:lnTo>
                    <a:pt x="152" y="128"/>
                  </a:lnTo>
                  <a:lnTo>
                    <a:pt x="92" y="116"/>
                  </a:lnTo>
                  <a:lnTo>
                    <a:pt x="44" y="96"/>
                  </a:lnTo>
                  <a:lnTo>
                    <a:pt x="24" y="84"/>
                  </a:lnTo>
                  <a:lnTo>
                    <a:pt x="8" y="80"/>
                  </a:lnTo>
                  <a:lnTo>
                    <a:pt x="0" y="68"/>
                  </a:lnTo>
                  <a:lnTo>
                    <a:pt x="0" y="56"/>
                  </a:lnTo>
                  <a:lnTo>
                    <a:pt x="8" y="48"/>
                  </a:lnTo>
                  <a:lnTo>
                    <a:pt x="32" y="24"/>
                  </a:lnTo>
                  <a:lnTo>
                    <a:pt x="56" y="12"/>
                  </a:lnTo>
                  <a:lnTo>
                    <a:pt x="92" y="8"/>
                  </a:lnTo>
                  <a:lnTo>
                    <a:pt x="140" y="0"/>
                  </a:lnTo>
                  <a:lnTo>
                    <a:pt x="196" y="0"/>
                  </a:lnTo>
                  <a:lnTo>
                    <a:pt x="164" y="8"/>
                  </a:lnTo>
                  <a:lnTo>
                    <a:pt x="148" y="20"/>
                  </a:lnTo>
                  <a:lnTo>
                    <a:pt x="128" y="32"/>
                  </a:lnTo>
                  <a:lnTo>
                    <a:pt x="124" y="44"/>
                  </a:lnTo>
                  <a:lnTo>
                    <a:pt x="116" y="60"/>
                  </a:lnTo>
                  <a:lnTo>
                    <a:pt x="124" y="72"/>
                  </a:lnTo>
                  <a:lnTo>
                    <a:pt x="148" y="92"/>
                  </a:lnTo>
                  <a:lnTo>
                    <a:pt x="164" y="104"/>
                  </a:lnTo>
                  <a:lnTo>
                    <a:pt x="188" y="116"/>
                  </a:lnTo>
                  <a:lnTo>
                    <a:pt x="224" y="120"/>
                  </a:lnTo>
                  <a:lnTo>
                    <a:pt x="268" y="128"/>
                  </a:lnTo>
                  <a:lnTo>
                    <a:pt x="336" y="120"/>
                  </a:lnTo>
                  <a:lnTo>
                    <a:pt x="336" y="136"/>
                  </a:lnTo>
                  <a:lnTo>
                    <a:pt x="336" y="140"/>
                  </a:lnTo>
                  <a:lnTo>
                    <a:pt x="336" y="148"/>
                  </a:lnTo>
                  <a:lnTo>
                    <a:pt x="340" y="164"/>
                  </a:lnTo>
                  <a:lnTo>
                    <a:pt x="360" y="176"/>
                  </a:lnTo>
                  <a:lnTo>
                    <a:pt x="412" y="1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dirty="0"/>
            </a:p>
          </p:txBody>
        </p:sp>
        <p:sp>
          <p:nvSpPr>
            <p:cNvPr id="82" name="図形 81"/>
            <p:cNvSpPr>
              <a:spLocks/>
            </p:cNvSpPr>
            <p:nvPr/>
          </p:nvSpPr>
          <p:spPr bwMode="auto">
            <a:xfrm>
              <a:off x="4792" y="156"/>
              <a:ext cx="212" cy="120"/>
            </a:xfrm>
            <a:custGeom>
              <a:avLst/>
              <a:gdLst/>
              <a:ahLst/>
              <a:cxnLst>
                <a:cxn ang="0">
                  <a:pos x="212" y="116"/>
                </a:cxn>
                <a:cxn ang="0">
                  <a:pos x="144" y="120"/>
                </a:cxn>
                <a:cxn ang="0">
                  <a:pos x="100" y="116"/>
                </a:cxn>
                <a:cxn ang="0">
                  <a:pos x="64" y="108"/>
                </a:cxn>
                <a:cxn ang="0">
                  <a:pos x="48" y="96"/>
                </a:cxn>
                <a:cxn ang="0">
                  <a:pos x="24" y="84"/>
                </a:cxn>
                <a:cxn ang="0">
                  <a:pos x="4" y="72"/>
                </a:cxn>
                <a:cxn ang="0">
                  <a:pos x="0" y="60"/>
                </a:cxn>
                <a:cxn ang="0">
                  <a:pos x="0" y="48"/>
                </a:cxn>
                <a:cxn ang="0">
                  <a:pos x="12" y="32"/>
                </a:cxn>
                <a:cxn ang="0">
                  <a:pos x="28" y="20"/>
                </a:cxn>
                <a:cxn ang="0">
                  <a:pos x="60" y="8"/>
                </a:cxn>
                <a:cxn ang="0">
                  <a:pos x="84" y="0"/>
                </a:cxn>
                <a:cxn ang="0">
                  <a:pos x="144" y="8"/>
                </a:cxn>
                <a:cxn ang="0">
                  <a:pos x="108" y="12"/>
                </a:cxn>
                <a:cxn ang="0">
                  <a:pos x="96" y="12"/>
                </a:cxn>
                <a:cxn ang="0">
                  <a:pos x="64" y="24"/>
                </a:cxn>
                <a:cxn ang="0">
                  <a:pos x="48" y="44"/>
                </a:cxn>
                <a:cxn ang="0">
                  <a:pos x="48" y="60"/>
                </a:cxn>
                <a:cxn ang="0">
                  <a:pos x="52" y="72"/>
                </a:cxn>
                <a:cxn ang="0">
                  <a:pos x="64" y="80"/>
                </a:cxn>
                <a:cxn ang="0">
                  <a:pos x="76" y="92"/>
                </a:cxn>
                <a:cxn ang="0">
                  <a:pos x="132" y="104"/>
                </a:cxn>
                <a:cxn ang="0">
                  <a:pos x="180" y="116"/>
                </a:cxn>
                <a:cxn ang="0">
                  <a:pos x="212" y="116"/>
                </a:cxn>
              </a:cxnLst>
              <a:rect l="0" t="0" r="0" b="0"/>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4844" y="164"/>
              <a:ext cx="172" cy="100"/>
            </a:xfrm>
            <a:custGeom>
              <a:avLst/>
              <a:gdLst/>
              <a:ahLst/>
              <a:cxnLst>
                <a:cxn ang="0">
                  <a:pos x="164" y="100"/>
                </a:cxn>
                <a:cxn ang="0">
                  <a:pos x="84" y="96"/>
                </a:cxn>
                <a:cxn ang="0">
                  <a:pos x="32" y="76"/>
                </a:cxn>
                <a:cxn ang="0">
                  <a:pos x="12" y="72"/>
                </a:cxn>
                <a:cxn ang="0">
                  <a:pos x="8" y="60"/>
                </a:cxn>
                <a:cxn ang="0">
                  <a:pos x="0" y="52"/>
                </a:cxn>
                <a:cxn ang="0">
                  <a:pos x="0" y="36"/>
                </a:cxn>
                <a:cxn ang="0">
                  <a:pos x="12" y="24"/>
                </a:cxn>
                <a:cxn ang="0">
                  <a:pos x="44" y="12"/>
                </a:cxn>
                <a:cxn ang="0">
                  <a:pos x="68" y="4"/>
                </a:cxn>
                <a:cxn ang="0">
                  <a:pos x="116" y="0"/>
                </a:cxn>
                <a:cxn ang="0">
                  <a:pos x="72" y="16"/>
                </a:cxn>
                <a:cxn ang="0">
                  <a:pos x="56" y="28"/>
                </a:cxn>
                <a:cxn ang="0">
                  <a:pos x="48" y="48"/>
                </a:cxn>
                <a:cxn ang="0">
                  <a:pos x="48" y="52"/>
                </a:cxn>
                <a:cxn ang="0">
                  <a:pos x="60" y="72"/>
                </a:cxn>
                <a:cxn ang="0">
                  <a:pos x="96" y="84"/>
                </a:cxn>
                <a:cxn ang="0">
                  <a:pos x="172" y="96"/>
                </a:cxn>
                <a:cxn ang="0">
                  <a:pos x="164" y="100"/>
                </a:cxn>
              </a:cxnLst>
              <a:rect l="0" t="0" r="0" b="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4892" y="164"/>
              <a:ext cx="140" cy="96"/>
            </a:xfrm>
            <a:custGeom>
              <a:avLst/>
              <a:gdLst/>
              <a:ahLst/>
              <a:cxnLst>
                <a:cxn ang="0">
                  <a:pos x="124" y="96"/>
                </a:cxn>
                <a:cxn ang="0">
                  <a:pos x="128" y="88"/>
                </a:cxn>
                <a:cxn ang="0">
                  <a:pos x="56" y="76"/>
                </a:cxn>
                <a:cxn ang="0">
                  <a:pos x="20" y="64"/>
                </a:cxn>
                <a:cxn ang="0">
                  <a:pos x="8" y="52"/>
                </a:cxn>
                <a:cxn ang="0">
                  <a:pos x="0" y="48"/>
                </a:cxn>
                <a:cxn ang="0">
                  <a:pos x="8" y="36"/>
                </a:cxn>
                <a:cxn ang="0">
                  <a:pos x="20" y="28"/>
                </a:cxn>
                <a:cxn ang="0">
                  <a:pos x="44" y="12"/>
                </a:cxn>
                <a:cxn ang="0">
                  <a:pos x="84" y="4"/>
                </a:cxn>
                <a:cxn ang="0">
                  <a:pos x="84" y="0"/>
                </a:cxn>
                <a:cxn ang="0">
                  <a:pos x="100" y="4"/>
                </a:cxn>
                <a:cxn ang="0">
                  <a:pos x="112" y="4"/>
                </a:cxn>
                <a:cxn ang="0">
                  <a:pos x="72" y="16"/>
                </a:cxn>
                <a:cxn ang="0">
                  <a:pos x="48" y="28"/>
                </a:cxn>
                <a:cxn ang="0">
                  <a:pos x="44" y="36"/>
                </a:cxn>
                <a:cxn ang="0">
                  <a:pos x="36" y="40"/>
                </a:cxn>
                <a:cxn ang="0">
                  <a:pos x="44" y="52"/>
                </a:cxn>
                <a:cxn ang="0">
                  <a:pos x="48" y="60"/>
                </a:cxn>
                <a:cxn ang="0">
                  <a:pos x="80" y="72"/>
                </a:cxn>
                <a:cxn ang="0">
                  <a:pos x="140" y="84"/>
                </a:cxn>
                <a:cxn ang="0">
                  <a:pos x="124" y="96"/>
                </a:cxn>
              </a:cxnLst>
              <a:rect l="0" t="0" r="0" b="0"/>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4936" y="168"/>
              <a:ext cx="276" cy="72"/>
            </a:xfrm>
            <a:custGeom>
              <a:avLst/>
              <a:gdLst/>
              <a:ahLst/>
              <a:cxnLst>
                <a:cxn ang="0">
                  <a:pos x="156" y="56"/>
                </a:cxn>
                <a:cxn ang="0">
                  <a:pos x="104" y="72"/>
                </a:cxn>
                <a:cxn ang="0">
                  <a:pos x="36" y="68"/>
                </a:cxn>
                <a:cxn ang="0">
                  <a:pos x="12" y="56"/>
                </a:cxn>
                <a:cxn ang="0">
                  <a:pos x="4" y="48"/>
                </a:cxn>
                <a:cxn ang="0">
                  <a:pos x="0" y="36"/>
                </a:cxn>
                <a:cxn ang="0">
                  <a:pos x="4" y="32"/>
                </a:cxn>
                <a:cxn ang="0">
                  <a:pos x="12" y="24"/>
                </a:cxn>
                <a:cxn ang="0">
                  <a:pos x="40" y="12"/>
                </a:cxn>
                <a:cxn ang="0">
                  <a:pos x="92" y="0"/>
                </a:cxn>
                <a:cxn ang="0">
                  <a:pos x="164" y="12"/>
                </a:cxn>
                <a:cxn ang="0">
                  <a:pos x="240" y="20"/>
                </a:cxn>
                <a:cxn ang="0">
                  <a:pos x="276" y="24"/>
                </a:cxn>
                <a:cxn ang="0">
                  <a:pos x="188" y="44"/>
                </a:cxn>
                <a:cxn ang="0">
                  <a:pos x="156" y="56"/>
                </a:cxn>
              </a:cxnLst>
              <a:rect l="0" t="0" r="0" b="0"/>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5292" y="960"/>
              <a:ext cx="452" cy="344"/>
            </a:xfrm>
            <a:custGeom>
              <a:avLst/>
              <a:gdLst/>
              <a:ahLst/>
              <a:cxnLst>
                <a:cxn ang="0">
                  <a:pos x="244" y="72"/>
                </a:cxn>
                <a:cxn ang="0">
                  <a:pos x="72" y="116"/>
                </a:cxn>
                <a:cxn ang="0">
                  <a:pos x="20" y="144"/>
                </a:cxn>
                <a:cxn ang="0">
                  <a:pos x="0" y="200"/>
                </a:cxn>
                <a:cxn ang="0">
                  <a:pos x="20" y="236"/>
                </a:cxn>
                <a:cxn ang="0">
                  <a:pos x="68" y="280"/>
                </a:cxn>
                <a:cxn ang="0">
                  <a:pos x="164" y="320"/>
                </a:cxn>
                <a:cxn ang="0">
                  <a:pos x="320" y="344"/>
                </a:cxn>
                <a:cxn ang="0">
                  <a:pos x="284" y="332"/>
                </a:cxn>
                <a:cxn ang="0">
                  <a:pos x="152" y="292"/>
                </a:cxn>
                <a:cxn ang="0">
                  <a:pos x="84" y="244"/>
                </a:cxn>
                <a:cxn ang="0">
                  <a:pos x="72" y="212"/>
                </a:cxn>
                <a:cxn ang="0">
                  <a:pos x="96" y="176"/>
                </a:cxn>
                <a:cxn ang="0">
                  <a:pos x="156" y="128"/>
                </a:cxn>
                <a:cxn ang="0">
                  <a:pos x="284" y="84"/>
                </a:cxn>
                <a:cxn ang="0">
                  <a:pos x="452" y="68"/>
                </a:cxn>
                <a:cxn ang="0">
                  <a:pos x="368" y="72"/>
                </a:cxn>
                <a:cxn ang="0">
                  <a:pos x="212" y="104"/>
                </a:cxn>
                <a:cxn ang="0">
                  <a:pos x="120" y="152"/>
                </a:cxn>
                <a:cxn ang="0">
                  <a:pos x="80" y="196"/>
                </a:cxn>
                <a:cxn ang="0">
                  <a:pos x="80" y="236"/>
                </a:cxn>
                <a:cxn ang="0">
                  <a:pos x="120" y="280"/>
                </a:cxn>
                <a:cxn ang="0">
                  <a:pos x="220" y="320"/>
                </a:cxn>
                <a:cxn ang="0">
                  <a:pos x="212" y="328"/>
                </a:cxn>
                <a:cxn ang="0">
                  <a:pos x="104" y="292"/>
                </a:cxn>
                <a:cxn ang="0">
                  <a:pos x="20" y="232"/>
                </a:cxn>
                <a:cxn ang="0">
                  <a:pos x="0" y="200"/>
                </a:cxn>
                <a:cxn ang="0">
                  <a:pos x="24" y="152"/>
                </a:cxn>
                <a:cxn ang="0">
                  <a:pos x="72" y="120"/>
                </a:cxn>
                <a:cxn ang="0">
                  <a:pos x="244" y="80"/>
                </a:cxn>
                <a:cxn ang="0">
                  <a:pos x="388" y="56"/>
                </a:cxn>
                <a:cxn ang="0">
                  <a:pos x="436" y="32"/>
                </a:cxn>
                <a:cxn ang="0">
                  <a:pos x="452" y="0"/>
                </a:cxn>
                <a:cxn ang="0">
                  <a:pos x="436" y="24"/>
                </a:cxn>
                <a:cxn ang="0">
                  <a:pos x="388" y="48"/>
                </a:cxn>
              </a:cxnLst>
              <a:rect l="0" t="0" r="0" b="0"/>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5696" y="600"/>
              <a:ext cx="48" cy="96"/>
            </a:xfrm>
            <a:custGeom>
              <a:avLst/>
              <a:gdLst/>
              <a:ahLst/>
              <a:cxnLst>
                <a:cxn ang="0">
                  <a:pos x="0" y="52"/>
                </a:cxn>
                <a:cxn ang="0">
                  <a:pos x="8" y="72"/>
                </a:cxn>
                <a:cxn ang="0">
                  <a:pos x="20" y="84"/>
                </a:cxn>
                <a:cxn ang="0">
                  <a:pos x="36" y="88"/>
                </a:cxn>
                <a:cxn ang="0">
                  <a:pos x="48" y="96"/>
                </a:cxn>
                <a:cxn ang="0">
                  <a:pos x="48" y="88"/>
                </a:cxn>
                <a:cxn ang="0">
                  <a:pos x="36" y="88"/>
                </a:cxn>
                <a:cxn ang="0">
                  <a:pos x="24" y="76"/>
                </a:cxn>
                <a:cxn ang="0">
                  <a:pos x="12" y="72"/>
                </a:cxn>
                <a:cxn ang="0">
                  <a:pos x="8" y="52"/>
                </a:cxn>
                <a:cxn ang="0">
                  <a:pos x="12" y="36"/>
                </a:cxn>
                <a:cxn ang="0">
                  <a:pos x="36" y="12"/>
                </a:cxn>
                <a:cxn ang="0">
                  <a:pos x="48" y="4"/>
                </a:cxn>
                <a:cxn ang="0">
                  <a:pos x="48" y="0"/>
                </a:cxn>
                <a:cxn ang="0">
                  <a:pos x="36" y="12"/>
                </a:cxn>
                <a:cxn ang="0">
                  <a:pos x="8" y="36"/>
                </a:cxn>
                <a:cxn ang="0">
                  <a:pos x="0" y="40"/>
                </a:cxn>
                <a:cxn ang="0">
                  <a:pos x="0" y="52"/>
                </a:cxn>
              </a:cxnLst>
              <a:rect l="0" t="0" r="0" b="0"/>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5560" y="520"/>
              <a:ext cx="184" cy="192"/>
            </a:xfrm>
            <a:custGeom>
              <a:avLst/>
              <a:gdLst/>
              <a:ahLst/>
              <a:cxnLst>
                <a:cxn ang="0">
                  <a:pos x="4" y="80"/>
                </a:cxn>
                <a:cxn ang="0">
                  <a:pos x="0" y="104"/>
                </a:cxn>
                <a:cxn ang="0">
                  <a:pos x="12" y="128"/>
                </a:cxn>
                <a:cxn ang="0">
                  <a:pos x="24" y="140"/>
                </a:cxn>
                <a:cxn ang="0">
                  <a:pos x="40" y="152"/>
                </a:cxn>
                <a:cxn ang="0">
                  <a:pos x="84" y="176"/>
                </a:cxn>
                <a:cxn ang="0">
                  <a:pos x="136" y="180"/>
                </a:cxn>
                <a:cxn ang="0">
                  <a:pos x="184" y="192"/>
                </a:cxn>
                <a:cxn ang="0">
                  <a:pos x="184" y="188"/>
                </a:cxn>
                <a:cxn ang="0">
                  <a:pos x="136" y="180"/>
                </a:cxn>
                <a:cxn ang="0">
                  <a:pos x="84" y="168"/>
                </a:cxn>
                <a:cxn ang="0">
                  <a:pos x="40" y="144"/>
                </a:cxn>
                <a:cxn ang="0">
                  <a:pos x="12" y="120"/>
                </a:cxn>
                <a:cxn ang="0">
                  <a:pos x="4" y="104"/>
                </a:cxn>
                <a:cxn ang="0">
                  <a:pos x="12" y="84"/>
                </a:cxn>
                <a:cxn ang="0">
                  <a:pos x="12" y="72"/>
                </a:cxn>
                <a:cxn ang="0">
                  <a:pos x="36" y="56"/>
                </a:cxn>
                <a:cxn ang="0">
                  <a:pos x="88" y="28"/>
                </a:cxn>
                <a:cxn ang="0">
                  <a:pos x="132" y="16"/>
                </a:cxn>
                <a:cxn ang="0">
                  <a:pos x="184" y="4"/>
                </a:cxn>
                <a:cxn ang="0">
                  <a:pos x="184" y="0"/>
                </a:cxn>
                <a:cxn ang="0">
                  <a:pos x="132" y="12"/>
                </a:cxn>
                <a:cxn ang="0">
                  <a:pos x="88" y="24"/>
                </a:cxn>
                <a:cxn ang="0">
                  <a:pos x="36" y="48"/>
                </a:cxn>
                <a:cxn ang="0">
                  <a:pos x="12" y="72"/>
                </a:cxn>
                <a:cxn ang="0">
                  <a:pos x="4" y="80"/>
                </a:cxn>
              </a:cxnLst>
              <a:rect l="0" t="0" r="0" b="0"/>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9" name="図形 88"/>
            <p:cNvSpPr>
              <a:spLocks/>
            </p:cNvSpPr>
            <p:nvPr/>
          </p:nvSpPr>
          <p:spPr bwMode="auto">
            <a:xfrm>
              <a:off x="5316" y="464"/>
              <a:ext cx="428" cy="292"/>
            </a:xfrm>
            <a:custGeom>
              <a:avLst/>
              <a:gdLst/>
              <a:ahLst/>
              <a:cxnLst>
                <a:cxn ang="0">
                  <a:pos x="0" y="152"/>
                </a:cxn>
                <a:cxn ang="0">
                  <a:pos x="0" y="176"/>
                </a:cxn>
                <a:cxn ang="0">
                  <a:pos x="12" y="196"/>
                </a:cxn>
                <a:cxn ang="0">
                  <a:pos x="44" y="224"/>
                </a:cxn>
                <a:cxn ang="0">
                  <a:pos x="80" y="236"/>
                </a:cxn>
                <a:cxn ang="0">
                  <a:pos x="128" y="256"/>
                </a:cxn>
                <a:cxn ang="0">
                  <a:pos x="176" y="268"/>
                </a:cxn>
                <a:cxn ang="0">
                  <a:pos x="260" y="284"/>
                </a:cxn>
                <a:cxn ang="0">
                  <a:pos x="304" y="292"/>
                </a:cxn>
                <a:cxn ang="0">
                  <a:pos x="304" y="284"/>
                </a:cxn>
                <a:cxn ang="0">
                  <a:pos x="272" y="280"/>
                </a:cxn>
                <a:cxn ang="0">
                  <a:pos x="196" y="256"/>
                </a:cxn>
                <a:cxn ang="0">
                  <a:pos x="108" y="224"/>
                </a:cxn>
                <a:cxn ang="0">
                  <a:pos x="80" y="200"/>
                </a:cxn>
                <a:cxn ang="0">
                  <a:pos x="56" y="172"/>
                </a:cxn>
                <a:cxn ang="0">
                  <a:pos x="56" y="152"/>
                </a:cxn>
                <a:cxn ang="0">
                  <a:pos x="56" y="136"/>
                </a:cxn>
                <a:cxn ang="0">
                  <a:pos x="72" y="116"/>
                </a:cxn>
                <a:cxn ang="0">
                  <a:pos x="120" y="84"/>
                </a:cxn>
                <a:cxn ang="0">
                  <a:pos x="168" y="60"/>
                </a:cxn>
                <a:cxn ang="0">
                  <a:pos x="224" y="44"/>
                </a:cxn>
                <a:cxn ang="0">
                  <a:pos x="304" y="24"/>
                </a:cxn>
                <a:cxn ang="0">
                  <a:pos x="392" y="8"/>
                </a:cxn>
                <a:cxn ang="0">
                  <a:pos x="428" y="8"/>
                </a:cxn>
                <a:cxn ang="0">
                  <a:pos x="428" y="0"/>
                </a:cxn>
                <a:cxn ang="0">
                  <a:pos x="368" y="8"/>
                </a:cxn>
                <a:cxn ang="0">
                  <a:pos x="248" y="20"/>
                </a:cxn>
                <a:cxn ang="0">
                  <a:pos x="156" y="44"/>
                </a:cxn>
                <a:cxn ang="0">
                  <a:pos x="92" y="68"/>
                </a:cxn>
                <a:cxn ang="0">
                  <a:pos x="48" y="92"/>
                </a:cxn>
                <a:cxn ang="0">
                  <a:pos x="20" y="116"/>
                </a:cxn>
                <a:cxn ang="0">
                  <a:pos x="8" y="136"/>
                </a:cxn>
                <a:cxn ang="0">
                  <a:pos x="0" y="152"/>
                </a:cxn>
              </a:cxnLst>
              <a:rect l="0" t="0" r="0" b="0"/>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0" name="図形 89"/>
            <p:cNvSpPr>
              <a:spLocks/>
            </p:cNvSpPr>
            <p:nvPr/>
          </p:nvSpPr>
          <p:spPr bwMode="auto">
            <a:xfrm>
              <a:off x="5324" y="476"/>
              <a:ext cx="324" cy="268"/>
            </a:xfrm>
            <a:custGeom>
              <a:avLst/>
              <a:gdLst/>
              <a:ahLst/>
              <a:cxnLst>
                <a:cxn ang="0">
                  <a:pos x="48" y="124"/>
                </a:cxn>
                <a:cxn ang="0">
                  <a:pos x="40" y="140"/>
                </a:cxn>
                <a:cxn ang="0">
                  <a:pos x="48" y="164"/>
                </a:cxn>
                <a:cxn ang="0">
                  <a:pos x="60" y="184"/>
                </a:cxn>
                <a:cxn ang="0">
                  <a:pos x="84" y="200"/>
                </a:cxn>
                <a:cxn ang="0">
                  <a:pos x="136" y="224"/>
                </a:cxn>
                <a:cxn ang="0">
                  <a:pos x="204" y="256"/>
                </a:cxn>
                <a:cxn ang="0">
                  <a:pos x="260" y="268"/>
                </a:cxn>
                <a:cxn ang="0">
                  <a:pos x="200" y="260"/>
                </a:cxn>
                <a:cxn ang="0">
                  <a:pos x="124" y="236"/>
                </a:cxn>
                <a:cxn ang="0">
                  <a:pos x="52" y="220"/>
                </a:cxn>
                <a:cxn ang="0">
                  <a:pos x="28" y="200"/>
                </a:cxn>
                <a:cxn ang="0">
                  <a:pos x="12" y="184"/>
                </a:cxn>
                <a:cxn ang="0">
                  <a:pos x="0" y="164"/>
                </a:cxn>
                <a:cxn ang="0">
                  <a:pos x="0" y="148"/>
                </a:cxn>
                <a:cxn ang="0">
                  <a:pos x="0" y="140"/>
                </a:cxn>
                <a:cxn ang="0">
                  <a:pos x="4" y="124"/>
                </a:cxn>
                <a:cxn ang="0">
                  <a:pos x="16" y="104"/>
                </a:cxn>
                <a:cxn ang="0">
                  <a:pos x="40" y="88"/>
                </a:cxn>
                <a:cxn ang="0">
                  <a:pos x="76" y="60"/>
                </a:cxn>
                <a:cxn ang="0">
                  <a:pos x="136" y="36"/>
                </a:cxn>
                <a:cxn ang="0">
                  <a:pos x="216" y="20"/>
                </a:cxn>
                <a:cxn ang="0">
                  <a:pos x="324" y="0"/>
                </a:cxn>
                <a:cxn ang="0">
                  <a:pos x="248" y="20"/>
                </a:cxn>
                <a:cxn ang="0">
                  <a:pos x="188" y="36"/>
                </a:cxn>
                <a:cxn ang="0">
                  <a:pos x="136" y="56"/>
                </a:cxn>
                <a:cxn ang="0">
                  <a:pos x="100" y="72"/>
                </a:cxn>
                <a:cxn ang="0">
                  <a:pos x="60" y="104"/>
                </a:cxn>
                <a:cxn ang="0">
                  <a:pos x="48" y="124"/>
                </a:cxn>
              </a:cxnLst>
              <a:rect l="0" t="0" r="0" b="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grpSp>
        <p:nvGrpSpPr>
          <p:cNvPr id="3" name="グループ化 90"/>
          <p:cNvGrpSpPr>
            <a:grpSpLocks/>
          </p:cNvGrpSpPr>
          <p:nvPr/>
        </p:nvGrpSpPr>
        <p:grpSpPr bwMode="auto">
          <a:xfrm>
            <a:off x="4765" y="5589626"/>
            <a:ext cx="5067302" cy="1268398"/>
            <a:chOff x="16865" y="4817936"/>
            <a:chExt cx="5067302" cy="1268398"/>
          </a:xfrm>
          <a:noFill/>
        </p:grpSpPr>
        <p:sp>
          <p:nvSpPr>
            <p:cNvPr id="92" name="図形 91"/>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3" name="図形 92"/>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4" name="図形 93"/>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5" name="図形 94"/>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6" name="図形 95"/>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7" name="図形 96"/>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8" name="図形 97"/>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9" name="図形 98"/>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0" name="図形 99"/>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1" name="図形 100"/>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2" name="図形 101"/>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3" name="図形 102"/>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4" name="図形 103"/>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5" name="図形 104"/>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6" name="図形 105"/>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7" name="図形 106"/>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8" name="図形 107"/>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9" name="図形 108"/>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0" name="図形 109"/>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1" name="図形 110"/>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2" name="図形 111"/>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3" name="図形 112"/>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4" name="図形 113"/>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5" name="図形 114"/>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6" name="図形 115"/>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7" name="図形 116"/>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8" name="図形 117"/>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9" name="図形 118"/>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0" name="図形 119"/>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1" name="図形 120"/>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2" name="図形 121"/>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3" name="図形 122"/>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4" name="図形 123"/>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5" name="図形 124"/>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6" name="図形 125"/>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7" name="図形 126"/>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8" name="図形 127"/>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9" name="図形 128"/>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0" name="図形 129"/>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1" name="図形 130"/>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2" name="図形 131"/>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3" name="図形 132"/>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4" name="図形 133"/>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5" name="図形 134"/>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6" name="図形 135"/>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7" name="図形 136"/>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8" name="図形 137"/>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9" name="図形 138"/>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0" name="図形 139"/>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1" name="図形 140"/>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2" name="図形 141"/>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3" name="図形 142"/>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4" name="図形 143"/>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5" name="図形 144"/>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6" name="図形 145"/>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7" name="図形 146"/>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8" name="図形 147"/>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9" name="図形 148"/>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0" name="図形 149"/>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1" name="図形 150"/>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2" name="図形 151"/>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3" name="図形 152"/>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4" name="図形 153"/>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5" name="図形 154"/>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6" name="図形 155"/>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7" name="図形 156"/>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8" name="図形 157"/>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9" name="図形 158"/>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0" name="図形 159"/>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1" name="図形 160"/>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2" name="図形 161"/>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3" name="図形 162"/>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4" name="図形 163"/>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5" name="図形 164"/>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rtl="0" eaLnBrk="1" latinLnBrk="0" hangingPunct="1">
        <a:spcBef>
          <a:spcPct val="0"/>
        </a:spcBef>
        <a:buNone/>
        <a:defRPr kumimoji="1" sz="4400" baseline="0">
          <a:solidFill>
            <a:schemeClr val="tx2"/>
          </a:solidFill>
          <a:effectLst>
            <a:glow rad="101600">
              <a:schemeClr val="bg1">
                <a:alpha val="60000"/>
              </a:schemeClr>
            </a:glow>
          </a:effectLst>
          <a:latin typeface="+mj-lt"/>
          <a:ea typeface="+mj-ea"/>
          <a:cs typeface="+mj-cs"/>
        </a:defRPr>
      </a:lvl1pPr>
    </p:titleStyle>
    <p:bodyStyle>
      <a:lvl1pPr marL="342900" indent="-342900" algn="l" rtl="0" eaLnBrk="1" latinLnBrk="0" hangingPunct="1">
        <a:spcBef>
          <a:spcPct val="20000"/>
        </a:spcBef>
        <a:buClr>
          <a:schemeClr val="accent1">
            <a:shade val="75000"/>
          </a:schemeClr>
        </a:buClr>
        <a:buSzPct val="55000"/>
        <a:buFont typeface="Wingdings"/>
        <a:buChar char="p"/>
        <a:defRPr kumimoji="1" sz="3200" baseline="0">
          <a:solidFill>
            <a:schemeClr val="bg2">
              <a:lumMod val="25000"/>
            </a:schemeClr>
          </a:solidFill>
          <a:latin typeface="+mn-lt"/>
          <a:ea typeface="+mn-ea"/>
          <a:cs typeface="+mn-cs"/>
        </a:defRPr>
      </a:lvl1pPr>
      <a:lvl2pPr marL="742950" indent="-285750" algn="l" rtl="0" eaLnBrk="1" latinLnBrk="0" hangingPunct="1">
        <a:spcBef>
          <a:spcPct val="20000"/>
        </a:spcBef>
        <a:buClr>
          <a:schemeClr val="accent2"/>
        </a:buClr>
        <a:buSzPct val="50000"/>
        <a:buFont typeface="Wingdings"/>
        <a:buChar char="n"/>
        <a:defRPr kumimoji="1" sz="2800" baseline="0">
          <a:solidFill>
            <a:schemeClr val="bg2">
              <a:lumMod val="25000"/>
            </a:schemeClr>
          </a:solidFill>
          <a:latin typeface="+mn-lt"/>
          <a:ea typeface="+mn-ea"/>
          <a:cs typeface="+mn-cs"/>
        </a:defRPr>
      </a:lvl2pPr>
      <a:lvl3pPr marL="1143000" indent="-228600" algn="l" rtl="0" eaLnBrk="1" latinLnBrk="0" hangingPunct="1">
        <a:spcBef>
          <a:spcPct val="20000"/>
        </a:spcBef>
        <a:buClr>
          <a:schemeClr val="accent3"/>
        </a:buClr>
        <a:buSzPct val="48000"/>
        <a:buFont typeface="Wingdings"/>
        <a:buChar char="n"/>
        <a:defRPr kumimoji="1" sz="2400" baseline="0">
          <a:solidFill>
            <a:schemeClr val="bg2">
              <a:lumMod val="25000"/>
            </a:schemeClr>
          </a:solidFill>
          <a:latin typeface="+mn-lt"/>
          <a:ea typeface="+mn-ea"/>
          <a:cs typeface="+mn-cs"/>
        </a:defRPr>
      </a:lvl3pPr>
      <a:lvl4pPr marL="1600200" indent="-228600" algn="l" rtl="0" eaLnBrk="1" latinLnBrk="0" hangingPunct="1">
        <a:spcBef>
          <a:spcPct val="20000"/>
        </a:spcBef>
        <a:buClr>
          <a:schemeClr val="accent4"/>
        </a:buClr>
        <a:buSzPct val="45000"/>
        <a:buFont typeface="Wingdings"/>
        <a:buChar char="n"/>
        <a:defRPr kumimoji="1" sz="2000" baseline="0">
          <a:solidFill>
            <a:schemeClr val="bg2">
              <a:lumMod val="25000"/>
            </a:schemeClr>
          </a:solidFill>
          <a:latin typeface="+mn-lt"/>
          <a:ea typeface="+mn-ea"/>
          <a:cs typeface="+mn-cs"/>
        </a:defRPr>
      </a:lvl4pPr>
      <a:lvl5pPr marL="2057400" indent="-228600" algn="l" rtl="0" eaLnBrk="1" latinLnBrk="0" hangingPunct="1">
        <a:spcBef>
          <a:spcPct val="20000"/>
        </a:spcBef>
        <a:buClr>
          <a:schemeClr val="accent5"/>
        </a:buClr>
        <a:buSzPct val="40000"/>
        <a:buFont typeface="Wingdings"/>
        <a:buChar char="n"/>
        <a:defRPr kumimoji="1" sz="2000" baseline="0">
          <a:solidFill>
            <a:schemeClr val="bg2">
              <a:lumMod val="25000"/>
            </a:schemeClr>
          </a:solidFill>
          <a:latin typeface="+mn-lt"/>
          <a:ea typeface="+mn-ea"/>
          <a:cs typeface="+mn-cs"/>
        </a:defRPr>
      </a:lvl5pPr>
      <a:lvl6pPr marL="2514600" indent="-228600" algn="l" rtl="0" eaLnBrk="1" latinLnBrk="0" hangingPunct="1">
        <a:spcBef>
          <a:spcPct val="20000"/>
        </a:spcBef>
        <a:buClr>
          <a:schemeClr val="accent6"/>
        </a:buClr>
        <a:buSzPct val="40000"/>
        <a:buFont typeface="Wingdings"/>
        <a:buChar char="n"/>
        <a:defRPr kumimoji="1" sz="1600">
          <a:solidFill>
            <a:schemeClr val="bg2">
              <a:lumMod val="25000"/>
            </a:schemeClr>
          </a:solidFill>
          <a:latin typeface="+mn-lt"/>
          <a:ea typeface="+mn-ea"/>
          <a:cs typeface="+mn-cs"/>
        </a:defRPr>
      </a:lvl6pPr>
      <a:lvl7pPr marL="2971800" indent="-228600" algn="l" rtl="0" eaLnBrk="1" latinLnBrk="0" hangingPunct="1">
        <a:spcBef>
          <a:spcPct val="20000"/>
        </a:spcBef>
        <a:buClr>
          <a:schemeClr val="accent6"/>
        </a:buClr>
        <a:buSzPct val="40000"/>
        <a:buFont typeface="Wingdings"/>
        <a:buChar char="n"/>
        <a:defRPr kumimoji="1" sz="1600">
          <a:solidFill>
            <a:schemeClr val="bg2">
              <a:lumMod val="25000"/>
            </a:schemeClr>
          </a:solidFill>
          <a:latin typeface="+mn-lt"/>
          <a:ea typeface="+mn-ea"/>
          <a:cs typeface="+mn-cs"/>
        </a:defRPr>
      </a:lvl7pPr>
      <a:lvl8pPr marL="3429000" indent="-228600" algn="l" rtl="0" eaLnBrk="1" latinLnBrk="0" hangingPunct="1">
        <a:spcBef>
          <a:spcPct val="20000"/>
        </a:spcBef>
        <a:buClr>
          <a:schemeClr val="accent6"/>
        </a:buClr>
        <a:buSzPct val="40000"/>
        <a:buFont typeface="Wingdings"/>
        <a:buChar char="n"/>
        <a:defRPr kumimoji="1" sz="1400">
          <a:solidFill>
            <a:schemeClr val="bg2">
              <a:lumMod val="25000"/>
            </a:schemeClr>
          </a:solidFill>
          <a:latin typeface="+mn-lt"/>
          <a:ea typeface="+mn-ea"/>
          <a:cs typeface="+mn-cs"/>
        </a:defRPr>
      </a:lvl8pPr>
      <a:lvl9pPr marL="3886200" indent="-228600" algn="l" rtl="0" eaLnBrk="1" latinLnBrk="0" hangingPunct="1">
        <a:spcBef>
          <a:spcPct val="20000"/>
        </a:spcBef>
        <a:buClr>
          <a:schemeClr val="accent6"/>
        </a:buClr>
        <a:buSzPct val="40000"/>
        <a:buFont typeface="Wingdings"/>
        <a:buChar char="n"/>
        <a:defRPr kumimoji="1" sz="1400">
          <a:solidFill>
            <a:schemeClr val="bg2">
              <a:lumMod val="25000"/>
            </a:schemeClr>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conservatives.com/~/media/files/downloadable%20Files/human_right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Human Rights: </a:t>
            </a:r>
            <a:br>
              <a:rPr lang="en-IE" dirty="0" smtClean="0"/>
            </a:br>
            <a:r>
              <a:rPr lang="en-IE" dirty="0" smtClean="0"/>
              <a:t>A Post Election Analysis</a:t>
            </a:r>
            <a:endParaRPr lang="en-IE" dirty="0"/>
          </a:p>
        </p:txBody>
      </p:sp>
      <p:sp>
        <p:nvSpPr>
          <p:cNvPr id="3" name="Subtitle 2"/>
          <p:cNvSpPr>
            <a:spLocks noGrp="1"/>
          </p:cNvSpPr>
          <p:nvPr>
            <p:ph type="subTitle" idx="1"/>
          </p:nvPr>
        </p:nvSpPr>
        <p:spPr>
          <a:xfrm>
            <a:off x="1115616" y="4869160"/>
            <a:ext cx="7772400" cy="1692210"/>
          </a:xfrm>
        </p:spPr>
        <p:txBody>
          <a:bodyPr>
            <a:normAutofit fontScale="62500" lnSpcReduction="20000"/>
          </a:bodyPr>
          <a:lstStyle/>
          <a:p>
            <a:pPr algn="r"/>
            <a:endParaRPr lang="en-IE" dirty="0" smtClean="0"/>
          </a:p>
          <a:p>
            <a:pPr algn="r"/>
            <a:r>
              <a:rPr lang="en-IE" dirty="0" smtClean="0"/>
              <a:t>Michelle Farrell</a:t>
            </a:r>
          </a:p>
          <a:p>
            <a:pPr algn="r"/>
            <a:r>
              <a:rPr lang="en-IE" dirty="0" smtClean="0"/>
              <a:t>University of Liverpool</a:t>
            </a:r>
          </a:p>
          <a:p>
            <a:pPr algn="r"/>
            <a:r>
              <a:rPr lang="en-IE" dirty="0" smtClean="0"/>
              <a:t>Human Rights: Possibilities and Problems for Labour Law</a:t>
            </a:r>
          </a:p>
          <a:p>
            <a:pPr algn="r"/>
            <a:r>
              <a:rPr lang="en-IE" dirty="0" smtClean="0"/>
              <a:t>IER, 21 October 2015</a:t>
            </a:r>
            <a:endParaRPr lang="en-I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IE" dirty="0" smtClean="0"/>
              <a:t>Art 11</a:t>
            </a:r>
            <a:endParaRPr lang="en-IE" dirty="0"/>
          </a:p>
        </p:txBody>
      </p:sp>
      <p:sp>
        <p:nvSpPr>
          <p:cNvPr id="8" name="Content Placeholder 7"/>
          <p:cNvSpPr>
            <a:spLocks noGrp="1"/>
          </p:cNvSpPr>
          <p:nvPr>
            <p:ph idx="1"/>
          </p:nvPr>
        </p:nvSpPr>
        <p:spPr>
          <a:xfrm>
            <a:off x="466696" y="1628800"/>
            <a:ext cx="8248708" cy="5229200"/>
          </a:xfrm>
        </p:spPr>
        <p:txBody>
          <a:bodyPr>
            <a:normAutofit fontScale="70000" lnSpcReduction="20000"/>
          </a:bodyPr>
          <a:lstStyle/>
          <a:p>
            <a:pPr>
              <a:buNone/>
            </a:pPr>
            <a:r>
              <a:rPr lang="en-IE" dirty="0" smtClean="0"/>
              <a:t>(</a:t>
            </a:r>
            <a:r>
              <a:rPr lang="en-IE" i="1" dirty="0" smtClean="0"/>
              <a:t>National Union of Belgian Police v Belgium</a:t>
            </a:r>
            <a:r>
              <a:rPr lang="en-IE" dirty="0" smtClean="0"/>
              <a:t>, 75) </a:t>
            </a:r>
          </a:p>
          <a:p>
            <a:r>
              <a:rPr lang="en-IE" dirty="0" smtClean="0"/>
              <a:t>Right to form and join TU of one’s choice</a:t>
            </a:r>
          </a:p>
          <a:p>
            <a:r>
              <a:rPr lang="en-IE" dirty="0" smtClean="0"/>
              <a:t>Right to be heard and “freedom to protect ... occupational interests of trade union members by trade union action...”</a:t>
            </a:r>
          </a:p>
          <a:p>
            <a:endParaRPr lang="en-IE" dirty="0" smtClean="0"/>
          </a:p>
          <a:p>
            <a:pPr>
              <a:buNone/>
            </a:pPr>
            <a:r>
              <a:rPr lang="en-IE" dirty="0" smtClean="0"/>
              <a:t> (</a:t>
            </a:r>
            <a:r>
              <a:rPr lang="en-IE" i="1" dirty="0" smtClean="0"/>
              <a:t>Wilson v UK</a:t>
            </a:r>
            <a:r>
              <a:rPr lang="en-IE" dirty="0" smtClean="0"/>
              <a:t>, 02)</a:t>
            </a:r>
          </a:p>
          <a:p>
            <a:r>
              <a:rPr lang="en-IE" dirty="0" smtClean="0"/>
              <a:t>NB of Collective bargaining but wide Margin of App</a:t>
            </a:r>
          </a:p>
          <a:p>
            <a:r>
              <a:rPr lang="en-IE" dirty="0" smtClean="0"/>
              <a:t>representation + right to strike</a:t>
            </a:r>
          </a:p>
          <a:p>
            <a:endParaRPr lang="en-IE" dirty="0" smtClean="0"/>
          </a:p>
          <a:p>
            <a:pPr>
              <a:buNone/>
            </a:pPr>
            <a:r>
              <a:rPr lang="en-IE" dirty="0" smtClean="0"/>
              <a:t>(</a:t>
            </a:r>
            <a:r>
              <a:rPr lang="en-IE" i="1" dirty="0" err="1" smtClean="0"/>
              <a:t>Demir</a:t>
            </a:r>
            <a:r>
              <a:rPr lang="en-IE" i="1" dirty="0" smtClean="0"/>
              <a:t> and </a:t>
            </a:r>
            <a:r>
              <a:rPr lang="en-IE" i="1" dirty="0" err="1" smtClean="0"/>
              <a:t>Baykara</a:t>
            </a:r>
            <a:r>
              <a:rPr lang="en-IE" i="1" dirty="0" smtClean="0"/>
              <a:t> v Turkey</a:t>
            </a:r>
            <a:r>
              <a:rPr lang="en-IE" dirty="0" smtClean="0"/>
              <a:t>, 08)</a:t>
            </a:r>
          </a:p>
          <a:p>
            <a:r>
              <a:rPr lang="en-IE" dirty="0" smtClean="0"/>
              <a:t>Right to bargain collectively </a:t>
            </a:r>
          </a:p>
          <a:p>
            <a:endParaRPr lang="en-IE" dirty="0" smtClean="0"/>
          </a:p>
          <a:p>
            <a:pPr>
              <a:buNone/>
            </a:pPr>
            <a:r>
              <a:rPr lang="en-IE" dirty="0" smtClean="0"/>
              <a:t>Also, </a:t>
            </a:r>
            <a:r>
              <a:rPr lang="en-IE" i="1" dirty="0" err="1" smtClean="0"/>
              <a:t>Enerj</a:t>
            </a:r>
            <a:r>
              <a:rPr lang="en-IE" i="1" dirty="0" smtClean="0"/>
              <a:t> v Turkey</a:t>
            </a:r>
            <a:r>
              <a:rPr lang="en-IE" dirty="0" smtClean="0"/>
              <a:t>, 09 on strike action</a:t>
            </a:r>
          </a:p>
          <a:p>
            <a:pPr>
              <a:buNone/>
            </a:pPr>
            <a:endParaRPr lang="en-IE" dirty="0" smtClean="0"/>
          </a:p>
          <a:p>
            <a:pPr>
              <a:buNone/>
            </a:pPr>
            <a:r>
              <a:rPr lang="en-IE" dirty="0" smtClean="0"/>
              <a:t>But </a:t>
            </a:r>
            <a:r>
              <a:rPr lang="en-IE" i="1" dirty="0" smtClean="0"/>
              <a:t>National Union of Rail v UK</a:t>
            </a:r>
            <a:r>
              <a:rPr lang="en-IE" dirty="0" smtClean="0"/>
              <a:t>, 14... </a:t>
            </a:r>
            <a:endParaRPr lang="en-I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Possibilities and Problems </a:t>
            </a:r>
            <a:endParaRPr lang="en-IE" dirty="0"/>
          </a:p>
        </p:txBody>
      </p:sp>
      <p:sp>
        <p:nvSpPr>
          <p:cNvPr id="3" name="Content Placeholder 2"/>
          <p:cNvSpPr>
            <a:spLocks noGrp="1"/>
          </p:cNvSpPr>
          <p:nvPr>
            <p:ph idx="1"/>
          </p:nvPr>
        </p:nvSpPr>
        <p:spPr/>
        <p:txBody>
          <a:bodyPr>
            <a:normAutofit fontScale="85000" lnSpcReduction="20000"/>
          </a:bodyPr>
          <a:lstStyle/>
          <a:p>
            <a:pPr>
              <a:buNone/>
            </a:pPr>
            <a:r>
              <a:rPr lang="en-IE" dirty="0" smtClean="0"/>
              <a:t>European Court and Article 11: </a:t>
            </a:r>
          </a:p>
          <a:p>
            <a:pPr>
              <a:buNone/>
            </a:pPr>
            <a:r>
              <a:rPr lang="en-IE" dirty="0" smtClean="0"/>
              <a:t>“integrated approach to interpretation” </a:t>
            </a:r>
          </a:p>
          <a:p>
            <a:pPr>
              <a:buNone/>
            </a:pPr>
            <a:r>
              <a:rPr lang="en-IE" dirty="0" smtClean="0">
                <a:cs typeface="Lucida Sans Unicode"/>
              </a:rPr>
              <a:t>→ </a:t>
            </a:r>
          </a:p>
          <a:p>
            <a:pPr>
              <a:buNone/>
            </a:pPr>
            <a:r>
              <a:rPr lang="en-IE" dirty="0" smtClean="0">
                <a:cs typeface="Lucida Sans Unicode"/>
              </a:rPr>
              <a:t>Return to deference/wider margin of appreciation: acceptance of criticism </a:t>
            </a:r>
          </a:p>
          <a:p>
            <a:pPr>
              <a:buNone/>
            </a:pPr>
            <a:endParaRPr lang="en-IE" dirty="0" smtClean="0">
              <a:cs typeface="Lucida Sans Unicode"/>
            </a:endParaRPr>
          </a:p>
          <a:p>
            <a:pPr>
              <a:buNone/>
            </a:pPr>
            <a:r>
              <a:rPr lang="en-IE" dirty="0" smtClean="0">
                <a:cs typeface="Lucida Sans Unicode"/>
              </a:rPr>
              <a:t>With a British Bill of Rights </a:t>
            </a:r>
          </a:p>
          <a:p>
            <a:pPr>
              <a:buNone/>
            </a:pPr>
            <a:r>
              <a:rPr lang="en-IE" dirty="0" smtClean="0">
                <a:cs typeface="Lucida Sans Unicode"/>
              </a:rPr>
              <a:t>→ A bolder Strasbourg?</a:t>
            </a:r>
            <a:endParaRPr lang="en-IE" dirty="0" smtClean="0"/>
          </a:p>
          <a:p>
            <a:pPr>
              <a:buNone/>
            </a:pPr>
            <a:endParaRPr lang="en-IE" dirty="0" smtClean="0"/>
          </a:p>
          <a:p>
            <a:pPr>
              <a:buNone/>
            </a:pPr>
            <a:r>
              <a:rPr lang="en-IE" dirty="0" smtClean="0"/>
              <a:t>Is change really afoot?</a:t>
            </a:r>
            <a:endParaRPr lang="en-IE"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92088"/>
          </a:xfrm>
        </p:spPr>
        <p:txBody>
          <a:bodyPr/>
          <a:lstStyle/>
          <a:p>
            <a:r>
              <a:rPr lang="en-IE" dirty="0" smtClean="0"/>
              <a:t>Sources used</a:t>
            </a:r>
            <a:endParaRPr lang="en-IE" dirty="0"/>
          </a:p>
        </p:txBody>
      </p:sp>
      <p:sp>
        <p:nvSpPr>
          <p:cNvPr id="3" name="Content Placeholder 2"/>
          <p:cNvSpPr>
            <a:spLocks noGrp="1"/>
          </p:cNvSpPr>
          <p:nvPr>
            <p:ph idx="1"/>
          </p:nvPr>
        </p:nvSpPr>
        <p:spPr>
          <a:xfrm>
            <a:off x="466696" y="1052736"/>
            <a:ext cx="8137752" cy="5616624"/>
          </a:xfrm>
        </p:spPr>
        <p:txBody>
          <a:bodyPr>
            <a:normAutofit fontScale="47500" lnSpcReduction="20000"/>
          </a:bodyPr>
          <a:lstStyle/>
          <a:p>
            <a:pPr algn="just"/>
            <a:r>
              <a:rPr lang="en-IE" dirty="0" smtClean="0"/>
              <a:t>K. D. Ewing, ‘Doughty Defenders of the Human Rights Act’ in Nicolas Kang-</a:t>
            </a:r>
            <a:r>
              <a:rPr lang="en-IE" dirty="0" err="1" smtClean="0"/>
              <a:t>Riou</a:t>
            </a:r>
            <a:r>
              <a:rPr lang="en-IE" dirty="0" smtClean="0"/>
              <a:t>, Jo Milner and </a:t>
            </a:r>
            <a:r>
              <a:rPr lang="en-IE" dirty="0" err="1" smtClean="0"/>
              <a:t>Suryia</a:t>
            </a:r>
            <a:r>
              <a:rPr lang="en-IE" dirty="0" smtClean="0"/>
              <a:t> </a:t>
            </a:r>
            <a:r>
              <a:rPr lang="en-IE" dirty="0" err="1" smtClean="0"/>
              <a:t>Nayak</a:t>
            </a:r>
            <a:r>
              <a:rPr lang="en-IE" dirty="0" smtClean="0"/>
              <a:t>, Confronting the Human Rights Act: Contemporary Themes and Perspectives (</a:t>
            </a:r>
            <a:r>
              <a:rPr lang="en-IE" dirty="0" err="1" smtClean="0"/>
              <a:t>Routledge</a:t>
            </a:r>
            <a:r>
              <a:rPr lang="en-IE" dirty="0" smtClean="0"/>
              <a:t>, 2012).</a:t>
            </a:r>
          </a:p>
          <a:p>
            <a:pPr algn="just"/>
            <a:r>
              <a:rPr lang="en-IE" dirty="0" smtClean="0"/>
              <a:t>K.D. Ewing and John Hendy, ‘The Dramatic Implications of </a:t>
            </a:r>
            <a:r>
              <a:rPr lang="en-IE" dirty="0" err="1" smtClean="0"/>
              <a:t>Demir</a:t>
            </a:r>
            <a:r>
              <a:rPr lang="en-IE" dirty="0" smtClean="0"/>
              <a:t> and </a:t>
            </a:r>
            <a:r>
              <a:rPr lang="en-IE" dirty="0" err="1" smtClean="0"/>
              <a:t>Baykara</a:t>
            </a:r>
            <a:r>
              <a:rPr lang="en-IE" dirty="0" smtClean="0"/>
              <a:t>’ (2010) 39 Industrial Law Journal 2.</a:t>
            </a:r>
          </a:p>
          <a:p>
            <a:pPr algn="just"/>
            <a:r>
              <a:rPr lang="en-IE" dirty="0" smtClean="0"/>
              <a:t>K. D. Ewing, Bonfire of the Liberties: New Labour, Human Rights, and the Rule of Law (Oxford University Press, 2010).</a:t>
            </a:r>
          </a:p>
          <a:p>
            <a:pPr algn="just"/>
            <a:r>
              <a:rPr lang="en-IE" dirty="0" smtClean="0"/>
              <a:t>K. D. Ewing, ‘The Unbalanced Constitution’ in Tom Campbell, Keith D. Ewing and Adam Tomkins, Sceptical Essays on Human Rights (Oxford University Press, 2001).  </a:t>
            </a:r>
          </a:p>
          <a:p>
            <a:pPr algn="just"/>
            <a:r>
              <a:rPr lang="en-IE" dirty="0" smtClean="0"/>
              <a:t>Sandra </a:t>
            </a:r>
            <a:r>
              <a:rPr lang="en-IE" dirty="0" err="1" smtClean="0"/>
              <a:t>Fredman</a:t>
            </a:r>
            <a:r>
              <a:rPr lang="en-IE" dirty="0" smtClean="0"/>
              <a:t>, ‘Scepticism under Scrutiny: Labour Law and Human Rights’ in Tom Campbell, Keith D. Ewing and Adam Tomkins, Sceptical Essays on Human Rights (Oxford University Press, 2001).  </a:t>
            </a:r>
          </a:p>
          <a:p>
            <a:pPr algn="just"/>
            <a:r>
              <a:rPr lang="en-IE" dirty="0" err="1" smtClean="0"/>
              <a:t>Conor</a:t>
            </a:r>
            <a:r>
              <a:rPr lang="en-IE" dirty="0" smtClean="0"/>
              <a:t> </a:t>
            </a:r>
            <a:r>
              <a:rPr lang="en-IE" dirty="0" err="1" smtClean="0"/>
              <a:t>Gearty</a:t>
            </a:r>
            <a:r>
              <a:rPr lang="en-IE" dirty="0" smtClean="0"/>
              <a:t> ‘On Fantasy Island: British politics, English judges and the European Convention on Human Rights’ UK Const. L. Blog (13th November 2014).</a:t>
            </a:r>
          </a:p>
          <a:p>
            <a:pPr algn="just"/>
            <a:r>
              <a:rPr lang="en-IE" dirty="0" err="1" smtClean="0"/>
              <a:t>Jannecke</a:t>
            </a:r>
            <a:r>
              <a:rPr lang="en-IE" dirty="0" smtClean="0"/>
              <a:t> </a:t>
            </a:r>
            <a:r>
              <a:rPr lang="en-IE" dirty="0" err="1" smtClean="0"/>
              <a:t>Gerards</a:t>
            </a:r>
            <a:r>
              <a:rPr lang="en-IE" dirty="0" smtClean="0"/>
              <a:t> and Joseph </a:t>
            </a:r>
            <a:r>
              <a:rPr lang="en-IE" dirty="0" err="1" smtClean="0"/>
              <a:t>Fleuren</a:t>
            </a:r>
            <a:r>
              <a:rPr lang="en-IE" dirty="0" smtClean="0"/>
              <a:t> (eds.), Implementation of the European Convention on Human Rights and of the Judgements of the </a:t>
            </a:r>
            <a:r>
              <a:rPr lang="en-IE" dirty="0" err="1" smtClean="0"/>
              <a:t>ECtHR</a:t>
            </a:r>
            <a:r>
              <a:rPr lang="en-IE" dirty="0" smtClean="0"/>
              <a:t> in National Case-law: A Comparative Analysis (</a:t>
            </a:r>
            <a:r>
              <a:rPr lang="en-IE" dirty="0" err="1" smtClean="0"/>
              <a:t>Intersentia</a:t>
            </a:r>
            <a:r>
              <a:rPr lang="en-IE" dirty="0" smtClean="0"/>
              <a:t>, 2014).</a:t>
            </a:r>
          </a:p>
          <a:p>
            <a:pPr algn="just"/>
            <a:r>
              <a:rPr lang="en-IE" dirty="0" smtClean="0"/>
              <a:t>Michael Gordon, Parliamentary Sovereignty in the UK Constitution (Hart, 2015)</a:t>
            </a:r>
          </a:p>
          <a:p>
            <a:pPr algn="just"/>
            <a:r>
              <a:rPr lang="en-IE" dirty="0" smtClean="0"/>
              <a:t>Robert Knox, ‘Law, </a:t>
            </a:r>
            <a:r>
              <a:rPr lang="en-IE" dirty="0" err="1" smtClean="0"/>
              <a:t>Neoliberalism</a:t>
            </a:r>
            <a:r>
              <a:rPr lang="en-IE" dirty="0" smtClean="0"/>
              <a:t> and Political Subjectivity: The Case of Organised Labour’ Unpublished forthcoming Book Chapter (on file with me)</a:t>
            </a:r>
          </a:p>
          <a:p>
            <a:pPr algn="just"/>
            <a:r>
              <a:rPr lang="en-IE" dirty="0" smtClean="0"/>
              <a:t>Roger </a:t>
            </a:r>
            <a:r>
              <a:rPr lang="en-IE" dirty="0" err="1" smtClean="0"/>
              <a:t>Masterman</a:t>
            </a:r>
            <a:r>
              <a:rPr lang="en-IE" dirty="0" smtClean="0"/>
              <a:t>, ‘The United Kingdom’ in </a:t>
            </a:r>
            <a:r>
              <a:rPr lang="en-IE" dirty="0" err="1" smtClean="0"/>
              <a:t>Jannecke</a:t>
            </a:r>
            <a:r>
              <a:rPr lang="en-IE" dirty="0" smtClean="0"/>
              <a:t> </a:t>
            </a:r>
            <a:r>
              <a:rPr lang="en-IE" dirty="0" err="1" smtClean="0"/>
              <a:t>Gerards</a:t>
            </a:r>
            <a:r>
              <a:rPr lang="en-IE" dirty="0" smtClean="0"/>
              <a:t> and Joseph </a:t>
            </a:r>
            <a:r>
              <a:rPr lang="en-IE" dirty="0" err="1" smtClean="0"/>
              <a:t>Fleuren</a:t>
            </a:r>
            <a:r>
              <a:rPr lang="en-IE" dirty="0" smtClean="0"/>
              <a:t> (eds.), Implementation of the European Convention on Human Rights and of the Judgements of the </a:t>
            </a:r>
            <a:r>
              <a:rPr lang="en-IE" dirty="0" err="1" smtClean="0"/>
              <a:t>ECtHR</a:t>
            </a:r>
            <a:r>
              <a:rPr lang="en-IE" dirty="0" smtClean="0"/>
              <a:t> in National Case-law: A Comparative Analysis (</a:t>
            </a:r>
            <a:r>
              <a:rPr lang="en-IE" dirty="0" err="1" smtClean="0"/>
              <a:t>Intersentia</a:t>
            </a:r>
            <a:r>
              <a:rPr lang="en-IE" dirty="0" smtClean="0"/>
              <a:t>, 2014).</a:t>
            </a:r>
          </a:p>
          <a:p>
            <a:pPr algn="just"/>
            <a:r>
              <a:rPr lang="en-IE" dirty="0" smtClean="0"/>
              <a:t>Elizabeth Stokes, ‘HRA Watch: Reform, Repeal, Replace? Prisoners’ Rights in Context: What Future under a British Bill of Rights?’ UK Const. L. Blog (20th Jul 2015)</a:t>
            </a:r>
          </a:p>
          <a:p>
            <a:pPr algn="just"/>
            <a:r>
              <a:rPr lang="en-IE" dirty="0" smtClean="0"/>
              <a:t>Adam Tucker, ‘HRA Watch: Reform, Repeal, Replace? The Anti-Democratic Turn in the Defence of the Human Rights Act’ UK Const. L. Blog (6th Jul 2015).</a:t>
            </a:r>
          </a:p>
          <a:p>
            <a:endParaRPr lang="en-I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British Bill of Rights:</a:t>
            </a:r>
            <a:br>
              <a:rPr lang="en-IE" dirty="0" smtClean="0"/>
            </a:br>
            <a:r>
              <a:rPr lang="en-IE" sz="2700" dirty="0" smtClean="0"/>
              <a:t>(according to the Tory </a:t>
            </a:r>
            <a:r>
              <a:rPr lang="en-IE" sz="2700" dirty="0" smtClean="0">
                <a:hlinkClick r:id="rId3"/>
              </a:rPr>
              <a:t>proposals</a:t>
            </a:r>
            <a:r>
              <a:rPr lang="en-IE" sz="2700" dirty="0" smtClean="0"/>
              <a:t>) </a:t>
            </a:r>
            <a:endParaRPr lang="en-IE" sz="2700" dirty="0"/>
          </a:p>
        </p:txBody>
      </p:sp>
      <p:sp>
        <p:nvSpPr>
          <p:cNvPr id="3" name="Content Placeholder 2"/>
          <p:cNvSpPr>
            <a:spLocks noGrp="1"/>
          </p:cNvSpPr>
          <p:nvPr>
            <p:ph idx="1"/>
          </p:nvPr>
        </p:nvSpPr>
        <p:spPr>
          <a:xfrm>
            <a:off x="466696" y="1857370"/>
            <a:ext cx="8248708" cy="4667974"/>
          </a:xfrm>
        </p:spPr>
        <p:txBody>
          <a:bodyPr>
            <a:normAutofit fontScale="85000" lnSpcReduction="10000"/>
          </a:bodyPr>
          <a:lstStyle/>
          <a:p>
            <a:endParaRPr lang="en-IE" dirty="0" smtClean="0"/>
          </a:p>
          <a:p>
            <a:r>
              <a:rPr lang="en-IE" dirty="0" smtClean="0"/>
              <a:t>Repeal the HRA</a:t>
            </a:r>
          </a:p>
          <a:p>
            <a:r>
              <a:rPr lang="en-IE" dirty="0" smtClean="0"/>
              <a:t>Keep the text of the Convention </a:t>
            </a:r>
          </a:p>
          <a:p>
            <a:r>
              <a:rPr lang="en-IE" dirty="0" smtClean="0"/>
              <a:t>Clarify the Convention rights and </a:t>
            </a:r>
            <a:r>
              <a:rPr lang="en-IE" i="1" dirty="0" smtClean="0"/>
              <a:t>responsibilities</a:t>
            </a:r>
          </a:p>
          <a:p>
            <a:pPr lvl="1"/>
            <a:r>
              <a:rPr lang="en-IE" dirty="0" smtClean="0"/>
              <a:t>Meaning new interpretations?</a:t>
            </a:r>
          </a:p>
          <a:p>
            <a:r>
              <a:rPr lang="en-IE" dirty="0" smtClean="0"/>
              <a:t>Break the link btw Supreme Court and Strasbourg</a:t>
            </a:r>
          </a:p>
          <a:p>
            <a:r>
              <a:rPr lang="en-IE" dirty="0" smtClean="0"/>
              <a:t>End ability of Strasbourg </a:t>
            </a:r>
            <a:r>
              <a:rPr lang="en-IE" i="1" dirty="0" smtClean="0"/>
              <a:t>to force </a:t>
            </a:r>
            <a:r>
              <a:rPr lang="en-IE" dirty="0" smtClean="0"/>
              <a:t>UK to change laws</a:t>
            </a:r>
            <a:endParaRPr lang="en-IE" i="1" dirty="0" smtClean="0"/>
          </a:p>
          <a:p>
            <a:r>
              <a:rPr lang="en-IE" dirty="0" smtClean="0"/>
              <a:t>Limit app to “most serious cases”</a:t>
            </a:r>
          </a:p>
          <a:p>
            <a:r>
              <a:rPr lang="en-IE" dirty="0" smtClean="0"/>
              <a:t>End judicial interpretation</a:t>
            </a:r>
          </a:p>
          <a:p>
            <a:r>
              <a:rPr lang="en-IE" dirty="0" smtClean="0"/>
              <a:t>Curb extraterritorial reach</a:t>
            </a:r>
          </a:p>
          <a:p>
            <a:endParaRPr lang="en-IE" i="1" dirty="0" smtClean="0"/>
          </a:p>
          <a:p>
            <a:pPr>
              <a:buNone/>
            </a:pPr>
            <a:endParaRPr lang="en-IE" i="1" dirty="0" smtClean="0"/>
          </a:p>
          <a:p>
            <a:endParaRPr lang="en-IE"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Resulting in:</a:t>
            </a:r>
            <a:br>
              <a:rPr lang="en-IE" dirty="0" smtClean="0"/>
            </a:br>
            <a:r>
              <a:rPr lang="en-IE" sz="2700" dirty="0" smtClean="0"/>
              <a:t>(according to the proposals)</a:t>
            </a:r>
            <a:endParaRPr lang="en-IE" sz="2700" dirty="0"/>
          </a:p>
        </p:txBody>
      </p:sp>
      <p:sp>
        <p:nvSpPr>
          <p:cNvPr id="3" name="Content Placeholder 2"/>
          <p:cNvSpPr>
            <a:spLocks noGrp="1"/>
          </p:cNvSpPr>
          <p:nvPr>
            <p:ph idx="1"/>
          </p:nvPr>
        </p:nvSpPr>
        <p:spPr/>
        <p:txBody>
          <a:bodyPr>
            <a:normAutofit fontScale="92500" lnSpcReduction="20000"/>
          </a:bodyPr>
          <a:lstStyle/>
          <a:p>
            <a:pPr>
              <a:buNone/>
            </a:pPr>
            <a:endParaRPr lang="en-IE" dirty="0" smtClean="0"/>
          </a:p>
          <a:p>
            <a:r>
              <a:rPr lang="en-IE" dirty="0" smtClean="0"/>
              <a:t>“The European Court of Human Rights is no longer binding over the UK Supreme Court.</a:t>
            </a:r>
          </a:p>
          <a:p>
            <a:endParaRPr lang="en-IE" dirty="0" smtClean="0"/>
          </a:p>
          <a:p>
            <a:r>
              <a:rPr lang="en-IE" dirty="0" smtClean="0"/>
              <a:t>The European Court of Human Rights is no longer able to order a change in UK law and becomes an advisory body only.</a:t>
            </a:r>
          </a:p>
          <a:p>
            <a:endParaRPr lang="en-IE" dirty="0" smtClean="0"/>
          </a:p>
          <a:p>
            <a:r>
              <a:rPr lang="en-IE" dirty="0" smtClean="0"/>
              <a:t>There is a proper balance between rights and responsibilities in UK law.”</a:t>
            </a:r>
            <a:endParaRPr lang="en-I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smtClean="0"/>
              <a:t>Rationale</a:t>
            </a:r>
            <a:endParaRPr lang="en-IE" dirty="0"/>
          </a:p>
        </p:txBody>
      </p:sp>
      <p:sp>
        <p:nvSpPr>
          <p:cNvPr id="5" name="Text Placeholder 4"/>
          <p:cNvSpPr>
            <a:spLocks noGrp="1"/>
          </p:cNvSpPr>
          <p:nvPr>
            <p:ph type="body" idx="1"/>
          </p:nvPr>
        </p:nvSpPr>
        <p:spPr/>
        <p:txBody>
          <a:bodyPr/>
          <a:lstStyle/>
          <a:p>
            <a:r>
              <a:rPr lang="en-IE" dirty="0" smtClean="0"/>
              <a:t>Stated</a:t>
            </a:r>
            <a:endParaRPr lang="en-IE" dirty="0"/>
          </a:p>
        </p:txBody>
      </p:sp>
      <p:sp>
        <p:nvSpPr>
          <p:cNvPr id="6" name="Content Placeholder 5"/>
          <p:cNvSpPr>
            <a:spLocks noGrp="1"/>
          </p:cNvSpPr>
          <p:nvPr>
            <p:ph sz="half" idx="2"/>
          </p:nvPr>
        </p:nvSpPr>
        <p:spPr/>
        <p:txBody>
          <a:bodyPr>
            <a:normAutofit fontScale="92500" lnSpcReduction="10000"/>
          </a:bodyPr>
          <a:lstStyle/>
          <a:p>
            <a:endParaRPr lang="en-IE" dirty="0" smtClean="0"/>
          </a:p>
          <a:p>
            <a:r>
              <a:rPr lang="en-IE" dirty="0" smtClean="0"/>
              <a:t>“Mission Creep”</a:t>
            </a:r>
          </a:p>
          <a:p>
            <a:endParaRPr lang="en-IE" dirty="0" smtClean="0"/>
          </a:p>
          <a:p>
            <a:r>
              <a:rPr lang="en-IE" dirty="0" smtClean="0"/>
              <a:t>Undermining of British judges</a:t>
            </a:r>
          </a:p>
          <a:p>
            <a:endParaRPr lang="en-IE" dirty="0" smtClean="0"/>
          </a:p>
          <a:p>
            <a:r>
              <a:rPr lang="en-IE" dirty="0" smtClean="0"/>
              <a:t>Undermining of parliamentary sovereignty</a:t>
            </a:r>
          </a:p>
          <a:p>
            <a:endParaRPr lang="en-IE" dirty="0" smtClean="0"/>
          </a:p>
          <a:p>
            <a:r>
              <a:rPr lang="en-IE" dirty="0" smtClean="0"/>
              <a:t>Unaccountable judges – democratic deficit</a:t>
            </a:r>
          </a:p>
          <a:p>
            <a:endParaRPr lang="en-IE" dirty="0" smtClean="0"/>
          </a:p>
          <a:p>
            <a:endParaRPr lang="en-IE" dirty="0"/>
          </a:p>
        </p:txBody>
      </p:sp>
      <p:sp>
        <p:nvSpPr>
          <p:cNvPr id="7" name="Text Placeholder 6"/>
          <p:cNvSpPr>
            <a:spLocks noGrp="1"/>
          </p:cNvSpPr>
          <p:nvPr>
            <p:ph type="body" sz="quarter" idx="3"/>
          </p:nvPr>
        </p:nvSpPr>
        <p:spPr/>
        <p:txBody>
          <a:bodyPr/>
          <a:lstStyle/>
          <a:p>
            <a:pPr algn="r"/>
            <a:r>
              <a:rPr lang="en-IE" dirty="0" smtClean="0"/>
              <a:t>What else is going on?</a:t>
            </a:r>
            <a:endParaRPr lang="en-IE" dirty="0"/>
          </a:p>
        </p:txBody>
      </p:sp>
      <p:sp>
        <p:nvSpPr>
          <p:cNvPr id="8" name="Content Placeholder 7"/>
          <p:cNvSpPr>
            <a:spLocks noGrp="1"/>
          </p:cNvSpPr>
          <p:nvPr>
            <p:ph sz="quarter" idx="4"/>
          </p:nvPr>
        </p:nvSpPr>
        <p:spPr>
          <a:xfrm>
            <a:off x="4645025" y="1960560"/>
            <a:ext cx="4039200" cy="4204743"/>
          </a:xfrm>
        </p:spPr>
        <p:txBody>
          <a:bodyPr>
            <a:normAutofit fontScale="77500" lnSpcReduction="20000"/>
          </a:bodyPr>
          <a:lstStyle/>
          <a:p>
            <a:endParaRPr lang="en-IE" dirty="0" smtClean="0"/>
          </a:p>
          <a:p>
            <a:r>
              <a:rPr lang="en-IE" dirty="0" smtClean="0"/>
              <a:t>Curtail national judges </a:t>
            </a:r>
          </a:p>
          <a:p>
            <a:endParaRPr lang="en-IE" dirty="0" smtClean="0"/>
          </a:p>
          <a:p>
            <a:r>
              <a:rPr lang="en-IE" dirty="0" smtClean="0"/>
              <a:t>Distinction between human and (British) citizen</a:t>
            </a:r>
          </a:p>
          <a:p>
            <a:pPr lvl="1"/>
            <a:r>
              <a:rPr lang="en-IE" dirty="0" smtClean="0"/>
              <a:t>+ National turn </a:t>
            </a:r>
          </a:p>
          <a:p>
            <a:endParaRPr lang="en-IE" dirty="0" smtClean="0"/>
          </a:p>
          <a:p>
            <a:r>
              <a:rPr lang="en-IE" dirty="0" smtClean="0"/>
              <a:t>“Labour’s” human rights act</a:t>
            </a:r>
          </a:p>
          <a:p>
            <a:endParaRPr lang="en-IE" dirty="0" smtClean="0"/>
          </a:p>
          <a:p>
            <a:r>
              <a:rPr lang="en-IE" dirty="0" smtClean="0"/>
              <a:t>Legislative Intentions </a:t>
            </a:r>
          </a:p>
          <a:p>
            <a:pPr lvl="1"/>
            <a:r>
              <a:rPr lang="en-IE" dirty="0" smtClean="0"/>
              <a:t>Counter-terrorism</a:t>
            </a:r>
          </a:p>
          <a:p>
            <a:pPr lvl="1"/>
            <a:r>
              <a:rPr lang="en-IE" dirty="0" smtClean="0"/>
              <a:t>Immigration</a:t>
            </a:r>
          </a:p>
          <a:p>
            <a:pPr lvl="1"/>
            <a:r>
              <a:rPr lang="en-IE" dirty="0" smtClean="0"/>
              <a:t>Unions ...</a:t>
            </a:r>
          </a:p>
          <a:p>
            <a:pPr lvl="1">
              <a:buNone/>
            </a:pPr>
            <a:endParaRPr lang="en-IE" dirty="0" smtClean="0"/>
          </a:p>
          <a:p>
            <a:r>
              <a:rPr lang="en-IE" dirty="0" smtClean="0"/>
              <a:t>Austerity</a:t>
            </a:r>
          </a:p>
          <a:p>
            <a:endParaRPr lang="en-IE" dirty="0" smtClean="0"/>
          </a:p>
          <a:p>
            <a:endParaRPr lang="en-IE" dirty="0" smtClean="0"/>
          </a:p>
          <a:p>
            <a:endParaRPr lang="en-I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The European Court’s </a:t>
            </a:r>
            <a:r>
              <a:rPr lang="en-IE" b="1" dirty="0" smtClean="0"/>
              <a:t>supervisory </a:t>
            </a:r>
            <a:r>
              <a:rPr lang="en-IE" dirty="0" smtClean="0"/>
              <a:t>function </a:t>
            </a:r>
            <a:endParaRPr lang="en-IE" dirty="0"/>
          </a:p>
        </p:txBody>
      </p:sp>
      <p:sp>
        <p:nvSpPr>
          <p:cNvPr id="3" name="Content Placeholder 2"/>
          <p:cNvSpPr>
            <a:spLocks noGrp="1"/>
          </p:cNvSpPr>
          <p:nvPr>
            <p:ph idx="1"/>
          </p:nvPr>
        </p:nvSpPr>
        <p:spPr/>
        <p:txBody>
          <a:bodyPr>
            <a:normAutofit/>
          </a:bodyPr>
          <a:lstStyle/>
          <a:p>
            <a:pPr>
              <a:buNone/>
            </a:pPr>
            <a:r>
              <a:rPr lang="en-IE" dirty="0" smtClean="0"/>
              <a:t>Art 46:</a:t>
            </a:r>
          </a:p>
          <a:p>
            <a:pPr>
              <a:buNone/>
            </a:pPr>
            <a:r>
              <a:rPr lang="en-IE" dirty="0" smtClean="0"/>
              <a:t>(1): “The High Contracting Parties undertake to abide by the final judgment of the Court in any case to which they are parties;” </a:t>
            </a:r>
          </a:p>
          <a:p>
            <a:pPr>
              <a:buNone/>
            </a:pPr>
            <a:endParaRPr lang="en-IE" dirty="0" smtClean="0"/>
          </a:p>
          <a:p>
            <a:pPr>
              <a:buNone/>
            </a:pPr>
            <a:r>
              <a:rPr lang="en-IE" dirty="0" smtClean="0"/>
              <a:t>(2) The final judgment of the Court shall be transmitted to the Committee of Ministers, which shall supervise its execution.</a:t>
            </a:r>
          </a:p>
          <a:p>
            <a:endParaRPr lang="en-I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 Human Rights Act</a:t>
            </a:r>
            <a:endParaRPr lang="en-IE" dirty="0"/>
          </a:p>
        </p:txBody>
      </p:sp>
      <p:sp>
        <p:nvSpPr>
          <p:cNvPr id="3" name="Content Placeholder 2"/>
          <p:cNvSpPr>
            <a:spLocks noGrp="1"/>
          </p:cNvSpPr>
          <p:nvPr>
            <p:ph idx="1"/>
          </p:nvPr>
        </p:nvSpPr>
        <p:spPr/>
        <p:txBody>
          <a:bodyPr>
            <a:normAutofit fontScale="77500" lnSpcReduction="20000"/>
          </a:bodyPr>
          <a:lstStyle/>
          <a:p>
            <a:r>
              <a:rPr lang="en-IE" dirty="0" smtClean="0"/>
              <a:t>makes it unlawful for a public authority to act in a way which is incompatible with a Convention right (</a:t>
            </a:r>
            <a:r>
              <a:rPr lang="en-IE" dirty="0" smtClean="0">
                <a:latin typeface="Lucida Sans Unicode"/>
                <a:cs typeface="Lucida Sans Unicode"/>
              </a:rPr>
              <a:t>$</a:t>
            </a:r>
            <a:r>
              <a:rPr lang="en-IE" dirty="0" smtClean="0"/>
              <a:t>6)</a:t>
            </a:r>
          </a:p>
          <a:p>
            <a:endParaRPr lang="en-IE" dirty="0" smtClean="0"/>
          </a:p>
          <a:p>
            <a:r>
              <a:rPr lang="en-IE" dirty="0" smtClean="0"/>
              <a:t>makes specific provision for the compatibility of primary legislation with Convention rights:</a:t>
            </a:r>
          </a:p>
          <a:p>
            <a:pPr lvl="1"/>
            <a:r>
              <a:rPr lang="en-IE" dirty="0" smtClean="0"/>
              <a:t>“So far as it is possible to do so” primary legislation (and...) must be read and given effect in a way which is compatible with Convention rights (</a:t>
            </a:r>
            <a:r>
              <a:rPr lang="en-IE" dirty="0" smtClean="0">
                <a:latin typeface="Lucida Sans Unicode"/>
                <a:cs typeface="Lucida Sans Unicode"/>
              </a:rPr>
              <a:t>$</a:t>
            </a:r>
            <a:r>
              <a:rPr lang="en-IE" dirty="0" smtClean="0"/>
              <a:t>3)</a:t>
            </a:r>
          </a:p>
          <a:p>
            <a:pPr lvl="1"/>
            <a:r>
              <a:rPr lang="en-IE" dirty="0" smtClean="0"/>
              <a:t>Empowering courts  to “make a declaration of ... incompatibility”, if “the court is satisfied that the provision is incompatible with a Convention right” (</a:t>
            </a:r>
            <a:r>
              <a:rPr lang="en-IE" dirty="0" smtClean="0">
                <a:latin typeface="Lucida Sans Unicode"/>
                <a:cs typeface="Lucida Sans Unicode"/>
              </a:rPr>
              <a:t>$</a:t>
            </a:r>
            <a:r>
              <a:rPr lang="en-IE" dirty="0" smtClean="0"/>
              <a:t>4)</a:t>
            </a:r>
          </a:p>
          <a:p>
            <a:pPr lvl="2"/>
            <a:r>
              <a:rPr lang="en-IE" dirty="0" smtClean="0"/>
              <a:t>Declaration of incompatibility “does not affect the validity, continuing operation or enforcement of the provision in respect of which it is given”. </a:t>
            </a:r>
          </a:p>
          <a:p>
            <a:endParaRPr lang="en-I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End of the “Age of Enlightenment”? </a:t>
            </a:r>
            <a:endParaRPr lang="en-IE" sz="2800" dirty="0"/>
          </a:p>
        </p:txBody>
      </p:sp>
      <p:sp>
        <p:nvSpPr>
          <p:cNvPr id="6" name="Text Placeholder 5"/>
          <p:cNvSpPr>
            <a:spLocks noGrp="1"/>
          </p:cNvSpPr>
          <p:nvPr>
            <p:ph type="body" idx="1"/>
          </p:nvPr>
        </p:nvSpPr>
        <p:spPr>
          <a:xfrm>
            <a:off x="395536" y="1628800"/>
            <a:ext cx="4040188" cy="639762"/>
          </a:xfrm>
        </p:spPr>
        <p:txBody>
          <a:bodyPr/>
          <a:lstStyle/>
          <a:p>
            <a:r>
              <a:rPr lang="en-IE" dirty="0" smtClean="0"/>
              <a:t>Repeal</a:t>
            </a:r>
            <a:endParaRPr lang="en-IE" dirty="0"/>
          </a:p>
        </p:txBody>
      </p:sp>
      <p:sp>
        <p:nvSpPr>
          <p:cNvPr id="7" name="Content Placeholder 6"/>
          <p:cNvSpPr>
            <a:spLocks noGrp="1"/>
          </p:cNvSpPr>
          <p:nvPr>
            <p:ph sz="half" idx="2"/>
          </p:nvPr>
        </p:nvSpPr>
        <p:spPr>
          <a:xfrm>
            <a:off x="395536" y="2420888"/>
            <a:ext cx="4040188" cy="4248472"/>
          </a:xfrm>
        </p:spPr>
        <p:txBody>
          <a:bodyPr>
            <a:normAutofit fontScale="92500" lnSpcReduction="20000"/>
          </a:bodyPr>
          <a:lstStyle/>
          <a:p>
            <a:r>
              <a:rPr lang="en-IE" dirty="0" smtClean="0"/>
              <a:t>Legislature retains last word (no change)</a:t>
            </a:r>
          </a:p>
          <a:p>
            <a:r>
              <a:rPr lang="en-IE" dirty="0" smtClean="0"/>
              <a:t>Bill of Rights specifies content of all rights (unlikely)</a:t>
            </a:r>
          </a:p>
          <a:p>
            <a:r>
              <a:rPr lang="en-IE" dirty="0" smtClean="0"/>
              <a:t>Judges </a:t>
            </a:r>
          </a:p>
          <a:p>
            <a:pPr lvl="1"/>
            <a:r>
              <a:rPr lang="en-IE" dirty="0" smtClean="0"/>
              <a:t>“return to” literal interpretation &amp; the common law only</a:t>
            </a:r>
          </a:p>
          <a:p>
            <a:pPr lvl="2"/>
            <a:r>
              <a:rPr lang="en-IE" dirty="0" smtClean="0"/>
              <a:t>In full knowledge that applicants will head to Strasbourg</a:t>
            </a:r>
          </a:p>
          <a:p>
            <a:pPr lvl="1"/>
            <a:r>
              <a:rPr lang="en-IE" dirty="0" smtClean="0"/>
              <a:t>Continue to give content to rights (entrenchment </a:t>
            </a:r>
            <a:r>
              <a:rPr lang="en-IE" dirty="0" err="1" smtClean="0"/>
              <a:t>arg</a:t>
            </a:r>
            <a:r>
              <a:rPr lang="en-IE" dirty="0" smtClean="0"/>
              <a:t>)</a:t>
            </a:r>
          </a:p>
          <a:p>
            <a:pPr lvl="1"/>
            <a:r>
              <a:rPr lang="en-IE" dirty="0" smtClean="0"/>
              <a:t>Dialogue v Confrontation </a:t>
            </a:r>
            <a:endParaRPr lang="en-IE" dirty="0"/>
          </a:p>
        </p:txBody>
      </p:sp>
      <p:sp>
        <p:nvSpPr>
          <p:cNvPr id="8" name="Text Placeholder 7"/>
          <p:cNvSpPr>
            <a:spLocks noGrp="1"/>
          </p:cNvSpPr>
          <p:nvPr>
            <p:ph type="body" sz="quarter" idx="3"/>
          </p:nvPr>
        </p:nvSpPr>
        <p:spPr>
          <a:xfrm>
            <a:off x="4644008" y="1700808"/>
            <a:ext cx="4039200" cy="639762"/>
          </a:xfrm>
        </p:spPr>
        <p:txBody>
          <a:bodyPr/>
          <a:lstStyle/>
          <a:p>
            <a:r>
              <a:rPr lang="en-IE" dirty="0" smtClean="0"/>
              <a:t>Without withdrawal</a:t>
            </a:r>
            <a:endParaRPr lang="en-IE" dirty="0"/>
          </a:p>
        </p:txBody>
      </p:sp>
      <p:sp>
        <p:nvSpPr>
          <p:cNvPr id="9" name="Content Placeholder 8"/>
          <p:cNvSpPr>
            <a:spLocks noGrp="1"/>
          </p:cNvSpPr>
          <p:nvPr>
            <p:ph sz="quarter" idx="4"/>
          </p:nvPr>
        </p:nvSpPr>
        <p:spPr>
          <a:xfrm>
            <a:off x="4644008" y="2492896"/>
            <a:ext cx="4039200" cy="3888432"/>
          </a:xfrm>
        </p:spPr>
        <p:txBody>
          <a:bodyPr>
            <a:normAutofit fontScale="92500"/>
          </a:bodyPr>
          <a:lstStyle/>
          <a:p>
            <a:pPr>
              <a:buNone/>
            </a:pPr>
            <a:r>
              <a:rPr lang="en-IE" dirty="0" smtClean="0"/>
              <a:t>Strasbourg</a:t>
            </a:r>
          </a:p>
          <a:p>
            <a:r>
              <a:rPr lang="en-IE" dirty="0" smtClean="0"/>
              <a:t>Retains supervisory function </a:t>
            </a:r>
          </a:p>
          <a:p>
            <a:pPr lvl="1"/>
            <a:r>
              <a:rPr lang="en-IE" dirty="0" smtClean="0"/>
              <a:t>And relatively weak </a:t>
            </a:r>
            <a:r>
              <a:rPr lang="en-IE" i="1" dirty="0" smtClean="0"/>
              <a:t>legal</a:t>
            </a:r>
            <a:r>
              <a:rPr lang="en-IE" dirty="0" smtClean="0"/>
              <a:t> position</a:t>
            </a:r>
          </a:p>
          <a:p>
            <a:endParaRPr lang="en-IE" dirty="0" smtClean="0"/>
          </a:p>
          <a:p>
            <a:r>
              <a:rPr lang="en-IE" dirty="0" smtClean="0"/>
              <a:t>Continues to hear petitions from UK applicants</a:t>
            </a:r>
          </a:p>
          <a:p>
            <a:endParaRPr lang="en-IE" dirty="0" smtClean="0"/>
          </a:p>
          <a:p>
            <a:r>
              <a:rPr lang="en-IE" dirty="0" err="1" smtClean="0"/>
              <a:t>ECtHR’s</a:t>
            </a:r>
            <a:r>
              <a:rPr lang="en-IE" dirty="0" smtClean="0"/>
              <a:t>  deferential approach may end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IE" dirty="0" smtClean="0"/>
              <a:t>Human Rights and Labour Law</a:t>
            </a:r>
            <a:endParaRPr lang="en-IE" dirty="0"/>
          </a:p>
        </p:txBody>
      </p:sp>
      <p:sp>
        <p:nvSpPr>
          <p:cNvPr id="8" name="Content Placeholder 7"/>
          <p:cNvSpPr>
            <a:spLocks noGrp="1"/>
          </p:cNvSpPr>
          <p:nvPr>
            <p:ph idx="1"/>
          </p:nvPr>
        </p:nvSpPr>
        <p:spPr/>
        <p:txBody>
          <a:bodyPr>
            <a:normAutofit fontScale="85000" lnSpcReduction="20000"/>
          </a:bodyPr>
          <a:lstStyle/>
          <a:p>
            <a:r>
              <a:rPr lang="en-IE" dirty="0" smtClean="0"/>
              <a:t>Covenant on Economic Social and Cultural Rights:</a:t>
            </a:r>
          </a:p>
          <a:p>
            <a:pPr lvl="1"/>
            <a:r>
              <a:rPr lang="en-IE" dirty="0" smtClean="0"/>
              <a:t>Right to work (Art. 6)</a:t>
            </a:r>
          </a:p>
          <a:p>
            <a:pPr lvl="1"/>
            <a:r>
              <a:rPr lang="en-IE" dirty="0" smtClean="0"/>
              <a:t>Right to ... just and favourable conditions of work (Art 7)</a:t>
            </a:r>
          </a:p>
          <a:p>
            <a:pPr lvl="1"/>
            <a:r>
              <a:rPr lang="en-IE" dirty="0" smtClean="0"/>
              <a:t>Right to form...and join trade unions + right to strike (Art 8)</a:t>
            </a:r>
          </a:p>
          <a:p>
            <a:endParaRPr lang="en-IE" dirty="0" smtClean="0"/>
          </a:p>
          <a:p>
            <a:r>
              <a:rPr lang="en-IE" dirty="0" smtClean="0"/>
              <a:t>European Convention:</a:t>
            </a:r>
          </a:p>
          <a:p>
            <a:pPr lvl="1"/>
            <a:r>
              <a:rPr lang="en-IE" dirty="0" smtClean="0"/>
              <a:t>Freedom of Assembly (Art 11)</a:t>
            </a:r>
          </a:p>
          <a:p>
            <a:pPr lvl="1"/>
            <a:r>
              <a:rPr lang="en-IE" dirty="0" smtClean="0"/>
              <a:t>Prohibition of Slavery etc (Art. 4)</a:t>
            </a:r>
          </a:p>
          <a:p>
            <a:pPr lvl="1"/>
            <a:r>
              <a:rPr lang="en-IE" dirty="0" smtClean="0"/>
              <a:t>Social “right to work”, or attendant work issues, in Arts. 6, 8, 9, 10 </a:t>
            </a:r>
            <a:endParaRPr lang="en-I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Covenant on Economic and Social</a:t>
            </a:r>
            <a:endParaRPr lang="en-IE" dirty="0"/>
          </a:p>
        </p:txBody>
      </p:sp>
      <p:sp>
        <p:nvSpPr>
          <p:cNvPr id="3" name="Content Placeholder 2"/>
          <p:cNvSpPr>
            <a:spLocks noGrp="1"/>
          </p:cNvSpPr>
          <p:nvPr>
            <p:ph sz="half" idx="1"/>
          </p:nvPr>
        </p:nvSpPr>
        <p:spPr/>
        <p:txBody>
          <a:bodyPr/>
          <a:lstStyle/>
          <a:p>
            <a:endParaRPr lang="en-IE" dirty="0" smtClean="0"/>
          </a:p>
          <a:p>
            <a:r>
              <a:rPr lang="en-IE" dirty="0" smtClean="0"/>
              <a:t>Not incorporated </a:t>
            </a:r>
          </a:p>
          <a:p>
            <a:endParaRPr lang="en-IE" dirty="0" smtClean="0"/>
          </a:p>
          <a:p>
            <a:r>
              <a:rPr lang="en-IE" dirty="0" smtClean="0"/>
              <a:t>“progressive realisation”</a:t>
            </a:r>
          </a:p>
          <a:p>
            <a:endParaRPr lang="en-IE" dirty="0" smtClean="0"/>
          </a:p>
          <a:p>
            <a:r>
              <a:rPr lang="en-IE" dirty="0" smtClean="0"/>
              <a:t>Little interpretation </a:t>
            </a:r>
          </a:p>
          <a:p>
            <a:endParaRPr lang="en-IE" dirty="0" smtClean="0"/>
          </a:p>
          <a:p>
            <a:endParaRPr lang="en-IE" dirty="0"/>
          </a:p>
        </p:txBody>
      </p:sp>
      <p:sp>
        <p:nvSpPr>
          <p:cNvPr id="4" name="Content Placeholder 3"/>
          <p:cNvSpPr>
            <a:spLocks noGrp="1"/>
          </p:cNvSpPr>
          <p:nvPr>
            <p:ph sz="half" idx="2"/>
          </p:nvPr>
        </p:nvSpPr>
        <p:spPr/>
        <p:txBody>
          <a:bodyPr/>
          <a:lstStyle/>
          <a:p>
            <a:endParaRPr lang="en-IE" dirty="0" smtClean="0"/>
          </a:p>
          <a:p>
            <a:r>
              <a:rPr lang="en-IE" dirty="0" smtClean="0"/>
              <a:t>Strategic approach to IESCR: </a:t>
            </a:r>
          </a:p>
          <a:p>
            <a:endParaRPr lang="en-IE" dirty="0" smtClean="0"/>
          </a:p>
          <a:p>
            <a:pPr lvl="1"/>
            <a:r>
              <a:rPr lang="en-IE" dirty="0" smtClean="0"/>
              <a:t>Individual Petition </a:t>
            </a:r>
          </a:p>
          <a:p>
            <a:pPr lvl="1"/>
            <a:r>
              <a:rPr lang="en-IE" dirty="0" smtClean="0"/>
              <a:t>State party reports </a:t>
            </a:r>
          </a:p>
          <a:p>
            <a:pPr lvl="1"/>
            <a:r>
              <a:rPr lang="en-IE" dirty="0" smtClean="0"/>
              <a:t>Universal periodic review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let">
  <a:themeElements>
    <a:clrScheme name="Brooklet">
      <a:dk1>
        <a:sysClr val="windowText" lastClr="000000"/>
      </a:dk1>
      <a:lt1>
        <a:sysClr val="window" lastClr="FFFFFF"/>
      </a:lt1>
      <a:dk2>
        <a:srgbClr val="4062E3"/>
      </a:dk2>
      <a:lt2>
        <a:srgbClr val="C7E4F8"/>
      </a:lt2>
      <a:accent1>
        <a:srgbClr val="79498D"/>
      </a:accent1>
      <a:accent2>
        <a:srgbClr val="AE236A"/>
      </a:accent2>
      <a:accent3>
        <a:srgbClr val="F88941"/>
      </a:accent3>
      <a:accent4>
        <a:srgbClr val="DEC441"/>
      </a:accent4>
      <a:accent5>
        <a:srgbClr val="9FA500"/>
      </a:accent5>
      <a:accent6>
        <a:srgbClr val="707070"/>
      </a:accent6>
      <a:hlink>
        <a:srgbClr val="0000E1"/>
      </a:hlink>
      <a:folHlink>
        <a:srgbClr val="800080"/>
      </a:folHlink>
    </a:clrScheme>
    <a:fontScheme name="Brooklet">
      <a:majorFont>
        <a:latin typeface="Constantia"/>
        <a:ea typeface=""/>
        <a:cs typeface=""/>
        <a:font script="Jpan" typeface="HG明朝E"/>
        <a:font script="Hang" typeface="궁서"/>
        <a:font script="Hans" typeface="华文中宋"/>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mbria"/>
        <a:ea typeface=""/>
        <a:cs typeface=""/>
        <a:font script="Jpan" typeface="ＭＳ 明朝"/>
        <a:font script="Hang" typeface="맑은 고딕"/>
        <a:font script="Hans" typeface="华文楷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rooklet">
      <a:fillStyleLst>
        <a:solidFill>
          <a:schemeClr val="phClr">
            <a:tint val="100000"/>
          </a:scheme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6175" cap="flat" cmpd="sng" algn="ctr">
          <a:solidFill>
            <a:schemeClr val="phClr">
              <a:alpha val="100000"/>
            </a:schemeClr>
          </a:solidFill>
          <a:prstDash val="solid"/>
        </a:ln>
        <a:ln w="16350" cap="flat" cmpd="sng" algn="ctr">
          <a:solidFill>
            <a:schemeClr val="phClr">
              <a:alpha val="100000"/>
            </a:schemeClr>
          </a:solidFill>
          <a:prstDash val="solid"/>
        </a:ln>
        <a:ln w="29525" cap="flat" cmpd="sng" algn="ctr">
          <a:solidFill>
            <a:schemeClr val="phClr">
              <a:alpha val="100000"/>
            </a:schemeClr>
          </a:solidFill>
          <a:prstDash val="solid"/>
        </a:ln>
      </a:lnStyleLst>
      <a:effectStyleLst>
        <a:effectStyle>
          <a:effectLst>
            <a:outerShdw blurRad="63000" dist="25400" dir="16000000" rotWithShape="0">
              <a:srgbClr val="000000">
                <a:alpha val="10000"/>
              </a:srgbClr>
            </a:outerShdw>
          </a:effectLst>
          <a:scene3d>
            <a:camera prst="orthographicFront"/>
            <a:lightRig rig="soft" dir="t">
              <a:rot lat="0" lon="0" rev="0"/>
            </a:lightRig>
          </a:scene3d>
        </a:effectStyle>
        <a:effectStyle>
          <a:effectLst>
            <a:outerShdw blurRad="63000" dist="25400" dir="16000000" rotWithShape="0">
              <a:srgbClr val="000000">
                <a:alpha val="10000"/>
              </a:srgbClr>
            </a:outerShdw>
          </a:effectLst>
          <a:scene3d>
            <a:camera prst="perspectiveFront" fov="7200000"/>
            <a:lightRig rig="glow" dir="t">
              <a:rot lat="0" lon="0" rev="21000000"/>
            </a:lightRig>
          </a:scene3d>
          <a:sp3d>
            <a:bevelT w="304800" h="44450"/>
            <a:bevelB w="304800" h="44450"/>
            <a:contourClr>
              <a:schemeClr val="phClr">
                <a:shade val="60000"/>
                <a:satMod val="110000"/>
              </a:schemeClr>
            </a:contourClr>
          </a:sp3d>
        </a:effectStyle>
        <a:effectStyle>
          <a:effectLst>
            <a:outerShdw blurRad="63000" dist="25400" dir="16000000" rotWithShape="0">
              <a:srgbClr val="000000">
                <a:alpha val="10000"/>
              </a:srgbClr>
            </a:outerShdw>
          </a:effectLst>
          <a:scene3d>
            <a:camera prst="perspectiveFront" fov="0"/>
            <a:lightRig rig="glow" dir="t">
              <a:rot lat="0" lon="0" rev="21000000"/>
            </a:lightRig>
          </a:scene3d>
          <a:sp3d>
            <a:bevelT w="342900" h="38100" prst="softRound"/>
            <a:bevelB w="342900" h="38100" prst="softRound"/>
            <a:contourClr>
              <a:schemeClr val="phClr">
                <a:shade val="60000"/>
                <a:satMod val="110000"/>
              </a:schemeClr>
            </a:contourClr>
          </a:sp3d>
        </a:effectStyle>
      </a:effectStyleLst>
      <a:bgFillStyleLst>
        <a:solidFill>
          <a:schemeClr val="phClr"/>
        </a:solidFill>
        <a:gradFill>
          <a:gsLst>
            <a:gs pos="0">
              <a:schemeClr val="phClr">
                <a:tint val="75000"/>
              </a:schemeClr>
            </a:gs>
            <a:gs pos="65000">
              <a:schemeClr val="phClr">
                <a:shade val="75000"/>
              </a:schemeClr>
            </a:gs>
            <a:gs pos="100000">
              <a:schemeClr val="phClr">
                <a:shade val="75000"/>
              </a:schemeClr>
            </a:gs>
          </a:gsLst>
          <a:lin ang="16200000" scaled="1"/>
        </a:gradFill>
        <a:blipFill rotWithShape="0">
          <a:blip xmlns:r="http://schemas.openxmlformats.org/officeDocument/2006/relationships" r:embed="rId1">
            <a:duotone>
              <a:schemeClr val="phClr">
                <a:shade val="50000"/>
              </a:schemeClr>
              <a:schemeClr val="phClr">
                <a:tint val="75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Brooklet</Template>
  <TotalTime>217</TotalTime>
  <Words>2097</Words>
  <Application>Microsoft Office PowerPoint</Application>
  <PresentationFormat>On-screen Show (4:3)</PresentationFormat>
  <Paragraphs>225</Paragraphs>
  <Slides>12</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ＭＳ 明朝</vt:lpstr>
      <vt:lpstr>ＭＳ Ｐゴシック</vt:lpstr>
      <vt:lpstr>Arial</vt:lpstr>
      <vt:lpstr>Calibri</vt:lpstr>
      <vt:lpstr>Cambria</vt:lpstr>
      <vt:lpstr>Constantia</vt:lpstr>
      <vt:lpstr>HG明朝E</vt:lpstr>
      <vt:lpstr>Lucida Sans Unicode</vt:lpstr>
      <vt:lpstr>Wingdings</vt:lpstr>
      <vt:lpstr>Brooklet</vt:lpstr>
      <vt:lpstr>Human Rights:  A Post Election Analysis</vt:lpstr>
      <vt:lpstr>British Bill of Rights: (according to the Tory proposals) </vt:lpstr>
      <vt:lpstr>Resulting in: (according to the proposals)</vt:lpstr>
      <vt:lpstr>Rationale</vt:lpstr>
      <vt:lpstr>The European Court’s supervisory function </vt:lpstr>
      <vt:lpstr>The Human Rights Act</vt:lpstr>
      <vt:lpstr>End of the “Age of Enlightenment”? </vt:lpstr>
      <vt:lpstr>Human Rights and Labour Law</vt:lpstr>
      <vt:lpstr>Covenant on Economic and Social</vt:lpstr>
      <vt:lpstr>Art 11</vt:lpstr>
      <vt:lpstr>Possibilities and Problems </vt:lpstr>
      <vt:lpstr>Sources used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 A Post Election Analysis</dc:title>
  <dc:creator>Owner</dc:creator>
  <cp:lastModifiedBy>Carolyn Jones</cp:lastModifiedBy>
  <cp:revision>32</cp:revision>
  <cp:lastPrinted>2015-10-21T07:47:16Z</cp:lastPrinted>
  <dcterms:created xsi:type="dcterms:W3CDTF">2015-10-19T15:12:21Z</dcterms:created>
  <dcterms:modified xsi:type="dcterms:W3CDTF">2015-10-23T10:33:42Z</dcterms:modified>
</cp:coreProperties>
</file>