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91" r:id="rId3"/>
    <p:sldId id="259" r:id="rId4"/>
    <p:sldId id="260" r:id="rId5"/>
    <p:sldId id="261" r:id="rId6"/>
    <p:sldId id="262" r:id="rId7"/>
    <p:sldId id="293" r:id="rId8"/>
    <p:sldId id="294" r:id="rId9"/>
    <p:sldId id="258" r:id="rId10"/>
    <p:sldId id="265" r:id="rId11"/>
    <p:sldId id="295" r:id="rId12"/>
    <p:sldId id="292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66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Ireland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% of free movers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Belgium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% of free movers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Uk/Germany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% of free movers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249000"/>
        <c:axId val="485242336"/>
      </c:barChart>
      <c:catAx>
        <c:axId val="485249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5242336"/>
        <c:crosses val="autoZero"/>
        <c:auto val="1"/>
        <c:lblAlgn val="ctr"/>
        <c:lblOffset val="100"/>
        <c:noMultiLvlLbl val="0"/>
      </c:catAx>
      <c:valAx>
        <c:axId val="4852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5249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C:\Users\Rowan\Documents\Maynooth\Powerpoint Template\K7917 - Maynooth University_PowerPoint (Burgundy) Option 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0" t="-320" r="27138"/>
          <a:stretch>
            <a:fillRect/>
          </a:stretch>
        </p:blipFill>
        <p:spPr bwMode="auto">
          <a:xfrm>
            <a:off x="4008438" y="549275"/>
            <a:ext cx="46799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8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lour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313" y="404813"/>
            <a:ext cx="8496300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55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blank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4213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48225" y="2204864"/>
            <a:ext cx="3311525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77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0550" y="404813"/>
            <a:ext cx="5561013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813"/>
            <a:ext cx="2592388" cy="5407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47864" y="404813"/>
            <a:ext cx="511296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51744" y="1118393"/>
            <a:ext cx="5118559" cy="46870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38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6" y="404664"/>
            <a:ext cx="2592388" cy="5407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19475" y="404813"/>
            <a:ext cx="5292725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19475" y="1124744"/>
            <a:ext cx="5292725" cy="468709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94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Half and half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467544" y="260648"/>
            <a:ext cx="8218016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>
          <a:xfrm>
            <a:off x="467544" y="1988840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13"/>
          </p:nvPr>
        </p:nvSpPr>
        <p:spPr>
          <a:xfrm>
            <a:off x="4644008" y="1992263"/>
            <a:ext cx="4032448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472530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644008" y="1340768"/>
            <a:ext cx="4027462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76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288" y="404813"/>
            <a:ext cx="8316912" cy="5184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24956" y="6426413"/>
            <a:ext cx="3457575" cy="314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89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95288" y="476250"/>
            <a:ext cx="8316912" cy="525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153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42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97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5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5" y="1773238"/>
            <a:ext cx="7561337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891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9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55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10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6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44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10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21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05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altLang="en-US" sz="1100" b="1" dirty="0" smtClean="0">
                <a:solidFill>
                  <a:prstClr val="black"/>
                </a:solidFill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5" y="1773238"/>
            <a:ext cx="7561337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26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aper title/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3097213" y="5884863"/>
            <a:ext cx="521970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1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63938" y="1628800"/>
            <a:ext cx="4968875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563888" y="364502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63888" y="5085184"/>
            <a:ext cx="4825057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1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blank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08438" y="549275"/>
            <a:ext cx="4679950" cy="583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913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2" descr="C:\Users\Rowan\Documents\Maynooth\Powerpoint Template\K7917 - Maynooth University_PowerPoint (Burgundy) Option 1-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5652"/>
          <a:stretch>
            <a:fillRect/>
          </a:stretch>
        </p:blipFill>
        <p:spPr bwMode="auto">
          <a:xfrm>
            <a:off x="4008438" y="536575"/>
            <a:ext cx="467995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4" descr="C:\Users\Rowan\Documents\Maynooth\Powerpoint Template\Libr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7" t="4469" r="53"/>
          <a:stretch>
            <a:fillRect/>
          </a:stretch>
        </p:blipFill>
        <p:spPr bwMode="auto">
          <a:xfrm>
            <a:off x="4008438" y="566738"/>
            <a:ext cx="467995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1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31432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539750" y="6453188"/>
            <a:ext cx="3203575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4008438" y="6453188"/>
            <a:ext cx="467995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2" descr="C:\Users\Rowan\Documents\Maynooth\Powerpoint Template\K7917 - Maynooth University_PowerPoint (Burgundy) Option 1-2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2" r="-2"/>
          <a:stretch>
            <a:fillRect/>
          </a:stretch>
        </p:blipFill>
        <p:spPr bwMode="auto">
          <a:xfrm>
            <a:off x="4008438" y="515938"/>
            <a:ext cx="467995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560" y="3140968"/>
            <a:ext cx="3024336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1189" y="5661025"/>
            <a:ext cx="3024708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05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313" y="404813"/>
            <a:ext cx="8370887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58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395288" y="5884863"/>
            <a:ext cx="8316912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14763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72325" y="6448425"/>
            <a:ext cx="151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46311" y="620688"/>
            <a:ext cx="7560890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55650" y="1844675"/>
            <a:ext cx="7561263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47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92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3CB3-D23D-41F1-8E34-14D82673E7FE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10/02/2016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176A-06C1-4AC1-BA96-37466410C380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1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te.ie/radio1/doconone/2015/1204/751206-the-case-that-never-was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560" y="1556793"/>
            <a:ext cx="3024336" cy="3240359"/>
          </a:xfrm>
        </p:spPr>
        <p:txBody>
          <a:bodyPr>
            <a:normAutofit/>
          </a:bodyPr>
          <a:lstStyle/>
          <a:p>
            <a:r>
              <a:rPr lang="en-IE" dirty="0" smtClean="0"/>
              <a:t>Free Movement and Workers’ Rights</a:t>
            </a:r>
            <a:endParaRPr lang="en-IE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189" y="4437112"/>
            <a:ext cx="3024708" cy="1944639"/>
          </a:xfrm>
        </p:spPr>
        <p:txBody>
          <a:bodyPr>
            <a:normAutofit fontScale="92500" lnSpcReduction="10000"/>
          </a:bodyPr>
          <a:lstStyle/>
          <a:p>
            <a:r>
              <a:rPr lang="en-IE" b="1" dirty="0" smtClean="0"/>
              <a:t>Prof Michael </a:t>
            </a:r>
            <a:r>
              <a:rPr lang="en-IE" b="1" dirty="0"/>
              <a:t>Doherty</a:t>
            </a:r>
          </a:p>
          <a:p>
            <a:r>
              <a:rPr lang="en-IE" b="1" dirty="0" smtClean="0"/>
              <a:t>Maynooth University</a:t>
            </a:r>
            <a:r>
              <a:rPr lang="en-IE" dirty="0" smtClean="0"/>
              <a:t>,</a:t>
            </a:r>
          </a:p>
          <a:p>
            <a:endParaRPr lang="en-IE" dirty="0" smtClean="0"/>
          </a:p>
          <a:p>
            <a:r>
              <a:rPr lang="en-IE" b="1" i="1" dirty="0" smtClean="0"/>
              <a:t>IER; Has </a:t>
            </a:r>
            <a:r>
              <a:rPr lang="en-IE" b="1" i="1" dirty="0"/>
              <a:t>social Europe </a:t>
            </a:r>
            <a:r>
              <a:rPr lang="en-IE" b="1" i="1" dirty="0" smtClean="0"/>
              <a:t>disintegrated? </a:t>
            </a: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31469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95536" y="188640"/>
            <a:ext cx="8424936" cy="504056"/>
          </a:xfrm>
        </p:spPr>
        <p:txBody>
          <a:bodyPr>
            <a:noAutofit/>
          </a:bodyPr>
          <a:lstStyle/>
          <a:p>
            <a:pPr lvl="0"/>
            <a:r>
              <a:rPr lang="en-IE" sz="3200" dirty="0" smtClean="0"/>
              <a:t>2. The </a:t>
            </a:r>
            <a:r>
              <a:rPr lang="en-IE" sz="3200" dirty="0"/>
              <a:t>Internal Market </a:t>
            </a:r>
            <a:r>
              <a:rPr lang="en-IE" sz="3200" dirty="0" smtClean="0"/>
              <a:t>&amp; Free </a:t>
            </a:r>
            <a:r>
              <a:rPr lang="en-IE" sz="3200" dirty="0"/>
              <a:t>Movement of Labour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1124744"/>
            <a:ext cx="8640960" cy="46805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IE" sz="2800" dirty="0" smtClean="0"/>
              <a:t>Internal market and free movement of labour (with the accompanying rights) must be </a:t>
            </a:r>
            <a:r>
              <a:rPr lang="en-IE" sz="2800" u="sng" dirty="0" smtClean="0"/>
              <a:t>complementary</a:t>
            </a:r>
            <a:r>
              <a:rPr lang="en-IE" sz="2800" u="sng" dirty="0"/>
              <a:t> </a:t>
            </a:r>
            <a:r>
              <a:rPr lang="en-IE" sz="2800" u="sng" dirty="0" smtClean="0"/>
              <a:t>(</a:t>
            </a:r>
            <a:r>
              <a:rPr lang="en-IE" sz="2800" dirty="0" smtClean="0"/>
              <a:t>not in </a:t>
            </a:r>
            <a:r>
              <a:rPr lang="en-IE" sz="2800" u="sng" dirty="0" smtClean="0"/>
              <a:t>opposition</a:t>
            </a:r>
            <a:r>
              <a:rPr lang="en-IE" sz="2800" u="sng" dirty="0"/>
              <a:t>)</a:t>
            </a:r>
          </a:p>
          <a:p>
            <a:endParaRPr lang="en-IE" sz="2800" u="sng" dirty="0" smtClean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/>
          </a:p>
          <a:p>
            <a:r>
              <a:rPr lang="en-IE" sz="2800" dirty="0" smtClean="0"/>
              <a:t>Granting </a:t>
            </a:r>
            <a:r>
              <a:rPr lang="en-IE" sz="2800" dirty="0"/>
              <a:t>the right to free movement creates an </a:t>
            </a:r>
            <a:r>
              <a:rPr lang="en-IE" sz="2800" u="sng" dirty="0"/>
              <a:t>inextricable link</a:t>
            </a:r>
            <a:r>
              <a:rPr lang="en-IE" sz="2800" dirty="0"/>
              <a:t> between the </a:t>
            </a:r>
            <a:r>
              <a:rPr lang="en-IE" sz="2800" u="sng" dirty="0"/>
              <a:t>internal market</a:t>
            </a:r>
            <a:r>
              <a:rPr lang="en-IE" sz="2800" dirty="0"/>
              <a:t> and European </a:t>
            </a:r>
            <a:r>
              <a:rPr lang="en-IE" sz="2800" u="sng" dirty="0"/>
              <a:t>societies</a:t>
            </a:r>
            <a:r>
              <a:rPr lang="en-IE" sz="2800" dirty="0"/>
              <a:t>. </a:t>
            </a:r>
            <a:endParaRPr lang="en-GB" sz="2800" dirty="0"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084389"/>
            <a:ext cx="3278485" cy="240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188640"/>
            <a:ext cx="7560890" cy="504056"/>
          </a:xfrm>
        </p:spPr>
        <p:txBody>
          <a:bodyPr>
            <a:noAutofit/>
          </a:bodyPr>
          <a:lstStyle/>
          <a:p>
            <a:pPr lvl="0"/>
            <a:r>
              <a:rPr lang="en-IE" sz="3200" dirty="0" smtClean="0"/>
              <a:t>2. The </a:t>
            </a:r>
            <a:r>
              <a:rPr lang="en-IE" sz="3200" dirty="0"/>
              <a:t>Internal Market and Free Movement of Labour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1340768"/>
            <a:ext cx="8640960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E" sz="2800" dirty="0"/>
              <a:t> </a:t>
            </a:r>
            <a:r>
              <a:rPr lang="en-IE" sz="2800" dirty="0" smtClean="0"/>
              <a:t>Danger that </a:t>
            </a:r>
            <a:r>
              <a:rPr lang="en-IE" sz="2800" u="sng" dirty="0" smtClean="0"/>
              <a:t>internal </a:t>
            </a:r>
            <a:r>
              <a:rPr lang="en-IE" sz="2800" u="sng" dirty="0"/>
              <a:t>market law </a:t>
            </a:r>
            <a:r>
              <a:rPr lang="en-IE" sz="2800" dirty="0" smtClean="0"/>
              <a:t>is a </a:t>
            </a:r>
            <a:r>
              <a:rPr lang="en-IE" sz="2800" dirty="0"/>
              <a:t>matter for the EU </a:t>
            </a:r>
            <a:r>
              <a:rPr lang="en-IE" sz="2800" dirty="0" smtClean="0"/>
              <a:t>while </a:t>
            </a:r>
            <a:r>
              <a:rPr lang="en-IE" sz="2800" u="sng" dirty="0" smtClean="0"/>
              <a:t>social </a:t>
            </a:r>
            <a:r>
              <a:rPr lang="en-IE" sz="2800" u="sng" dirty="0"/>
              <a:t>and labour rights </a:t>
            </a:r>
            <a:r>
              <a:rPr lang="en-IE" sz="2800" dirty="0"/>
              <a:t>are </a:t>
            </a:r>
            <a:r>
              <a:rPr lang="en-IE" sz="2800" dirty="0" smtClean="0"/>
              <a:t>‘relegated’ as </a:t>
            </a:r>
            <a:r>
              <a:rPr lang="en-IE" sz="2800" dirty="0"/>
              <a:t>an issue for the MS 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3518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42852"/>
            <a:ext cx="4824536" cy="83787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IE" sz="3200" b="1" dirty="0" smtClean="0">
                <a:solidFill>
                  <a:srgbClr val="822327"/>
                </a:solidFill>
                <a:ea typeface="+mn-ea"/>
                <a:cs typeface="+mn-cs"/>
              </a:rPr>
              <a:t>3. Posted workers &amp; public </a:t>
            </a:r>
            <a:r>
              <a:rPr lang="en-IE" sz="3200" b="1" dirty="0">
                <a:solidFill>
                  <a:srgbClr val="822327"/>
                </a:solidFill>
                <a:ea typeface="+mn-ea"/>
                <a:cs typeface="+mn-cs"/>
              </a:rPr>
              <a:t>p</a:t>
            </a:r>
            <a:r>
              <a:rPr lang="en-IE" sz="3200" b="1" dirty="0" smtClean="0">
                <a:solidFill>
                  <a:srgbClr val="822327"/>
                </a:solidFill>
                <a:ea typeface="+mn-ea"/>
                <a:cs typeface="+mn-cs"/>
              </a:rPr>
              <a:t>rocurement</a:t>
            </a:r>
            <a:endParaRPr lang="en-IE" sz="3200" b="1" dirty="0">
              <a:solidFill>
                <a:srgbClr val="822327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87450"/>
            <a:ext cx="8229600" cy="52244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E" sz="2800" dirty="0"/>
              <a:t>Without protecting </a:t>
            </a:r>
            <a:r>
              <a:rPr lang="en-IE" sz="2800" dirty="0" smtClean="0"/>
              <a:t>labour </a:t>
            </a:r>
            <a:r>
              <a:rPr lang="en-IE" sz="2800" dirty="0"/>
              <a:t>standards of workers sent temporarily to other </a:t>
            </a:r>
            <a:r>
              <a:rPr lang="en-IE" sz="2800" dirty="0" smtClean="0"/>
              <a:t>MS by </a:t>
            </a:r>
            <a:r>
              <a:rPr lang="en-IE" sz="2800" dirty="0"/>
              <a:t>their employer to provide services, </a:t>
            </a:r>
            <a:r>
              <a:rPr lang="en-IE" sz="2800" u="sng" dirty="0"/>
              <a:t>neither</a:t>
            </a:r>
            <a:r>
              <a:rPr lang="en-IE" sz="2800" dirty="0"/>
              <a:t> the posted workers </a:t>
            </a:r>
            <a:r>
              <a:rPr lang="en-IE" sz="2800" u="sng" dirty="0"/>
              <a:t>nor</a:t>
            </a:r>
            <a:r>
              <a:rPr lang="en-IE" sz="2800" dirty="0"/>
              <a:t> workers or employers in the home states can be guaranteed a level playing pitch.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r>
              <a:rPr lang="en-IE" sz="2800" dirty="0" smtClean="0"/>
              <a:t>Posted </a:t>
            </a:r>
            <a:r>
              <a:rPr lang="en-IE" sz="2800" dirty="0"/>
              <a:t>workers </a:t>
            </a:r>
            <a:r>
              <a:rPr lang="en-IE" sz="2800" u="sng" dirty="0" smtClean="0"/>
              <a:t>denied</a:t>
            </a:r>
            <a:r>
              <a:rPr lang="en-IE" sz="2800" dirty="0" smtClean="0"/>
              <a:t> </a:t>
            </a:r>
            <a:r>
              <a:rPr lang="en-IE" sz="2800" dirty="0"/>
              <a:t>equal treatment rights; effectively ‘normal’ free movement rights </a:t>
            </a:r>
            <a:r>
              <a:rPr lang="en-IE" sz="2800" u="sng" dirty="0"/>
              <a:t>are suspended</a:t>
            </a:r>
            <a:r>
              <a:rPr lang="en-IE" sz="2800" dirty="0"/>
              <a:t> in favour of employers’ freedom to provide services. </a:t>
            </a:r>
          </a:p>
          <a:p>
            <a:pPr algn="just">
              <a:buNone/>
            </a:pPr>
            <a:endParaRPr lang="ro-R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MICHAEL DOHERTY - HEAD OF LAW DEPARTMENT</a:t>
            </a:r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JEU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0"/>
            <a:ext cx="1285860" cy="1285860"/>
          </a:xfrm>
          <a:prstGeom prst="rect">
            <a:avLst/>
          </a:prstGeom>
        </p:spPr>
      </p:pic>
      <p:pic>
        <p:nvPicPr>
          <p:cNvPr id="10" name="Picture 2" descr="https://encrypted-tbn3.gstatic.com/images?q=tbn:ANd9GcT4qwSWiEN3qUk_2T7knssraRllL81ee3xVuYEM5a6ikT0i9_gvXaiyBQ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00"/>
            <a:ext cx="1248073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vaxholm laval block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1"/>
            <a:ext cx="667862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9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42852"/>
            <a:ext cx="6264696" cy="765868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IE" sz="3200" b="1" dirty="0">
                <a:solidFill>
                  <a:srgbClr val="822327"/>
                </a:solidFill>
              </a:rPr>
              <a:t>3. Posted workers &amp; public </a:t>
            </a:r>
            <a:r>
              <a:rPr lang="en-IE" sz="3200" b="1" dirty="0" smtClean="0">
                <a:solidFill>
                  <a:srgbClr val="822327"/>
                </a:solidFill>
              </a:rPr>
              <a:t>procurement</a:t>
            </a:r>
            <a:endParaRPr lang="en-IE" sz="2500" b="1" dirty="0">
              <a:solidFill>
                <a:srgbClr val="822327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87450"/>
            <a:ext cx="8229600" cy="5224465"/>
          </a:xfrm>
        </p:spPr>
        <p:txBody>
          <a:bodyPr>
            <a:normAutofit/>
          </a:bodyPr>
          <a:lstStyle/>
          <a:p>
            <a:r>
              <a:rPr lang="en-IE" sz="2800" dirty="0" smtClean="0"/>
              <a:t>EU Court has </a:t>
            </a:r>
            <a:r>
              <a:rPr lang="en-IE" sz="2800" dirty="0"/>
              <a:t>severely restricted the rights </a:t>
            </a:r>
            <a:r>
              <a:rPr lang="en-IE" sz="2800" u="sng" dirty="0"/>
              <a:t>of trade unions</a:t>
            </a:r>
            <a:r>
              <a:rPr lang="en-IE" sz="2800" dirty="0"/>
              <a:t>, and </a:t>
            </a:r>
            <a:r>
              <a:rPr lang="en-IE" sz="2800" u="sng" dirty="0"/>
              <a:t>State authorities via public procurement processes</a:t>
            </a:r>
            <a:r>
              <a:rPr lang="en-IE" sz="2800" dirty="0"/>
              <a:t>, to enforce labour standards (going beyond the statutory minimum) against service providers established in other EU </a:t>
            </a:r>
            <a:r>
              <a:rPr lang="en-IE" sz="2800" dirty="0" smtClean="0"/>
              <a:t>MS</a:t>
            </a:r>
            <a:endParaRPr lang="en-IE" sz="2800" dirty="0"/>
          </a:p>
          <a:p>
            <a:endParaRPr lang="en-IE" sz="2800" dirty="0"/>
          </a:p>
          <a:p>
            <a:endParaRPr lang="en-IE" sz="2800" dirty="0" smtClean="0"/>
          </a:p>
          <a:p>
            <a:r>
              <a:rPr lang="en-IE" sz="2800" dirty="0" smtClean="0"/>
              <a:t>Collective bargaining </a:t>
            </a:r>
            <a:r>
              <a:rPr lang="en-IE" sz="2800" dirty="0"/>
              <a:t>and industrial action are seen as </a:t>
            </a:r>
            <a:r>
              <a:rPr lang="en-IE" sz="2800" u="sng" dirty="0"/>
              <a:t>infringing</a:t>
            </a:r>
            <a:r>
              <a:rPr lang="en-IE" sz="2800" dirty="0"/>
              <a:t> the rights of service providers to operate across </a:t>
            </a:r>
            <a:r>
              <a:rPr lang="en-IE" sz="2800" dirty="0" smtClean="0"/>
              <a:t>borders….  </a:t>
            </a:r>
          </a:p>
          <a:p>
            <a:pPr algn="just">
              <a:buNone/>
            </a:pPr>
            <a:endParaRPr lang="ro-R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MICHAEL DOHERTY - HEAD OF LAW DEPARTMENT</a:t>
            </a:r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JEU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068960"/>
            <a:ext cx="1285860" cy="1285860"/>
          </a:xfrm>
          <a:prstGeom prst="rect">
            <a:avLst/>
          </a:prstGeom>
        </p:spPr>
      </p:pic>
      <p:pic>
        <p:nvPicPr>
          <p:cNvPr id="10" name="Picture 2" descr="https://encrypted-tbn3.gstatic.com/images?q=tbn:ANd9GcT4qwSWiEN3qUk_2T7knssraRllL81ee3xVuYEM5a6ikT0i9_gvXaiyBQ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00"/>
            <a:ext cx="1680121" cy="8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17232"/>
            <a:ext cx="7858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2852"/>
            <a:ext cx="5040560" cy="90988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IE" sz="3200" b="1" dirty="0" smtClean="0">
                <a:solidFill>
                  <a:srgbClr val="822327"/>
                </a:solidFill>
                <a:ea typeface="+mn-ea"/>
                <a:cs typeface="+mn-cs"/>
              </a:rPr>
              <a:t>3. Posted workers &amp; Public Procurement</a:t>
            </a:r>
            <a:endParaRPr lang="en-IE" sz="3200" b="1" dirty="0">
              <a:solidFill>
                <a:srgbClr val="822327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87450"/>
            <a:ext cx="8229600" cy="5224465"/>
          </a:xfrm>
        </p:spPr>
        <p:txBody>
          <a:bodyPr>
            <a:normAutofit/>
          </a:bodyPr>
          <a:lstStyle/>
          <a:p>
            <a:r>
              <a:rPr lang="en-IE" sz="2800" dirty="0"/>
              <a:t>Do </a:t>
            </a:r>
            <a:r>
              <a:rPr lang="en-IE" sz="2800" u="sng" dirty="0"/>
              <a:t>limitations on the fundamental rights to undertake collective bargaining</a:t>
            </a:r>
            <a:r>
              <a:rPr lang="en-IE" sz="2800" dirty="0"/>
              <a:t> go beyond what is required to allow the free functioning of the market in cross-border services?</a:t>
            </a:r>
          </a:p>
          <a:p>
            <a:endParaRPr lang="en-IE" sz="2800" dirty="0" smtClean="0"/>
          </a:p>
          <a:p>
            <a:r>
              <a:rPr lang="en-IE" sz="2800" dirty="0" smtClean="0"/>
              <a:t>Note sectoral influences, precarious work, agency work….</a:t>
            </a:r>
          </a:p>
          <a:p>
            <a:endParaRPr lang="en-IE" sz="2000" dirty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MICHAEL DOHERTY - HEAD OF LAW DEPARTMENT</a:t>
            </a:r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JEU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0"/>
            <a:ext cx="1285860" cy="1285860"/>
          </a:xfrm>
          <a:prstGeom prst="rect">
            <a:avLst/>
          </a:prstGeom>
        </p:spPr>
      </p:pic>
      <p:pic>
        <p:nvPicPr>
          <p:cNvPr id="10" name="Picture 2" descr="https://encrypted-tbn3.gstatic.com/images?q=tbn:ANd9GcT4qwSWiEN3qUk_2T7knssraRllL81ee3xVuYEM5a6ikT0i9_gvXaiyBQ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00"/>
            <a:ext cx="1248073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" y="4581128"/>
            <a:ext cx="39719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5"/>
            <a:ext cx="1224136" cy="10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0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2542"/>
            <a:ext cx="7438495" cy="69386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IE" sz="3200" b="1" dirty="0" smtClean="0">
                <a:solidFill>
                  <a:srgbClr val="822327"/>
                </a:solidFill>
                <a:ea typeface="+mn-ea"/>
                <a:cs typeface="+mn-cs"/>
              </a:rPr>
              <a:t>4. Free movement and social assistance</a:t>
            </a:r>
            <a:endParaRPr lang="en-IE" sz="3200" b="1" dirty="0">
              <a:solidFill>
                <a:srgbClr val="822327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80728"/>
            <a:ext cx="8607900" cy="5832648"/>
          </a:xfrm>
        </p:spPr>
        <p:txBody>
          <a:bodyPr>
            <a:normAutofit fontScale="32500" lnSpcReduction="20000"/>
          </a:bodyPr>
          <a:lstStyle/>
          <a:p>
            <a:r>
              <a:rPr lang="en-IE" sz="11200" dirty="0"/>
              <a:t>Since the 1970s, the EU has tried to </a:t>
            </a:r>
            <a:r>
              <a:rPr lang="en-IE" sz="11200" u="sng" dirty="0"/>
              <a:t>‘coordinate’</a:t>
            </a:r>
            <a:r>
              <a:rPr lang="en-IE" sz="11200" dirty="0"/>
              <a:t> social security for free moving </a:t>
            </a:r>
            <a:r>
              <a:rPr lang="en-IE" sz="11200" u="sng" dirty="0"/>
              <a:t>workers</a:t>
            </a:r>
            <a:r>
              <a:rPr lang="en-IE" sz="11200" dirty="0"/>
              <a:t> </a:t>
            </a:r>
            <a:endParaRPr lang="en-IE" sz="11200" dirty="0" smtClean="0"/>
          </a:p>
          <a:p>
            <a:pPr lvl="1"/>
            <a:r>
              <a:rPr lang="en-IE" sz="11200" dirty="0" smtClean="0"/>
              <a:t>worker </a:t>
            </a:r>
            <a:r>
              <a:rPr lang="en-IE" sz="11200" dirty="0"/>
              <a:t>is only subject to </a:t>
            </a:r>
            <a:r>
              <a:rPr lang="en-IE" sz="11200" u="sng" dirty="0"/>
              <a:t>one</a:t>
            </a:r>
            <a:r>
              <a:rPr lang="en-IE" sz="11200" dirty="0"/>
              <a:t> social security </a:t>
            </a:r>
            <a:r>
              <a:rPr lang="en-IE" sz="11200" dirty="0" smtClean="0"/>
              <a:t>system</a:t>
            </a:r>
            <a:endParaRPr lang="en-IE" sz="11200" dirty="0"/>
          </a:p>
          <a:p>
            <a:pPr lvl="1"/>
            <a:r>
              <a:rPr lang="en-IE" sz="11200" dirty="0" smtClean="0"/>
              <a:t>workers </a:t>
            </a:r>
            <a:r>
              <a:rPr lang="en-IE" sz="11200" u="sng" dirty="0"/>
              <a:t>do not lose</a:t>
            </a:r>
            <a:r>
              <a:rPr lang="en-IE" sz="11200" dirty="0"/>
              <a:t> social security benefits by virtue of exercising free movement rights. (</a:t>
            </a:r>
            <a:r>
              <a:rPr lang="en-IE" sz="11200" dirty="0" err="1"/>
              <a:t>Reg</a:t>
            </a:r>
            <a:r>
              <a:rPr lang="en-IE" sz="11200" dirty="0"/>
              <a:t> 883/2004; 987/2009). </a:t>
            </a:r>
          </a:p>
          <a:p>
            <a:endParaRPr lang="en-IE" sz="11200" dirty="0" smtClean="0"/>
          </a:p>
          <a:p>
            <a:endParaRPr lang="en-IE" sz="11200" dirty="0"/>
          </a:p>
          <a:p>
            <a:endParaRPr lang="en-IE" sz="5100" u="sng" dirty="0" smtClean="0"/>
          </a:p>
          <a:p>
            <a:pPr marL="0" indent="0">
              <a:buNone/>
            </a:pPr>
            <a:r>
              <a:rPr lang="en-IE" sz="2800" dirty="0"/>
              <a:t> </a:t>
            </a:r>
          </a:p>
          <a:p>
            <a:pPr algn="just">
              <a:buNone/>
            </a:pPr>
            <a:endParaRPr lang="ro-RO" sz="2000" dirty="0"/>
          </a:p>
        </p:txBody>
      </p:sp>
      <p:pic>
        <p:nvPicPr>
          <p:cNvPr id="10" name="Picture 2" descr="https://encrypted-tbn3.gstatic.com/images?q=tbn:ANd9GcT4qwSWiEN3qUk_2T7knssraRllL81ee3xVuYEM5a6ikT0i9_gvXaiyBQ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00"/>
            <a:ext cx="1176065" cy="6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152"/>
            <a:ext cx="3511277" cy="192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42852"/>
            <a:ext cx="5904656" cy="69386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IE" sz="3200" b="1" dirty="0" smtClean="0">
                <a:solidFill>
                  <a:srgbClr val="822327"/>
                </a:solidFill>
                <a:ea typeface="+mn-ea"/>
                <a:cs typeface="+mn-cs"/>
              </a:rPr>
              <a:t>4. Free movement and social assistance</a:t>
            </a:r>
            <a:endParaRPr lang="en-IE" sz="3200" b="1" dirty="0">
              <a:solidFill>
                <a:srgbClr val="822327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87450"/>
            <a:ext cx="8229600" cy="5224465"/>
          </a:xfrm>
        </p:spPr>
        <p:txBody>
          <a:bodyPr>
            <a:normAutofit fontScale="40000" lnSpcReduction="20000"/>
          </a:bodyPr>
          <a:lstStyle/>
          <a:p>
            <a:r>
              <a:rPr lang="en-IE" sz="7000" u="sng" dirty="0" smtClean="0"/>
              <a:t>Non-economically </a:t>
            </a:r>
            <a:r>
              <a:rPr lang="en-IE" sz="7000" u="sng" dirty="0"/>
              <a:t>active </a:t>
            </a:r>
            <a:r>
              <a:rPr lang="en-IE" sz="7000" u="sng" dirty="0" smtClean="0"/>
              <a:t>citizens</a:t>
            </a:r>
            <a:r>
              <a:rPr lang="en-IE" sz="7000" dirty="0"/>
              <a:t> </a:t>
            </a:r>
            <a:r>
              <a:rPr lang="en-IE" sz="7000" dirty="0" smtClean="0"/>
              <a:t>(cannot </a:t>
            </a:r>
            <a:r>
              <a:rPr lang="en-IE" sz="7000" dirty="0"/>
              <a:t>be a burden on the host </a:t>
            </a:r>
            <a:r>
              <a:rPr lang="en-IE" sz="7000" dirty="0" smtClean="0"/>
              <a:t>state)</a:t>
            </a:r>
            <a:endParaRPr lang="en-IE" sz="7000" dirty="0"/>
          </a:p>
          <a:p>
            <a:endParaRPr lang="en-IE" sz="7000" dirty="0" smtClean="0"/>
          </a:p>
          <a:p>
            <a:endParaRPr lang="en-IE" sz="7000" dirty="0"/>
          </a:p>
          <a:p>
            <a:endParaRPr lang="en-IE" sz="7000" dirty="0" smtClean="0"/>
          </a:p>
          <a:p>
            <a:endParaRPr lang="en-IE" sz="7000" dirty="0"/>
          </a:p>
          <a:p>
            <a:r>
              <a:rPr lang="en-IE" sz="7000" dirty="0" smtClean="0"/>
              <a:t>Article </a:t>
            </a:r>
            <a:r>
              <a:rPr lang="en-IE" sz="7000" dirty="0"/>
              <a:t>24(2) 2004/38- the host MS is not obliged to provide ‘</a:t>
            </a:r>
            <a:r>
              <a:rPr lang="en-IE" sz="7000" u="sng" dirty="0"/>
              <a:t>social assistance’</a:t>
            </a:r>
            <a:r>
              <a:rPr lang="en-IE" sz="7000" dirty="0"/>
              <a:t> in the first 3 </a:t>
            </a:r>
            <a:r>
              <a:rPr lang="en-IE" sz="7000" dirty="0" smtClean="0"/>
              <a:t>months</a:t>
            </a:r>
          </a:p>
          <a:p>
            <a:r>
              <a:rPr lang="en-IE" sz="7000" dirty="0" smtClean="0"/>
              <a:t>Guards against </a:t>
            </a:r>
            <a:r>
              <a:rPr lang="en-IE" sz="7000" u="sng" dirty="0" smtClean="0"/>
              <a:t>‘Welfare </a:t>
            </a:r>
            <a:r>
              <a:rPr lang="en-IE" sz="7000" u="sng" dirty="0"/>
              <a:t>tourism</a:t>
            </a:r>
            <a:r>
              <a:rPr lang="en-IE" sz="7000" u="sng" dirty="0" smtClean="0"/>
              <a:t>’</a:t>
            </a:r>
            <a:endParaRPr lang="en-IE" sz="7000" dirty="0"/>
          </a:p>
          <a:p>
            <a:r>
              <a:rPr lang="en-IE" sz="7000" b="1" i="1" u="sng" dirty="0" err="1" smtClean="0"/>
              <a:t>Dano</a:t>
            </a:r>
            <a:r>
              <a:rPr lang="en-IE" sz="7000" u="sng" dirty="0" smtClean="0"/>
              <a:t> </a:t>
            </a:r>
            <a:r>
              <a:rPr lang="en-IE" sz="7000" u="sng" dirty="0"/>
              <a:t>case</a:t>
            </a:r>
            <a:r>
              <a:rPr lang="en-IE" sz="7000" dirty="0"/>
              <a:t> (333/13)- equal treatment is only available to those residing lawfully in a MS in line with Dir 2004/38 </a:t>
            </a:r>
            <a:r>
              <a:rPr lang="en-IE" sz="7000" dirty="0" smtClean="0"/>
              <a:t>(must demonstrate </a:t>
            </a:r>
            <a:r>
              <a:rPr lang="en-IE" sz="7000" dirty="0"/>
              <a:t>a </a:t>
            </a:r>
            <a:r>
              <a:rPr lang="en-IE" sz="7000" u="sng" dirty="0"/>
              <a:t>level of ‘integration’</a:t>
            </a:r>
            <a:r>
              <a:rPr lang="en-IE" sz="7000" dirty="0"/>
              <a:t> in the host </a:t>
            </a:r>
            <a:r>
              <a:rPr lang="en-IE" sz="7000" dirty="0" smtClean="0"/>
              <a:t>MS).</a:t>
            </a:r>
            <a:endParaRPr lang="ro-R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MICHAEL DOHERTY - HEAD OF LAW DEPARTMENT</a:t>
            </a:r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s://encrypted-tbn3.gstatic.com/images?q=tbn:ANd9GcT4qwSWiEN3qUk_2T7knssraRllL81ee3xVuYEM5a6ikT0i9_gvXaiyBQ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00"/>
            <a:ext cx="21907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2008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42852"/>
            <a:ext cx="6192688" cy="69386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IE" sz="3200" b="1" dirty="0" smtClean="0">
                <a:solidFill>
                  <a:srgbClr val="822327"/>
                </a:solidFill>
                <a:ea typeface="+mn-ea"/>
                <a:cs typeface="+mn-cs"/>
              </a:rPr>
              <a:t>4. Free movement and social assistance</a:t>
            </a:r>
            <a:endParaRPr lang="en-IE" sz="3200" b="1" dirty="0">
              <a:solidFill>
                <a:srgbClr val="822327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87450"/>
            <a:ext cx="8229600" cy="5224465"/>
          </a:xfrm>
        </p:spPr>
        <p:txBody>
          <a:bodyPr>
            <a:normAutofit fontScale="32500" lnSpcReduction="20000"/>
          </a:bodyPr>
          <a:lstStyle/>
          <a:p>
            <a:r>
              <a:rPr lang="en-IE" sz="7400" dirty="0" smtClean="0"/>
              <a:t>Spill-over </a:t>
            </a:r>
            <a:r>
              <a:rPr lang="en-IE" sz="7400" dirty="0"/>
              <a:t>to </a:t>
            </a:r>
            <a:r>
              <a:rPr lang="en-IE" sz="7400" u="sng" dirty="0"/>
              <a:t>job-seekers</a:t>
            </a:r>
            <a:r>
              <a:rPr lang="en-IE" sz="7400" dirty="0"/>
              <a:t> and </a:t>
            </a:r>
            <a:r>
              <a:rPr lang="en-IE" sz="7400" u="sng" dirty="0"/>
              <a:t>former </a:t>
            </a:r>
            <a:r>
              <a:rPr lang="en-IE" sz="7400" u="sng" dirty="0" smtClean="0"/>
              <a:t>workers </a:t>
            </a:r>
            <a:r>
              <a:rPr lang="en-IE" sz="7400" dirty="0" smtClean="0"/>
              <a:t>(need a </a:t>
            </a:r>
            <a:r>
              <a:rPr lang="en-IE" sz="7400" dirty="0"/>
              <a:t>‘stable socio-economic link’ to the host </a:t>
            </a:r>
            <a:r>
              <a:rPr lang="en-IE" sz="7400" dirty="0" smtClean="0"/>
              <a:t>MS)?</a:t>
            </a:r>
          </a:p>
          <a:p>
            <a:endParaRPr lang="en-IE" sz="7400" dirty="0"/>
          </a:p>
          <a:p>
            <a:endParaRPr lang="en-IE" sz="7400" dirty="0" smtClean="0"/>
          </a:p>
          <a:p>
            <a:endParaRPr lang="en-IE" sz="7400" dirty="0"/>
          </a:p>
          <a:p>
            <a:r>
              <a:rPr lang="en-IE" sz="7400" dirty="0"/>
              <a:t> </a:t>
            </a:r>
            <a:r>
              <a:rPr lang="en-IE" sz="7400" dirty="0" smtClean="0"/>
              <a:t>W</a:t>
            </a:r>
            <a:r>
              <a:rPr lang="en-IE" sz="7400" u="sng" dirty="0" smtClean="0"/>
              <a:t>orkers</a:t>
            </a:r>
            <a:r>
              <a:rPr lang="en-IE" sz="7400" dirty="0" smtClean="0"/>
              <a:t>:</a:t>
            </a:r>
          </a:p>
          <a:p>
            <a:pPr lvl="1"/>
            <a:r>
              <a:rPr lang="en-IE" sz="7400" dirty="0" smtClean="0"/>
              <a:t>MS </a:t>
            </a:r>
            <a:r>
              <a:rPr lang="en-IE" sz="7400" dirty="0"/>
              <a:t>authorities may </a:t>
            </a:r>
            <a:r>
              <a:rPr lang="en-IE" sz="7400" u="sng" dirty="0"/>
              <a:t>misclassify</a:t>
            </a:r>
            <a:r>
              <a:rPr lang="en-IE" sz="7400" dirty="0"/>
              <a:t> someone as a ‘non-worker</a:t>
            </a:r>
            <a:r>
              <a:rPr lang="en-IE" sz="7400" dirty="0" smtClean="0"/>
              <a:t>’ (note ‘informal</a:t>
            </a:r>
            <a:r>
              <a:rPr lang="en-IE" sz="7400" dirty="0"/>
              <a:t>’ </a:t>
            </a:r>
            <a:r>
              <a:rPr lang="en-IE" sz="7400" dirty="0" smtClean="0"/>
              <a:t>work)</a:t>
            </a:r>
            <a:endParaRPr lang="en-IE" sz="7400" dirty="0"/>
          </a:p>
          <a:p>
            <a:pPr lvl="1"/>
            <a:r>
              <a:rPr lang="en-IE" sz="7400" dirty="0"/>
              <a:t>Migrants are often unaware of the </a:t>
            </a:r>
            <a:r>
              <a:rPr lang="en-IE" sz="7400" u="sng" dirty="0"/>
              <a:t>correct </a:t>
            </a:r>
            <a:r>
              <a:rPr lang="en-IE" sz="7400" u="sng" dirty="0" smtClean="0"/>
              <a:t>procedures</a:t>
            </a:r>
          </a:p>
          <a:p>
            <a:pPr lvl="1"/>
            <a:r>
              <a:rPr lang="en-IE" sz="7400" u="sng" dirty="0" smtClean="0"/>
              <a:t>Work </a:t>
            </a:r>
            <a:r>
              <a:rPr lang="en-IE" sz="7400" u="sng" dirty="0"/>
              <a:t>records</a:t>
            </a:r>
            <a:r>
              <a:rPr lang="en-IE" sz="7400" dirty="0"/>
              <a:t> in the home state are not always considered </a:t>
            </a:r>
            <a:r>
              <a:rPr lang="en-IE" sz="7400" dirty="0" smtClean="0"/>
              <a:t>(migrants </a:t>
            </a:r>
            <a:r>
              <a:rPr lang="en-IE" sz="7400" dirty="0"/>
              <a:t>may provide </a:t>
            </a:r>
            <a:r>
              <a:rPr lang="en-IE" sz="7400" u="sng" dirty="0"/>
              <a:t>insufficient </a:t>
            </a:r>
            <a:r>
              <a:rPr lang="en-IE" sz="7400" u="sng" dirty="0" smtClean="0"/>
              <a:t>information</a:t>
            </a:r>
            <a:r>
              <a:rPr lang="en-IE" sz="7400" dirty="0" smtClean="0"/>
              <a:t>)</a:t>
            </a:r>
            <a:endParaRPr lang="en-IE" sz="7400" dirty="0"/>
          </a:p>
          <a:p>
            <a:pPr lvl="1"/>
            <a:r>
              <a:rPr lang="en-IE" sz="7400" dirty="0"/>
              <a:t>MS authorities may have a desire to ‘</a:t>
            </a:r>
            <a:r>
              <a:rPr lang="en-IE" sz="7400" u="sng" dirty="0"/>
              <a:t>defend’ the national coffers </a:t>
            </a:r>
            <a:r>
              <a:rPr lang="en-IE" sz="7400" dirty="0"/>
              <a:t>and not be a </a:t>
            </a:r>
            <a:r>
              <a:rPr lang="en-IE" sz="7400" u="sng" dirty="0"/>
              <a:t>soft touch</a:t>
            </a:r>
            <a:endParaRPr lang="en-IE" sz="7400" dirty="0"/>
          </a:p>
          <a:p>
            <a:pPr marL="0" indent="0">
              <a:buNone/>
            </a:pPr>
            <a:r>
              <a:rPr lang="en-IE" sz="2800" dirty="0"/>
              <a:t> </a:t>
            </a:r>
          </a:p>
          <a:p>
            <a:pPr algn="just">
              <a:buNone/>
            </a:pPr>
            <a:endParaRPr lang="ro-RO" sz="2000" dirty="0"/>
          </a:p>
        </p:txBody>
      </p:sp>
      <p:pic>
        <p:nvPicPr>
          <p:cNvPr id="10" name="Picture 2" descr="https://encrypted-tbn3.gstatic.com/images?q=tbn:ANd9GcT4qwSWiEN3qUk_2T7knssraRllL81ee3xVuYEM5a6ikT0i9_gvXaiyBQ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00"/>
            <a:ext cx="21907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5312"/>
            <a:ext cx="6336704" cy="111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2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2542"/>
            <a:ext cx="7438495" cy="69386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IE" sz="3200" b="1" dirty="0" smtClean="0">
                <a:solidFill>
                  <a:srgbClr val="822327"/>
                </a:solidFill>
                <a:ea typeface="+mn-ea"/>
                <a:cs typeface="+mn-cs"/>
              </a:rPr>
              <a:t>4. Free movement and social assistance</a:t>
            </a:r>
            <a:endParaRPr lang="en-IE" sz="3200" b="1" dirty="0">
              <a:solidFill>
                <a:srgbClr val="822327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80728"/>
            <a:ext cx="8607900" cy="5832648"/>
          </a:xfrm>
        </p:spPr>
        <p:txBody>
          <a:bodyPr>
            <a:normAutofit/>
          </a:bodyPr>
          <a:lstStyle/>
          <a:p>
            <a:r>
              <a:rPr lang="en-IE" sz="2800" dirty="0" smtClean="0"/>
              <a:t>This is not an abstract discussion… Posted </a:t>
            </a:r>
            <a:r>
              <a:rPr lang="en-IE" sz="2800" dirty="0"/>
              <a:t>Work and Social Security/ Judicial ‘enforcement’</a:t>
            </a:r>
          </a:p>
          <a:p>
            <a:r>
              <a:rPr lang="en-IE" sz="2800" dirty="0"/>
              <a:t>RTÉ Radio 1: Documentary on One - The Case That Never Was (</a:t>
            </a:r>
            <a:r>
              <a:rPr lang="en-IE" sz="2800" dirty="0">
                <a:hlinkClick r:id="rId2"/>
              </a:rPr>
              <a:t>http://www.rte.ie/radio1/doconone/2015/1204/751206-the-case-that-never-was/</a:t>
            </a:r>
            <a:r>
              <a:rPr lang="en-IE" sz="2800" dirty="0"/>
              <a:t>)</a:t>
            </a:r>
          </a:p>
          <a:p>
            <a:endParaRPr lang="en-IE" sz="5100" u="sng" dirty="0" smtClean="0"/>
          </a:p>
          <a:p>
            <a:pPr marL="0" indent="0">
              <a:buNone/>
            </a:pPr>
            <a:r>
              <a:rPr lang="en-IE" sz="2800" dirty="0"/>
              <a:t> </a:t>
            </a:r>
          </a:p>
          <a:p>
            <a:pPr algn="just">
              <a:buNone/>
            </a:pPr>
            <a:endParaRPr lang="ro-R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MICHAEL DOHERTY - HEAD OF LAW DEPARTMENT</a:t>
            </a:r>
            <a:endParaRPr lang="ro-R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https://encrypted-tbn3.gstatic.com/images?q=tbn:ANd9GcT4qwSWiEN3qUk_2T7knssraRllL81ee3xVuYEM5a6ikT0i9_gvXaiyBQ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400"/>
            <a:ext cx="1176065" cy="6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671841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0"/>
            <a:ext cx="7560890" cy="476672"/>
          </a:xfrm>
        </p:spPr>
        <p:txBody>
          <a:bodyPr>
            <a:noAutofit/>
          </a:bodyPr>
          <a:lstStyle/>
          <a:p>
            <a:pPr algn="ctr"/>
            <a:r>
              <a:rPr lang="en-GB" sz="3200" i="1" dirty="0" smtClean="0"/>
              <a:t>5. Conclusion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404664"/>
            <a:ext cx="8640960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400" dirty="0"/>
              <a:t>The level of movement is still very small; but public opinion in some MS sees it as a </a:t>
            </a:r>
            <a:r>
              <a:rPr lang="en-IE" sz="2400" dirty="0" smtClean="0"/>
              <a:t>‘flood’</a:t>
            </a:r>
            <a:endParaRPr lang="en-IE" sz="2400" dirty="0"/>
          </a:p>
          <a:p>
            <a:pPr>
              <a:lnSpc>
                <a:spcPct val="90000"/>
              </a:lnSpc>
            </a:pPr>
            <a:r>
              <a:rPr lang="en-IE" sz="2400" dirty="0" smtClean="0"/>
              <a:t>Fears </a:t>
            </a:r>
            <a:r>
              <a:rPr lang="en-IE" sz="2400" dirty="0"/>
              <a:t>of a decline in </a:t>
            </a:r>
            <a:r>
              <a:rPr lang="en-IE" sz="2400" dirty="0" smtClean="0"/>
              <a:t>wages/living </a:t>
            </a:r>
            <a:r>
              <a:rPr lang="en-IE" sz="2400" dirty="0"/>
              <a:t>standards are common, but political reaction </a:t>
            </a:r>
            <a:r>
              <a:rPr lang="en-IE" sz="2400" dirty="0" smtClean="0"/>
              <a:t>may make </a:t>
            </a:r>
            <a:r>
              <a:rPr lang="en-IE" sz="2400" dirty="0"/>
              <a:t>the decline more </a:t>
            </a:r>
            <a:r>
              <a:rPr lang="en-IE" sz="2400" dirty="0" smtClean="0"/>
              <a:t>likely</a:t>
            </a:r>
            <a:endParaRPr lang="en-IE" sz="2400" dirty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endParaRPr lang="en-IE" sz="2400" dirty="0" smtClean="0"/>
          </a:p>
          <a:p>
            <a:pPr>
              <a:lnSpc>
                <a:spcPct val="90000"/>
              </a:lnSpc>
            </a:pPr>
            <a:r>
              <a:rPr lang="en-IE" sz="2400" dirty="0" smtClean="0"/>
              <a:t>EU </a:t>
            </a:r>
            <a:r>
              <a:rPr lang="en-IE" sz="2400" dirty="0"/>
              <a:t>migrants might, initially, accept lower standards BUT equal treatment will most likely result in them adapting to the standards of the host MS. </a:t>
            </a:r>
          </a:p>
          <a:p>
            <a:pPr>
              <a:lnSpc>
                <a:spcPct val="90000"/>
              </a:lnSpc>
            </a:pPr>
            <a:r>
              <a:rPr lang="en-IE" sz="2400" dirty="0" smtClean="0"/>
              <a:t>Unequal </a:t>
            </a:r>
            <a:r>
              <a:rPr lang="en-IE" sz="2400" dirty="0"/>
              <a:t>treatment will likely mean </a:t>
            </a:r>
            <a:r>
              <a:rPr lang="en-IE" sz="2400" dirty="0" smtClean="0"/>
              <a:t>social dumping, resentment and hostility</a:t>
            </a:r>
            <a:endParaRPr lang="en-IE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58746"/>
            <a:ext cx="4392488" cy="120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9159"/>
            <a:ext cx="5740276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6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0"/>
            <a:ext cx="7560890" cy="5486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IE" i="1" dirty="0" smtClean="0"/>
              <a:t>The </a:t>
            </a:r>
            <a:r>
              <a:rPr lang="en-IE" i="1" dirty="0"/>
              <a:t>European Economic Community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7504" y="1196752"/>
            <a:ext cx="8712968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IE" sz="2800" dirty="0"/>
              <a:t>EEC Treaty (Treaty of Rome)- clear economic focus; </a:t>
            </a:r>
            <a:endParaRPr lang="en-US" sz="2800" dirty="0"/>
          </a:p>
          <a:p>
            <a:pPr marL="1009650" lvl="1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IE" dirty="0"/>
              <a:t>Customs union (abolish internal </a:t>
            </a:r>
            <a:r>
              <a:rPr lang="en-IE" dirty="0" smtClean="0"/>
              <a:t>levies/import </a:t>
            </a:r>
            <a:r>
              <a:rPr lang="en-IE" dirty="0"/>
              <a:t>restrictions )</a:t>
            </a:r>
          </a:p>
          <a:p>
            <a:pPr marL="1009650" lvl="1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IE" dirty="0"/>
              <a:t>Four freedoms- goods, workers, services, capital</a:t>
            </a:r>
          </a:p>
          <a:p>
            <a:pPr marL="1009650" lvl="1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IE" dirty="0"/>
              <a:t>Competition law (eliminate trade barriers)</a:t>
            </a:r>
          </a:p>
          <a:p>
            <a:pPr marL="1009650" lvl="1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IE" dirty="0"/>
              <a:t>Regulate state intervention in </a:t>
            </a:r>
            <a:r>
              <a:rPr lang="en-IE" dirty="0" smtClean="0"/>
              <a:t>market</a:t>
            </a:r>
            <a:endParaRPr lang="en-IE" dirty="0"/>
          </a:p>
        </p:txBody>
      </p:sp>
      <p:pic>
        <p:nvPicPr>
          <p:cNvPr id="4" name="Picture 3" descr="441px-Euro_symbol_gol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4005064"/>
            <a:ext cx="39686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 rot="10800000" flipV="1">
            <a:off x="922232" y="91679"/>
            <a:ext cx="7695373" cy="337938"/>
          </a:xfrm>
        </p:spPr>
        <p:txBody>
          <a:bodyPr>
            <a:noAutofit/>
          </a:bodyPr>
          <a:lstStyle/>
          <a:p>
            <a:r>
              <a:rPr lang="en-IE" sz="3200" dirty="0" smtClean="0"/>
              <a:t>Is a Eurovision of workers’ rights possible…?</a:t>
            </a:r>
            <a:endParaRPr lang="en-IE" sz="3200" dirty="0"/>
          </a:p>
        </p:txBody>
      </p:sp>
      <p:pic>
        <p:nvPicPr>
          <p:cNvPr id="4" name="Picture 2" descr="https://encrypted-tbn1.gstatic.com/images?q=tbn:ANd9GcSJr67D2sic5xEPKDz7bQoOJErAF_i8w7rndsNEmT6uzqtV_TXBb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0"/>
            <a:ext cx="7560890" cy="5486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IE" i="1" dirty="0" smtClean="0"/>
              <a:t>The </a:t>
            </a:r>
            <a:r>
              <a:rPr lang="en-IE" i="1" dirty="0"/>
              <a:t>European Economic Community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7504" y="908720"/>
            <a:ext cx="8712968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IE" sz="2800" dirty="0" smtClean="0"/>
              <a:t>Title </a:t>
            </a:r>
            <a:r>
              <a:rPr lang="en-IE" sz="2800" dirty="0"/>
              <a:t>on Social Policy- weak- e.g. </a:t>
            </a:r>
            <a:r>
              <a:rPr lang="en-IE" sz="2800" dirty="0" smtClean="0"/>
              <a:t>Art </a:t>
            </a:r>
            <a:r>
              <a:rPr lang="en-IE" sz="2800" dirty="0"/>
              <a:t>117EEC (now </a:t>
            </a:r>
            <a:r>
              <a:rPr lang="en-IE" sz="2800" dirty="0" smtClean="0"/>
              <a:t>151 TFEU</a:t>
            </a:r>
            <a:r>
              <a:rPr lang="en-IE" sz="2800" dirty="0"/>
              <a:t>)- MS agree upon the need to </a:t>
            </a:r>
            <a:r>
              <a:rPr lang="en-IE" sz="2800" u="sng" dirty="0"/>
              <a:t>promote</a:t>
            </a:r>
            <a:r>
              <a:rPr lang="en-IE" sz="2800" dirty="0"/>
              <a:t> improved working conditions and an improved standard of living for </a:t>
            </a:r>
            <a:r>
              <a:rPr lang="en-IE" sz="2800" dirty="0" smtClean="0"/>
              <a:t>workers…</a:t>
            </a:r>
            <a:r>
              <a:rPr lang="en-IE" sz="2800" u="sng" dirty="0" smtClean="0"/>
              <a:t> Social </a:t>
            </a:r>
            <a:r>
              <a:rPr lang="en-IE" sz="2800" dirty="0"/>
              <a:t>advances would flow from </a:t>
            </a:r>
            <a:r>
              <a:rPr lang="en-IE" sz="2800" u="sng" dirty="0"/>
              <a:t>economic</a:t>
            </a:r>
            <a:r>
              <a:rPr lang="en-IE" sz="2800" dirty="0"/>
              <a:t> efficiency</a:t>
            </a:r>
          </a:p>
        </p:txBody>
      </p:sp>
      <p:pic>
        <p:nvPicPr>
          <p:cNvPr id="4" name="Picture 3" descr="citizens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998126"/>
            <a:ext cx="4368487" cy="14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0"/>
            <a:ext cx="7560890" cy="476672"/>
          </a:xfrm>
        </p:spPr>
        <p:txBody>
          <a:bodyPr>
            <a:noAutofit/>
          </a:bodyPr>
          <a:lstStyle/>
          <a:p>
            <a:pPr algn="ctr"/>
            <a:r>
              <a:rPr lang="en-IE" sz="3600" i="1" dirty="0" smtClean="0"/>
              <a:t> </a:t>
            </a:r>
            <a:r>
              <a:rPr lang="en-IE" sz="3600" i="1" dirty="0"/>
              <a:t>The European </a:t>
            </a:r>
            <a:r>
              <a:rPr lang="en-IE" sz="3600" i="1" dirty="0" smtClean="0"/>
              <a:t>Union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476672"/>
            <a:ext cx="8640960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/>
            <a:endParaRPr lang="en-IE" sz="2800" b="1" i="1" dirty="0" smtClean="0"/>
          </a:p>
          <a:p>
            <a:pPr marL="609600" indent="-609600"/>
            <a:endParaRPr lang="en-IE" sz="2800" b="1" i="1" dirty="0"/>
          </a:p>
          <a:p>
            <a:pPr marL="609600" indent="-609600"/>
            <a:endParaRPr lang="en-IE" sz="2800" b="1" i="1" dirty="0" smtClean="0"/>
          </a:p>
          <a:p>
            <a:pPr marL="609600" indent="-609600"/>
            <a:endParaRPr lang="en-IE" sz="2800" b="1" i="1" dirty="0"/>
          </a:p>
          <a:p>
            <a:pPr marL="609600" indent="-609600"/>
            <a:endParaRPr lang="en-IE" sz="2800" b="1" i="1" dirty="0" smtClean="0"/>
          </a:p>
          <a:p>
            <a:pPr marL="609600" indent="-609600"/>
            <a:r>
              <a:rPr lang="en-IE" sz="2800" b="1" i="1" dirty="0" smtClean="0"/>
              <a:t>Maastricht-Treaty </a:t>
            </a:r>
            <a:r>
              <a:rPr lang="en-IE" sz="2800" b="1" i="1" dirty="0"/>
              <a:t>on European Union (TEU) </a:t>
            </a:r>
            <a:r>
              <a:rPr lang="en-IE" sz="2800" b="1" i="1" dirty="0" smtClean="0"/>
              <a:t>1992</a:t>
            </a:r>
            <a:r>
              <a:rPr lang="en-IE" sz="2800" dirty="0" smtClean="0"/>
              <a:t>- Art </a:t>
            </a:r>
            <a:r>
              <a:rPr lang="en-IE" sz="2800" dirty="0"/>
              <a:t>2EC (now Art 3TEU)- </a:t>
            </a:r>
            <a:r>
              <a:rPr lang="en-US" sz="2800" u="sng" dirty="0"/>
              <a:t>a high level of employment and of social protection</a:t>
            </a:r>
            <a:r>
              <a:rPr lang="en-US" sz="2800" dirty="0"/>
              <a:t>, the raising of the </a:t>
            </a:r>
            <a:r>
              <a:rPr lang="en-US" sz="2800" u="sng" dirty="0"/>
              <a:t>standard of living and quality of life</a:t>
            </a:r>
            <a:r>
              <a:rPr lang="en-US" sz="2800" dirty="0"/>
              <a:t>, and economic </a:t>
            </a:r>
            <a:r>
              <a:rPr lang="en-US" sz="2800" u="sng" dirty="0"/>
              <a:t>and</a:t>
            </a:r>
            <a:r>
              <a:rPr lang="en-US" sz="2800" dirty="0"/>
              <a:t> social cohesion and </a:t>
            </a:r>
            <a:r>
              <a:rPr lang="en-US" sz="2800" u="sng" dirty="0"/>
              <a:t>solidarity</a:t>
            </a:r>
            <a:r>
              <a:rPr lang="en-US" sz="2800" dirty="0"/>
              <a:t> among Member </a:t>
            </a:r>
            <a:r>
              <a:rPr lang="en-US" sz="2800" dirty="0" smtClean="0"/>
              <a:t>States</a:t>
            </a:r>
          </a:p>
          <a:p>
            <a:pPr marL="609600" indent="-609600"/>
            <a:endParaRPr lang="en-US" sz="2800" dirty="0"/>
          </a:p>
          <a:p>
            <a:pPr>
              <a:lnSpc>
                <a:spcPct val="80000"/>
              </a:lnSpc>
            </a:pPr>
            <a:endParaRPr lang="en-GB" sz="2800" dirty="0">
              <a:cs typeface="Times New Roman" pitchFamily="18" charset="0"/>
            </a:endParaRPr>
          </a:p>
        </p:txBody>
      </p:sp>
      <p:pic>
        <p:nvPicPr>
          <p:cNvPr id="4" name="Picture 3" descr="time_to_ch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2695"/>
            <a:ext cx="5012630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0"/>
            <a:ext cx="7560890" cy="4766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IE" i="1" dirty="0" smtClean="0"/>
              <a:t> </a:t>
            </a:r>
            <a:r>
              <a:rPr lang="en-IE" i="1" dirty="0"/>
              <a:t>The European </a:t>
            </a:r>
            <a:r>
              <a:rPr lang="en-IE" i="1" dirty="0" smtClean="0"/>
              <a:t>Union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332656"/>
            <a:ext cx="8640960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/>
            <a:r>
              <a:rPr lang="en-IE" sz="2800" b="1" i="1" dirty="0" smtClean="0"/>
              <a:t>Lisbon-Treaty </a:t>
            </a:r>
            <a:r>
              <a:rPr lang="en-IE" sz="2800" b="1" i="1" dirty="0"/>
              <a:t>on European Union (TEU) </a:t>
            </a:r>
            <a:r>
              <a:rPr lang="en-IE" sz="2800" b="1" i="1" dirty="0" smtClean="0"/>
              <a:t>2009- </a:t>
            </a:r>
            <a:r>
              <a:rPr lang="en-IE" sz="2800" dirty="0" smtClean="0"/>
              <a:t>The </a:t>
            </a:r>
            <a:r>
              <a:rPr lang="en-IE" sz="2800" dirty="0"/>
              <a:t>Union shall establish an internal market. It shall work for the sustainable development </a:t>
            </a:r>
            <a:r>
              <a:rPr lang="en-IE" sz="2800" dirty="0" smtClean="0"/>
              <a:t>of Europe </a:t>
            </a:r>
            <a:r>
              <a:rPr lang="en-IE" sz="2800" dirty="0"/>
              <a:t>based on balanced economic growth and price stability, a highly competitive </a:t>
            </a:r>
            <a:r>
              <a:rPr lang="en-IE" sz="2800" u="sng" dirty="0"/>
              <a:t>social </a:t>
            </a:r>
            <a:r>
              <a:rPr lang="en-IE" sz="2800" u="sng" dirty="0" smtClean="0"/>
              <a:t>market economy</a:t>
            </a:r>
            <a:r>
              <a:rPr lang="en-IE" sz="2800" dirty="0"/>
              <a:t>, aiming at full employment and social </a:t>
            </a:r>
            <a:r>
              <a:rPr lang="en-IE" sz="2800" dirty="0" smtClean="0"/>
              <a:t>progress</a:t>
            </a:r>
          </a:p>
          <a:p>
            <a:r>
              <a:rPr lang="en-IE" sz="2800" u="sng" dirty="0" smtClean="0"/>
              <a:t>Charter of Fundamental Rights of the EU </a:t>
            </a:r>
            <a:r>
              <a:rPr lang="en-IE" sz="2800" dirty="0" smtClean="0"/>
              <a:t>(collective rights, fair working conditions, social security/assistance)- ‘civilising’ the internal market</a:t>
            </a:r>
            <a:endParaRPr lang="en-IE" sz="2800" dirty="0"/>
          </a:p>
          <a:p>
            <a:pPr>
              <a:lnSpc>
                <a:spcPct val="80000"/>
              </a:lnSpc>
            </a:pPr>
            <a:endParaRPr lang="en-GB" sz="2800" dirty="0">
              <a:cs typeface="Times New Roman" pitchFamily="18" charset="0"/>
            </a:endParaRPr>
          </a:p>
        </p:txBody>
      </p:sp>
      <p:pic>
        <p:nvPicPr>
          <p:cNvPr id="4" name="Picture 3" descr="time_to_ch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437112"/>
            <a:ext cx="3500462" cy="222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0"/>
            <a:ext cx="7560890" cy="5486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IE" i="1" dirty="0" smtClean="0"/>
              <a:t>Some numbers…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7504" y="908720"/>
            <a:ext cx="8712968" cy="489654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/>
            <a:r>
              <a:rPr lang="en-IE" dirty="0"/>
              <a:t>The % of EU citizens  exercising free movement </a:t>
            </a:r>
            <a:r>
              <a:rPr lang="en-IE" dirty="0" smtClean="0"/>
              <a:t>rights:</a:t>
            </a:r>
          </a:p>
          <a:p>
            <a:pPr lvl="1"/>
            <a:r>
              <a:rPr lang="en-IE" sz="3200" dirty="0" smtClean="0"/>
              <a:t>2004: 2</a:t>
            </a:r>
            <a:r>
              <a:rPr lang="en-IE" sz="3200" dirty="0"/>
              <a:t>% </a:t>
            </a:r>
            <a:endParaRPr lang="en-IE" sz="3200" dirty="0" smtClean="0"/>
          </a:p>
          <a:p>
            <a:pPr lvl="1"/>
            <a:r>
              <a:rPr lang="en-IE" sz="3200" dirty="0" smtClean="0"/>
              <a:t>2016: 3</a:t>
            </a:r>
            <a:r>
              <a:rPr lang="en-IE" sz="3200" dirty="0"/>
              <a:t>%</a:t>
            </a:r>
          </a:p>
          <a:p>
            <a:pPr marL="0" indent="0">
              <a:buNone/>
            </a:pPr>
            <a:endParaRPr lang="en-IE" dirty="0"/>
          </a:p>
          <a:p>
            <a:pPr lvl="0"/>
            <a:endParaRPr lang="en-IE" dirty="0" smtClean="0"/>
          </a:p>
          <a:p>
            <a:pPr lvl="0"/>
            <a:r>
              <a:rPr lang="en-IE" dirty="0" smtClean="0"/>
              <a:t>The </a:t>
            </a:r>
            <a:r>
              <a:rPr lang="en-IE" dirty="0"/>
              <a:t>% of </a:t>
            </a:r>
            <a:r>
              <a:rPr lang="en-IE" u="sng" dirty="0"/>
              <a:t>non-EU migrants</a:t>
            </a:r>
            <a:r>
              <a:rPr lang="en-IE" dirty="0"/>
              <a:t> in most of the high-wage MS is higher than EU </a:t>
            </a:r>
            <a:r>
              <a:rPr lang="en-IE" dirty="0" smtClean="0"/>
              <a:t>migrants (except </a:t>
            </a:r>
            <a:r>
              <a:rPr lang="en-IE" dirty="0"/>
              <a:t>in </a:t>
            </a:r>
            <a:r>
              <a:rPr lang="en-IE" dirty="0" smtClean="0"/>
              <a:t>Ireland)</a:t>
            </a:r>
            <a:r>
              <a:rPr lang="en-IE" dirty="0"/>
              <a:t/>
            </a:r>
            <a:br>
              <a:rPr lang="en-IE" dirty="0"/>
            </a:br>
            <a:r>
              <a:rPr lang="en-IE" sz="4000" b="1" dirty="0"/>
              <a:t> 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495868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1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67544" y="260648"/>
            <a:ext cx="7839657" cy="1368152"/>
          </a:xfrm>
        </p:spPr>
        <p:txBody>
          <a:bodyPr>
            <a:normAutofit/>
          </a:bodyPr>
          <a:lstStyle/>
          <a:p>
            <a:r>
              <a:rPr lang="en-IE" dirty="0"/>
              <a:t>Eurostat 2013-% of free movers in the total population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1463020"/>
              </p:ext>
            </p:extLst>
          </p:nvPr>
        </p:nvGraphicFramePr>
        <p:xfrm>
          <a:off x="755576" y="1916832"/>
          <a:ext cx="756126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1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116632"/>
            <a:ext cx="7560890" cy="5760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E" i="1" dirty="0" smtClean="0"/>
              <a:t>Free movement and Workers’ Rights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692696"/>
            <a:ext cx="8640960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Free movement and equal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 internal market and free movement of labour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Posted workers and public procurement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Free movement and social assistance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645024"/>
            <a:ext cx="1431325" cy="1836204"/>
          </a:xfrm>
          <a:prstGeom prst="rect">
            <a:avLst/>
          </a:prstGeom>
        </p:spPr>
      </p:pic>
      <p:pic>
        <p:nvPicPr>
          <p:cNvPr id="5" name="Picture 4" descr="thumbs-up-and-down-buttons-vector1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0232" y="2173097"/>
            <a:ext cx="1864308" cy="1903975"/>
          </a:xfrm>
          <a:prstGeom prst="rect">
            <a:avLst/>
          </a:prstGeom>
        </p:spPr>
      </p:pic>
      <p:pic>
        <p:nvPicPr>
          <p:cNvPr id="6" name="Picture 5" descr="thumbs-up-and-down-buttons-vecto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852936"/>
            <a:ext cx="229597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46311" y="0"/>
            <a:ext cx="7560890" cy="47667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i="1" dirty="0" smtClean="0"/>
              <a:t>1. Free Movement and equal treatment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512" y="404664"/>
            <a:ext cx="8640960" cy="5400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IE" sz="3800" dirty="0" smtClean="0"/>
              <a:t>Equal treatment and </a:t>
            </a:r>
            <a:r>
              <a:rPr lang="en-IE" sz="3800" u="sng" dirty="0" smtClean="0"/>
              <a:t>economics</a:t>
            </a:r>
            <a:r>
              <a:rPr lang="en-IE" sz="3800" dirty="0" smtClean="0"/>
              <a:t>:</a:t>
            </a:r>
          </a:p>
          <a:p>
            <a:r>
              <a:rPr lang="en-IE" sz="3800" dirty="0"/>
              <a:t>T</a:t>
            </a:r>
            <a:r>
              <a:rPr lang="en-IE" sz="3800" dirty="0" smtClean="0"/>
              <a:t>hose </a:t>
            </a:r>
            <a:r>
              <a:rPr lang="en-IE" sz="3800" dirty="0"/>
              <a:t>who move to another MS </a:t>
            </a:r>
            <a:r>
              <a:rPr lang="en-IE" sz="3800" u="sng" dirty="0"/>
              <a:t>to work</a:t>
            </a:r>
            <a:r>
              <a:rPr lang="en-IE" sz="3800" dirty="0"/>
              <a:t> are entitled to </a:t>
            </a:r>
            <a:r>
              <a:rPr lang="en-IE" sz="3800" u="sng" dirty="0"/>
              <a:t>equal treatment</a:t>
            </a:r>
            <a:r>
              <a:rPr lang="en-IE" sz="3800" dirty="0"/>
              <a:t> in </a:t>
            </a:r>
            <a:r>
              <a:rPr lang="en-IE" sz="3800" dirty="0" smtClean="0"/>
              <a:t>employment; and </a:t>
            </a:r>
            <a:r>
              <a:rPr lang="en-IE" sz="3800" u="sng" dirty="0" smtClean="0"/>
              <a:t>‘</a:t>
            </a:r>
            <a:r>
              <a:rPr lang="en-IE" sz="3800" u="sng" dirty="0"/>
              <a:t>social and tax advantages’</a:t>
            </a:r>
            <a:r>
              <a:rPr lang="en-IE" sz="3800" dirty="0"/>
              <a:t> </a:t>
            </a:r>
            <a:endParaRPr lang="en-IE" sz="3800" dirty="0" smtClean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 smtClean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3600" dirty="0" smtClean="0"/>
          </a:p>
          <a:p>
            <a:r>
              <a:rPr lang="en-IE" sz="3800" dirty="0" smtClean="0"/>
              <a:t>equal </a:t>
            </a:r>
            <a:r>
              <a:rPr lang="en-IE" sz="3800" dirty="0"/>
              <a:t>treatment should be understood as protection for </a:t>
            </a:r>
            <a:r>
              <a:rPr lang="en-IE" sz="3800" u="sng" dirty="0"/>
              <a:t>both</a:t>
            </a:r>
            <a:r>
              <a:rPr lang="en-IE" sz="3800" dirty="0"/>
              <a:t> those who move </a:t>
            </a:r>
            <a:r>
              <a:rPr lang="en-IE" sz="3800" u="sng" dirty="0"/>
              <a:t>and</a:t>
            </a:r>
            <a:r>
              <a:rPr lang="en-IE" sz="3800" dirty="0"/>
              <a:t> those in the host </a:t>
            </a:r>
            <a:r>
              <a:rPr lang="en-IE" sz="3800" dirty="0" smtClean="0"/>
              <a:t>state</a:t>
            </a:r>
            <a:r>
              <a:rPr lang="en-IE" sz="3800" dirty="0"/>
              <a:t> </a:t>
            </a:r>
          </a:p>
          <a:p>
            <a:r>
              <a:rPr lang="en-IE" sz="3800" dirty="0"/>
              <a:t>Equal treatment, not only </a:t>
            </a:r>
            <a:r>
              <a:rPr lang="en-IE" sz="3800" u="sng" dirty="0"/>
              <a:t>in wages and working conditions</a:t>
            </a:r>
            <a:r>
              <a:rPr lang="en-IE" sz="3800" dirty="0"/>
              <a:t>, but also in terms of </a:t>
            </a:r>
            <a:r>
              <a:rPr lang="en-IE" sz="3800" u="sng" dirty="0"/>
              <a:t>social security and assistance </a:t>
            </a:r>
            <a:r>
              <a:rPr lang="en-IE" sz="3800" dirty="0"/>
              <a:t>is </a:t>
            </a:r>
            <a:r>
              <a:rPr lang="en-IE" sz="3800" dirty="0" smtClean="0"/>
              <a:t>necessary</a:t>
            </a:r>
          </a:p>
          <a:p>
            <a:r>
              <a:rPr lang="en-IE" sz="3800" dirty="0" smtClean="0"/>
              <a:t>Equal treatment and </a:t>
            </a:r>
            <a:r>
              <a:rPr lang="en-IE" sz="3800" u="sng" dirty="0" smtClean="0"/>
              <a:t>social solidarity</a:t>
            </a:r>
            <a:endParaRPr lang="en-I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037657" cy="11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22" y="1673432"/>
            <a:ext cx="331236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8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ynooth University PowerPoint Template - Burgundy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938</Words>
  <Application>Microsoft Office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Maynooth University PowerPoint Template - Burgundy - Copy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Posted workers &amp; public procurement</vt:lpstr>
      <vt:lpstr>3. Posted workers &amp; public procurement</vt:lpstr>
      <vt:lpstr>3. Posted workers &amp; Public Procurement</vt:lpstr>
      <vt:lpstr>4. Free movement and social assistance</vt:lpstr>
      <vt:lpstr>4. Free movement and social assistance</vt:lpstr>
      <vt:lpstr>4. Free movement and social assistance</vt:lpstr>
      <vt:lpstr>4. Free movement and social assistance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Doherty</dc:creator>
  <cp:lastModifiedBy>Carolyn Jones</cp:lastModifiedBy>
  <cp:revision>23</cp:revision>
  <dcterms:created xsi:type="dcterms:W3CDTF">2015-03-25T16:49:53Z</dcterms:created>
  <dcterms:modified xsi:type="dcterms:W3CDTF">2016-02-10T11:32:16Z</dcterms:modified>
</cp:coreProperties>
</file>