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0" r:id="rId1"/>
  </p:sldMasterIdLst>
  <p:notesMasterIdLst>
    <p:notesMasterId r:id="rId16"/>
  </p:notesMasterIdLst>
  <p:handoutMasterIdLst>
    <p:handoutMasterId r:id="rId17"/>
  </p:handoutMasterIdLst>
  <p:sldIdLst>
    <p:sldId id="258" r:id="rId2"/>
    <p:sldId id="280" r:id="rId3"/>
    <p:sldId id="318" r:id="rId4"/>
    <p:sldId id="327" r:id="rId5"/>
    <p:sldId id="337" r:id="rId6"/>
    <p:sldId id="335" r:id="rId7"/>
    <p:sldId id="330" r:id="rId8"/>
    <p:sldId id="338" r:id="rId9"/>
    <p:sldId id="331" r:id="rId10"/>
    <p:sldId id="333" r:id="rId11"/>
    <p:sldId id="332" r:id="rId12"/>
    <p:sldId id="334" r:id="rId13"/>
    <p:sldId id="339" r:id="rId14"/>
    <p:sldId id="340" r:id="rId15"/>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66"/>
    <a:srgbClr val="FFFFCC"/>
    <a:srgbClr val="FFCC00"/>
    <a:srgbClr val="CC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8" autoAdjust="0"/>
    <p:restoredTop sz="94485" autoAdjust="0"/>
  </p:normalViewPr>
  <p:slideViewPr>
    <p:cSldViewPr>
      <p:cViewPr varScale="1">
        <p:scale>
          <a:sx n="69" d="100"/>
          <a:sy n="69" d="100"/>
        </p:scale>
        <p:origin x="-1170" y="-96"/>
      </p:cViewPr>
      <p:guideLst>
        <p:guide orient="horz" pos="2160"/>
        <p:guide pos="2880"/>
      </p:guideLst>
    </p:cSldViewPr>
  </p:slideViewPr>
  <p:outlineViewPr>
    <p:cViewPr>
      <p:scale>
        <a:sx n="33" d="100"/>
        <a:sy n="33" d="100"/>
      </p:scale>
      <p:origin x="42" y="0"/>
    </p:cViewPr>
  </p:outlineViewPr>
  <p:notesTextViewPr>
    <p:cViewPr>
      <p:scale>
        <a:sx n="1" d="1"/>
        <a:sy n="1" d="1"/>
      </p:scale>
      <p:origin x="0" y="0"/>
    </p:cViewPr>
  </p:notesTextViewPr>
  <p:sorterViewPr>
    <p:cViewPr>
      <p:scale>
        <a:sx n="66" d="100"/>
        <a:sy n="66" d="100"/>
      </p:scale>
      <p:origin x="0" y="23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6904B2-2393-44EF-883D-FEE6937304B4}" type="doc">
      <dgm:prSet loTypeId="urn:microsoft.com/office/officeart/2005/8/layout/gear1" loCatId="process" qsTypeId="urn:microsoft.com/office/officeart/2005/8/quickstyle/simple1" qsCatId="simple" csTypeId="urn:microsoft.com/office/officeart/2005/8/colors/accent1_2" csCatId="accent1" phldr="1"/>
      <dgm:spPr/>
      <dgm:t>
        <a:bodyPr/>
        <a:lstStyle/>
        <a:p>
          <a:endParaRPr lang="en-GB"/>
        </a:p>
      </dgm:t>
    </dgm:pt>
    <dgm:pt modelId="{FD4C0A46-4232-4592-8424-8961A7BBEE90}">
      <dgm:prSet phldrT="[Text]"/>
      <dgm:spPr/>
      <dgm:t>
        <a:bodyPr/>
        <a:lstStyle/>
        <a:p>
          <a:r>
            <a:rPr lang="en-GB" dirty="0" smtClean="0"/>
            <a:t>Tory government</a:t>
          </a:r>
          <a:endParaRPr lang="en-GB" dirty="0"/>
        </a:p>
      </dgm:t>
    </dgm:pt>
    <dgm:pt modelId="{B8474B46-706A-46AB-ACAC-27FA2B67EDD7}" type="parTrans" cxnId="{186CD843-F55E-4E84-A5E3-5B539E9081B5}">
      <dgm:prSet/>
      <dgm:spPr/>
      <dgm:t>
        <a:bodyPr/>
        <a:lstStyle/>
        <a:p>
          <a:endParaRPr lang="en-GB"/>
        </a:p>
      </dgm:t>
    </dgm:pt>
    <dgm:pt modelId="{25AC9769-578B-4874-AEFE-256068B7503B}" type="sibTrans" cxnId="{186CD843-F55E-4E84-A5E3-5B539E9081B5}">
      <dgm:prSet/>
      <dgm:spPr/>
      <dgm:t>
        <a:bodyPr/>
        <a:lstStyle/>
        <a:p>
          <a:endParaRPr lang="en-GB"/>
        </a:p>
      </dgm:t>
    </dgm:pt>
    <dgm:pt modelId="{F32F9E6D-8AAE-4313-8397-0349B3949050}">
      <dgm:prSet phldrT="[Text]"/>
      <dgm:spPr/>
      <dgm:t>
        <a:bodyPr/>
        <a:lstStyle/>
        <a:p>
          <a:r>
            <a:rPr lang="en-GB" dirty="0" smtClean="0"/>
            <a:t>Media: </a:t>
          </a:r>
          <a:r>
            <a:rPr lang="en-GB" dirty="0" smtClean="0"/>
            <a:t>mainstream</a:t>
          </a:r>
          <a:r>
            <a:rPr lang="en-GB" dirty="0" smtClean="0"/>
            <a:t>, press and social media</a:t>
          </a:r>
          <a:endParaRPr lang="en-GB" dirty="0"/>
        </a:p>
      </dgm:t>
    </dgm:pt>
    <dgm:pt modelId="{5E426336-5A97-4A66-8ECC-B7A616F22522}" type="parTrans" cxnId="{11177CCC-5E21-4082-87E1-47F3ED927302}">
      <dgm:prSet/>
      <dgm:spPr/>
      <dgm:t>
        <a:bodyPr/>
        <a:lstStyle/>
        <a:p>
          <a:endParaRPr lang="en-GB"/>
        </a:p>
      </dgm:t>
    </dgm:pt>
    <dgm:pt modelId="{709D2734-BC6C-4198-B7A7-ECB73D4D28BA}" type="sibTrans" cxnId="{11177CCC-5E21-4082-87E1-47F3ED927302}">
      <dgm:prSet/>
      <dgm:spPr/>
      <dgm:t>
        <a:bodyPr/>
        <a:lstStyle/>
        <a:p>
          <a:endParaRPr lang="en-GB"/>
        </a:p>
      </dgm:t>
    </dgm:pt>
    <dgm:pt modelId="{428763CB-18D6-485C-8D41-EC4CD8E09D55}">
      <dgm:prSet phldrT="[Text]"/>
      <dgm:spPr/>
      <dgm:t>
        <a:bodyPr/>
        <a:lstStyle/>
        <a:p>
          <a:r>
            <a:rPr lang="en-GB" dirty="0" smtClean="0"/>
            <a:t>Shifting political opinion, public mood </a:t>
          </a:r>
          <a:endParaRPr lang="en-GB" dirty="0"/>
        </a:p>
      </dgm:t>
    </dgm:pt>
    <dgm:pt modelId="{66EA2D6C-09D9-40F0-823D-EAE22656EE5B}" type="parTrans" cxnId="{7E1653E4-9295-42EA-99C9-E9D153FC300A}">
      <dgm:prSet/>
      <dgm:spPr/>
      <dgm:t>
        <a:bodyPr/>
        <a:lstStyle/>
        <a:p>
          <a:endParaRPr lang="en-GB"/>
        </a:p>
      </dgm:t>
    </dgm:pt>
    <dgm:pt modelId="{A7001C5E-A42C-4970-9CF3-8FF6AEF0E6C7}" type="sibTrans" cxnId="{7E1653E4-9295-42EA-99C9-E9D153FC300A}">
      <dgm:prSet/>
      <dgm:spPr/>
      <dgm:t>
        <a:bodyPr/>
        <a:lstStyle/>
        <a:p>
          <a:endParaRPr lang="en-GB"/>
        </a:p>
      </dgm:t>
    </dgm:pt>
    <dgm:pt modelId="{1F48578E-D031-490E-9A7C-1E993DBB8856}">
      <dgm:prSet phldrT="[Text]"/>
      <dgm:spPr/>
      <dgm:t>
        <a:bodyPr/>
        <a:lstStyle/>
        <a:p>
          <a:endParaRPr lang="en-GB"/>
        </a:p>
      </dgm:t>
    </dgm:pt>
    <dgm:pt modelId="{20CEAFD2-C88E-418E-8CC8-FDE46B4C8D00}" type="parTrans" cxnId="{25B51D33-B5E3-4191-8214-14867F02CDDC}">
      <dgm:prSet/>
      <dgm:spPr/>
      <dgm:t>
        <a:bodyPr/>
        <a:lstStyle/>
        <a:p>
          <a:endParaRPr lang="en-GB"/>
        </a:p>
      </dgm:t>
    </dgm:pt>
    <dgm:pt modelId="{3C210E7A-AD10-4651-B4D7-62BFAB7CF84E}" type="sibTrans" cxnId="{25B51D33-B5E3-4191-8214-14867F02CDDC}">
      <dgm:prSet/>
      <dgm:spPr/>
      <dgm:t>
        <a:bodyPr/>
        <a:lstStyle/>
        <a:p>
          <a:endParaRPr lang="en-GB"/>
        </a:p>
      </dgm:t>
    </dgm:pt>
    <dgm:pt modelId="{04D18431-93D5-40B9-A8D7-333A17CE3D12}" type="pres">
      <dgm:prSet presAssocID="{736904B2-2393-44EF-883D-FEE6937304B4}" presName="composite" presStyleCnt="0">
        <dgm:presLayoutVars>
          <dgm:chMax val="3"/>
          <dgm:animLvl val="lvl"/>
          <dgm:resizeHandles val="exact"/>
        </dgm:presLayoutVars>
      </dgm:prSet>
      <dgm:spPr/>
      <dgm:t>
        <a:bodyPr/>
        <a:lstStyle/>
        <a:p>
          <a:endParaRPr lang="en-GB"/>
        </a:p>
      </dgm:t>
    </dgm:pt>
    <dgm:pt modelId="{DC296D53-C44C-4961-9600-02A4243B909B}" type="pres">
      <dgm:prSet presAssocID="{FD4C0A46-4232-4592-8424-8961A7BBEE90}" presName="gear1" presStyleLbl="node1" presStyleIdx="0" presStyleCnt="3" custScaleX="72538" custScaleY="71717" custLinFactNeighborX="-12166" custLinFactNeighborY="-3805">
        <dgm:presLayoutVars>
          <dgm:chMax val="1"/>
          <dgm:bulletEnabled val="1"/>
        </dgm:presLayoutVars>
      </dgm:prSet>
      <dgm:spPr/>
      <dgm:t>
        <a:bodyPr/>
        <a:lstStyle/>
        <a:p>
          <a:endParaRPr lang="en-GB"/>
        </a:p>
      </dgm:t>
    </dgm:pt>
    <dgm:pt modelId="{CC2AE721-F267-483E-ADA9-C7D35ACEAC04}" type="pres">
      <dgm:prSet presAssocID="{FD4C0A46-4232-4592-8424-8961A7BBEE90}" presName="gear1srcNode" presStyleLbl="node1" presStyleIdx="0" presStyleCnt="3"/>
      <dgm:spPr/>
      <dgm:t>
        <a:bodyPr/>
        <a:lstStyle/>
        <a:p>
          <a:endParaRPr lang="en-GB"/>
        </a:p>
      </dgm:t>
    </dgm:pt>
    <dgm:pt modelId="{1143F064-F9E9-49D9-ABF2-185D4738A425}" type="pres">
      <dgm:prSet presAssocID="{FD4C0A46-4232-4592-8424-8961A7BBEE90}" presName="gear1dstNode" presStyleLbl="node1" presStyleIdx="0" presStyleCnt="3"/>
      <dgm:spPr/>
      <dgm:t>
        <a:bodyPr/>
        <a:lstStyle/>
        <a:p>
          <a:endParaRPr lang="en-GB"/>
        </a:p>
      </dgm:t>
    </dgm:pt>
    <dgm:pt modelId="{D4ED57E5-F342-4123-A1FC-30691A79B7C8}" type="pres">
      <dgm:prSet presAssocID="{F32F9E6D-8AAE-4313-8397-0349B3949050}" presName="gear2" presStyleLbl="node1" presStyleIdx="1" presStyleCnt="3">
        <dgm:presLayoutVars>
          <dgm:chMax val="1"/>
          <dgm:bulletEnabled val="1"/>
        </dgm:presLayoutVars>
      </dgm:prSet>
      <dgm:spPr/>
      <dgm:t>
        <a:bodyPr/>
        <a:lstStyle/>
        <a:p>
          <a:endParaRPr lang="en-GB"/>
        </a:p>
      </dgm:t>
    </dgm:pt>
    <dgm:pt modelId="{E8619EEB-EB5C-4123-A22F-D8D9507C9AD3}" type="pres">
      <dgm:prSet presAssocID="{F32F9E6D-8AAE-4313-8397-0349B3949050}" presName="gear2srcNode" presStyleLbl="node1" presStyleIdx="1" presStyleCnt="3"/>
      <dgm:spPr/>
      <dgm:t>
        <a:bodyPr/>
        <a:lstStyle/>
        <a:p>
          <a:endParaRPr lang="en-GB"/>
        </a:p>
      </dgm:t>
    </dgm:pt>
    <dgm:pt modelId="{7DEF0AD0-5678-4BD3-8E10-FF0741F351FA}" type="pres">
      <dgm:prSet presAssocID="{F32F9E6D-8AAE-4313-8397-0349B3949050}" presName="gear2dstNode" presStyleLbl="node1" presStyleIdx="1" presStyleCnt="3"/>
      <dgm:spPr/>
      <dgm:t>
        <a:bodyPr/>
        <a:lstStyle/>
        <a:p>
          <a:endParaRPr lang="en-GB"/>
        </a:p>
      </dgm:t>
    </dgm:pt>
    <dgm:pt modelId="{5669B7C4-F949-4ED6-A0DD-E22E4A64D11F}" type="pres">
      <dgm:prSet presAssocID="{428763CB-18D6-485C-8D41-EC4CD8E09D55}" presName="gear3" presStyleLbl="node1" presStyleIdx="2" presStyleCnt="3"/>
      <dgm:spPr/>
      <dgm:t>
        <a:bodyPr/>
        <a:lstStyle/>
        <a:p>
          <a:endParaRPr lang="en-GB"/>
        </a:p>
      </dgm:t>
    </dgm:pt>
    <dgm:pt modelId="{209433DA-B6D4-431C-A3DF-DD55016372BE}" type="pres">
      <dgm:prSet presAssocID="{428763CB-18D6-485C-8D41-EC4CD8E09D55}" presName="gear3tx" presStyleLbl="node1" presStyleIdx="2" presStyleCnt="3">
        <dgm:presLayoutVars>
          <dgm:chMax val="1"/>
          <dgm:bulletEnabled val="1"/>
        </dgm:presLayoutVars>
      </dgm:prSet>
      <dgm:spPr/>
      <dgm:t>
        <a:bodyPr/>
        <a:lstStyle/>
        <a:p>
          <a:endParaRPr lang="en-GB"/>
        </a:p>
      </dgm:t>
    </dgm:pt>
    <dgm:pt modelId="{B3EE88E2-20FA-4A52-8FFF-B357522F4D12}" type="pres">
      <dgm:prSet presAssocID="{428763CB-18D6-485C-8D41-EC4CD8E09D55}" presName="gear3srcNode" presStyleLbl="node1" presStyleIdx="2" presStyleCnt="3"/>
      <dgm:spPr/>
      <dgm:t>
        <a:bodyPr/>
        <a:lstStyle/>
        <a:p>
          <a:endParaRPr lang="en-GB"/>
        </a:p>
      </dgm:t>
    </dgm:pt>
    <dgm:pt modelId="{AC54F2F6-B7F0-4B5A-AA24-0FBC63E8623F}" type="pres">
      <dgm:prSet presAssocID="{428763CB-18D6-485C-8D41-EC4CD8E09D55}" presName="gear3dstNode" presStyleLbl="node1" presStyleIdx="2" presStyleCnt="3"/>
      <dgm:spPr/>
      <dgm:t>
        <a:bodyPr/>
        <a:lstStyle/>
        <a:p>
          <a:endParaRPr lang="en-GB"/>
        </a:p>
      </dgm:t>
    </dgm:pt>
    <dgm:pt modelId="{A123CE31-4CE0-4485-BAF4-69DAAD11B6C2}" type="pres">
      <dgm:prSet presAssocID="{25AC9769-578B-4874-AEFE-256068B7503B}" presName="connector1" presStyleLbl="sibTrans2D1" presStyleIdx="0" presStyleCnt="3" custScaleX="81077" custScaleY="69329" custLinFactNeighborX="-9250" custLinFactNeighborY="-2364"/>
      <dgm:spPr/>
      <dgm:t>
        <a:bodyPr/>
        <a:lstStyle/>
        <a:p>
          <a:endParaRPr lang="en-GB"/>
        </a:p>
      </dgm:t>
    </dgm:pt>
    <dgm:pt modelId="{ADB5C7D1-9D03-4B33-9519-8B17EE6D8316}" type="pres">
      <dgm:prSet presAssocID="{709D2734-BC6C-4198-B7A7-ECB73D4D28BA}" presName="connector2" presStyleLbl="sibTrans2D1" presStyleIdx="1" presStyleCnt="3"/>
      <dgm:spPr/>
      <dgm:t>
        <a:bodyPr/>
        <a:lstStyle/>
        <a:p>
          <a:endParaRPr lang="en-GB"/>
        </a:p>
      </dgm:t>
    </dgm:pt>
    <dgm:pt modelId="{419DE68B-9CE3-410D-9F41-5527D93E2460}" type="pres">
      <dgm:prSet presAssocID="{A7001C5E-A42C-4970-9CF3-8FF6AEF0E6C7}" presName="connector3" presStyleLbl="sibTrans2D1" presStyleIdx="2" presStyleCnt="3"/>
      <dgm:spPr/>
      <dgm:t>
        <a:bodyPr/>
        <a:lstStyle/>
        <a:p>
          <a:endParaRPr lang="en-GB"/>
        </a:p>
      </dgm:t>
    </dgm:pt>
  </dgm:ptLst>
  <dgm:cxnLst>
    <dgm:cxn modelId="{84E3841E-5F7F-456E-94C8-6782A7E3F83F}" type="presOf" srcId="{428763CB-18D6-485C-8D41-EC4CD8E09D55}" destId="{5669B7C4-F949-4ED6-A0DD-E22E4A64D11F}" srcOrd="0" destOrd="0" presId="urn:microsoft.com/office/officeart/2005/8/layout/gear1"/>
    <dgm:cxn modelId="{186CD843-F55E-4E84-A5E3-5B539E9081B5}" srcId="{736904B2-2393-44EF-883D-FEE6937304B4}" destId="{FD4C0A46-4232-4592-8424-8961A7BBEE90}" srcOrd="0" destOrd="0" parTransId="{B8474B46-706A-46AB-ACAC-27FA2B67EDD7}" sibTransId="{25AC9769-578B-4874-AEFE-256068B7503B}"/>
    <dgm:cxn modelId="{F3935FBD-8EB5-4CB6-AA37-1B9E9E52D961}" type="presOf" srcId="{F32F9E6D-8AAE-4313-8397-0349B3949050}" destId="{E8619EEB-EB5C-4123-A22F-D8D9507C9AD3}" srcOrd="1" destOrd="0" presId="urn:microsoft.com/office/officeart/2005/8/layout/gear1"/>
    <dgm:cxn modelId="{ED4B7013-C890-4CCF-BF92-287B80E48EEF}" type="presOf" srcId="{A7001C5E-A42C-4970-9CF3-8FF6AEF0E6C7}" destId="{419DE68B-9CE3-410D-9F41-5527D93E2460}" srcOrd="0" destOrd="0" presId="urn:microsoft.com/office/officeart/2005/8/layout/gear1"/>
    <dgm:cxn modelId="{25B51D33-B5E3-4191-8214-14867F02CDDC}" srcId="{736904B2-2393-44EF-883D-FEE6937304B4}" destId="{1F48578E-D031-490E-9A7C-1E993DBB8856}" srcOrd="3" destOrd="0" parTransId="{20CEAFD2-C88E-418E-8CC8-FDE46B4C8D00}" sibTransId="{3C210E7A-AD10-4651-B4D7-62BFAB7CF84E}"/>
    <dgm:cxn modelId="{1C0F7A27-C86D-4350-A5FD-4A6A4BB698D5}" type="presOf" srcId="{F32F9E6D-8AAE-4313-8397-0349B3949050}" destId="{D4ED57E5-F342-4123-A1FC-30691A79B7C8}" srcOrd="0" destOrd="0" presId="urn:microsoft.com/office/officeart/2005/8/layout/gear1"/>
    <dgm:cxn modelId="{8BC659B3-60B6-420F-8798-AD9418BAE4E4}" type="presOf" srcId="{709D2734-BC6C-4198-B7A7-ECB73D4D28BA}" destId="{ADB5C7D1-9D03-4B33-9519-8B17EE6D8316}" srcOrd="0" destOrd="0" presId="urn:microsoft.com/office/officeart/2005/8/layout/gear1"/>
    <dgm:cxn modelId="{8C6D5FE5-49F6-45D4-923C-8A7077CD449F}" type="presOf" srcId="{25AC9769-578B-4874-AEFE-256068B7503B}" destId="{A123CE31-4CE0-4485-BAF4-69DAAD11B6C2}" srcOrd="0" destOrd="0" presId="urn:microsoft.com/office/officeart/2005/8/layout/gear1"/>
    <dgm:cxn modelId="{0090E55C-70F4-4473-8F84-A210C6476EE4}" type="presOf" srcId="{736904B2-2393-44EF-883D-FEE6937304B4}" destId="{04D18431-93D5-40B9-A8D7-333A17CE3D12}" srcOrd="0" destOrd="0" presId="urn:microsoft.com/office/officeart/2005/8/layout/gear1"/>
    <dgm:cxn modelId="{A8CD2786-45A8-445F-AD46-7E75B612B22F}" type="presOf" srcId="{F32F9E6D-8AAE-4313-8397-0349B3949050}" destId="{7DEF0AD0-5678-4BD3-8E10-FF0741F351FA}" srcOrd="2" destOrd="0" presId="urn:microsoft.com/office/officeart/2005/8/layout/gear1"/>
    <dgm:cxn modelId="{50A17339-A301-48EB-82D4-58E4FBAAD962}" type="presOf" srcId="{428763CB-18D6-485C-8D41-EC4CD8E09D55}" destId="{209433DA-B6D4-431C-A3DF-DD55016372BE}" srcOrd="1" destOrd="0" presId="urn:microsoft.com/office/officeart/2005/8/layout/gear1"/>
    <dgm:cxn modelId="{5770B24F-0231-489F-A415-230C8966C078}" type="presOf" srcId="{428763CB-18D6-485C-8D41-EC4CD8E09D55}" destId="{AC54F2F6-B7F0-4B5A-AA24-0FBC63E8623F}" srcOrd="3" destOrd="0" presId="urn:microsoft.com/office/officeart/2005/8/layout/gear1"/>
    <dgm:cxn modelId="{B9F22037-B9F9-419B-8397-BB99637C4EA8}" type="presOf" srcId="{428763CB-18D6-485C-8D41-EC4CD8E09D55}" destId="{B3EE88E2-20FA-4A52-8FFF-B357522F4D12}" srcOrd="2" destOrd="0" presId="urn:microsoft.com/office/officeart/2005/8/layout/gear1"/>
    <dgm:cxn modelId="{7E1653E4-9295-42EA-99C9-E9D153FC300A}" srcId="{736904B2-2393-44EF-883D-FEE6937304B4}" destId="{428763CB-18D6-485C-8D41-EC4CD8E09D55}" srcOrd="2" destOrd="0" parTransId="{66EA2D6C-09D9-40F0-823D-EAE22656EE5B}" sibTransId="{A7001C5E-A42C-4970-9CF3-8FF6AEF0E6C7}"/>
    <dgm:cxn modelId="{84A94E7C-0B06-42F4-9690-E872E4DF140D}" type="presOf" srcId="{FD4C0A46-4232-4592-8424-8961A7BBEE90}" destId="{1143F064-F9E9-49D9-ABF2-185D4738A425}" srcOrd="2" destOrd="0" presId="urn:microsoft.com/office/officeart/2005/8/layout/gear1"/>
    <dgm:cxn modelId="{2D190C0D-6948-4C73-A85F-4B4C39AF9531}" type="presOf" srcId="{FD4C0A46-4232-4592-8424-8961A7BBEE90}" destId="{DC296D53-C44C-4961-9600-02A4243B909B}" srcOrd="0" destOrd="0" presId="urn:microsoft.com/office/officeart/2005/8/layout/gear1"/>
    <dgm:cxn modelId="{7338CEFD-84E1-4ABE-B0F0-4C9CF614ADA2}" type="presOf" srcId="{FD4C0A46-4232-4592-8424-8961A7BBEE90}" destId="{CC2AE721-F267-483E-ADA9-C7D35ACEAC04}" srcOrd="1" destOrd="0" presId="urn:microsoft.com/office/officeart/2005/8/layout/gear1"/>
    <dgm:cxn modelId="{11177CCC-5E21-4082-87E1-47F3ED927302}" srcId="{736904B2-2393-44EF-883D-FEE6937304B4}" destId="{F32F9E6D-8AAE-4313-8397-0349B3949050}" srcOrd="1" destOrd="0" parTransId="{5E426336-5A97-4A66-8ECC-B7A616F22522}" sibTransId="{709D2734-BC6C-4198-B7A7-ECB73D4D28BA}"/>
    <dgm:cxn modelId="{90700100-E444-4963-AA1C-09C0637BD656}" type="presParOf" srcId="{04D18431-93D5-40B9-A8D7-333A17CE3D12}" destId="{DC296D53-C44C-4961-9600-02A4243B909B}" srcOrd="0" destOrd="0" presId="urn:microsoft.com/office/officeart/2005/8/layout/gear1"/>
    <dgm:cxn modelId="{4FF6C87E-5888-4A86-ADDB-01B24F09850A}" type="presParOf" srcId="{04D18431-93D5-40B9-A8D7-333A17CE3D12}" destId="{CC2AE721-F267-483E-ADA9-C7D35ACEAC04}" srcOrd="1" destOrd="0" presId="urn:microsoft.com/office/officeart/2005/8/layout/gear1"/>
    <dgm:cxn modelId="{AB30D3A3-695C-4776-870C-880AA097E016}" type="presParOf" srcId="{04D18431-93D5-40B9-A8D7-333A17CE3D12}" destId="{1143F064-F9E9-49D9-ABF2-185D4738A425}" srcOrd="2" destOrd="0" presId="urn:microsoft.com/office/officeart/2005/8/layout/gear1"/>
    <dgm:cxn modelId="{21830CA8-E55B-42B7-9074-F3FAB72C123D}" type="presParOf" srcId="{04D18431-93D5-40B9-A8D7-333A17CE3D12}" destId="{D4ED57E5-F342-4123-A1FC-30691A79B7C8}" srcOrd="3" destOrd="0" presId="urn:microsoft.com/office/officeart/2005/8/layout/gear1"/>
    <dgm:cxn modelId="{EFE212CA-F645-492C-AD8D-A910B3F8565E}" type="presParOf" srcId="{04D18431-93D5-40B9-A8D7-333A17CE3D12}" destId="{E8619EEB-EB5C-4123-A22F-D8D9507C9AD3}" srcOrd="4" destOrd="0" presId="urn:microsoft.com/office/officeart/2005/8/layout/gear1"/>
    <dgm:cxn modelId="{275B29BE-2BE9-433E-A379-882F5AC353DC}" type="presParOf" srcId="{04D18431-93D5-40B9-A8D7-333A17CE3D12}" destId="{7DEF0AD0-5678-4BD3-8E10-FF0741F351FA}" srcOrd="5" destOrd="0" presId="urn:microsoft.com/office/officeart/2005/8/layout/gear1"/>
    <dgm:cxn modelId="{5FFF4000-09A2-4968-8F98-66D94D47B687}" type="presParOf" srcId="{04D18431-93D5-40B9-A8D7-333A17CE3D12}" destId="{5669B7C4-F949-4ED6-A0DD-E22E4A64D11F}" srcOrd="6" destOrd="0" presId="urn:microsoft.com/office/officeart/2005/8/layout/gear1"/>
    <dgm:cxn modelId="{E14F7CDB-A2E1-4BA9-8E78-B2DEC6B8402C}" type="presParOf" srcId="{04D18431-93D5-40B9-A8D7-333A17CE3D12}" destId="{209433DA-B6D4-431C-A3DF-DD55016372BE}" srcOrd="7" destOrd="0" presId="urn:microsoft.com/office/officeart/2005/8/layout/gear1"/>
    <dgm:cxn modelId="{76E1E234-DBD6-4BA7-9D4F-DC59D85C4CFB}" type="presParOf" srcId="{04D18431-93D5-40B9-A8D7-333A17CE3D12}" destId="{B3EE88E2-20FA-4A52-8FFF-B357522F4D12}" srcOrd="8" destOrd="0" presId="urn:microsoft.com/office/officeart/2005/8/layout/gear1"/>
    <dgm:cxn modelId="{722F5245-327A-43A3-9C2C-02A34397C84D}" type="presParOf" srcId="{04D18431-93D5-40B9-A8D7-333A17CE3D12}" destId="{AC54F2F6-B7F0-4B5A-AA24-0FBC63E8623F}" srcOrd="9" destOrd="0" presId="urn:microsoft.com/office/officeart/2005/8/layout/gear1"/>
    <dgm:cxn modelId="{15873F53-1C9E-4498-848E-342F4E8DECBE}" type="presParOf" srcId="{04D18431-93D5-40B9-A8D7-333A17CE3D12}" destId="{A123CE31-4CE0-4485-BAF4-69DAAD11B6C2}" srcOrd="10" destOrd="0" presId="urn:microsoft.com/office/officeart/2005/8/layout/gear1"/>
    <dgm:cxn modelId="{B41029EC-1628-4A76-8D64-93858819247B}" type="presParOf" srcId="{04D18431-93D5-40B9-A8D7-333A17CE3D12}" destId="{ADB5C7D1-9D03-4B33-9519-8B17EE6D8316}" srcOrd="11" destOrd="0" presId="urn:microsoft.com/office/officeart/2005/8/layout/gear1"/>
    <dgm:cxn modelId="{7828AF92-1943-4FA3-88FF-3605E14E7538}" type="presParOf" srcId="{04D18431-93D5-40B9-A8D7-333A17CE3D12}" destId="{419DE68B-9CE3-410D-9F41-5527D93E2460}" srcOrd="12" destOrd="0" presId="urn:microsoft.com/office/officeart/2005/8/layout/gear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6904B2-2393-44EF-883D-FEE6937304B4}" type="doc">
      <dgm:prSet loTypeId="urn:microsoft.com/office/officeart/2005/8/layout/gear1" loCatId="process" qsTypeId="urn:microsoft.com/office/officeart/2005/8/quickstyle/simple1" qsCatId="simple" csTypeId="urn:microsoft.com/office/officeart/2005/8/colors/accent1_2" csCatId="accent1" phldr="1"/>
      <dgm:spPr/>
      <dgm:t>
        <a:bodyPr/>
        <a:lstStyle/>
        <a:p>
          <a:endParaRPr lang="en-GB"/>
        </a:p>
      </dgm:t>
    </dgm:pt>
    <dgm:pt modelId="{FD4C0A46-4232-4592-8424-8961A7BBEE90}">
      <dgm:prSet phldrT="[Text]"/>
      <dgm:spPr>
        <a:solidFill>
          <a:schemeClr val="tx1">
            <a:lumMod val="50000"/>
            <a:lumOff val="50000"/>
          </a:schemeClr>
        </a:solidFill>
      </dgm:spPr>
      <dgm:t>
        <a:bodyPr/>
        <a:lstStyle/>
        <a:p>
          <a:r>
            <a:rPr lang="en-GB" dirty="0" smtClean="0"/>
            <a:t>INEQUALIY AND INTOLERANCE</a:t>
          </a:r>
          <a:endParaRPr lang="en-GB" dirty="0"/>
        </a:p>
      </dgm:t>
    </dgm:pt>
    <dgm:pt modelId="{B8474B46-706A-46AB-ACAC-27FA2B67EDD7}" type="parTrans" cxnId="{186CD843-F55E-4E84-A5E3-5B539E9081B5}">
      <dgm:prSet/>
      <dgm:spPr/>
      <dgm:t>
        <a:bodyPr/>
        <a:lstStyle/>
        <a:p>
          <a:endParaRPr lang="en-GB"/>
        </a:p>
      </dgm:t>
    </dgm:pt>
    <dgm:pt modelId="{25AC9769-578B-4874-AEFE-256068B7503B}" type="sibTrans" cxnId="{186CD843-F55E-4E84-A5E3-5B539E9081B5}">
      <dgm:prSet/>
      <dgm:spPr/>
      <dgm:t>
        <a:bodyPr/>
        <a:lstStyle/>
        <a:p>
          <a:endParaRPr lang="en-GB"/>
        </a:p>
      </dgm:t>
    </dgm:pt>
    <dgm:pt modelId="{F32F9E6D-8AAE-4313-8397-0349B3949050}">
      <dgm:prSet phldrT="[Text]"/>
      <dgm:spPr/>
      <dgm:t>
        <a:bodyPr/>
        <a:lstStyle/>
        <a:p>
          <a:r>
            <a:rPr lang="en-GB" dirty="0" smtClean="0"/>
            <a:t>Economic difficulties</a:t>
          </a:r>
          <a:endParaRPr lang="en-GB" dirty="0"/>
        </a:p>
      </dgm:t>
    </dgm:pt>
    <dgm:pt modelId="{5E426336-5A97-4A66-8ECC-B7A616F22522}" type="parTrans" cxnId="{11177CCC-5E21-4082-87E1-47F3ED927302}">
      <dgm:prSet/>
      <dgm:spPr/>
      <dgm:t>
        <a:bodyPr/>
        <a:lstStyle/>
        <a:p>
          <a:endParaRPr lang="en-GB"/>
        </a:p>
      </dgm:t>
    </dgm:pt>
    <dgm:pt modelId="{709D2734-BC6C-4198-B7A7-ECB73D4D28BA}" type="sibTrans" cxnId="{11177CCC-5E21-4082-87E1-47F3ED927302}">
      <dgm:prSet/>
      <dgm:spPr/>
      <dgm:t>
        <a:bodyPr/>
        <a:lstStyle/>
        <a:p>
          <a:endParaRPr lang="en-GB"/>
        </a:p>
      </dgm:t>
    </dgm:pt>
    <dgm:pt modelId="{428763CB-18D6-485C-8D41-EC4CD8E09D55}">
      <dgm:prSet phldrT="[Text]"/>
      <dgm:spPr/>
      <dgm:t>
        <a:bodyPr/>
        <a:lstStyle/>
        <a:p>
          <a:r>
            <a:rPr lang="en-GB" dirty="0" smtClean="0"/>
            <a:t>Legal </a:t>
          </a:r>
          <a:r>
            <a:rPr lang="en-GB" dirty="0" err="1" smtClean="0"/>
            <a:t>unknowability</a:t>
          </a:r>
          <a:r>
            <a:rPr lang="en-GB" dirty="0" smtClean="0"/>
            <a:t>  (</a:t>
          </a:r>
          <a:r>
            <a:rPr lang="en-GB" dirty="0" err="1" smtClean="0"/>
            <a:t>Brexit</a:t>
          </a:r>
          <a:r>
            <a:rPr lang="en-GB" dirty="0" smtClean="0"/>
            <a:t>?)</a:t>
          </a:r>
          <a:endParaRPr lang="en-GB" dirty="0"/>
        </a:p>
      </dgm:t>
    </dgm:pt>
    <dgm:pt modelId="{66EA2D6C-09D9-40F0-823D-EAE22656EE5B}" type="parTrans" cxnId="{7E1653E4-9295-42EA-99C9-E9D153FC300A}">
      <dgm:prSet/>
      <dgm:spPr/>
      <dgm:t>
        <a:bodyPr/>
        <a:lstStyle/>
        <a:p>
          <a:endParaRPr lang="en-GB"/>
        </a:p>
      </dgm:t>
    </dgm:pt>
    <dgm:pt modelId="{A7001C5E-A42C-4970-9CF3-8FF6AEF0E6C7}" type="sibTrans" cxnId="{7E1653E4-9295-42EA-99C9-E9D153FC300A}">
      <dgm:prSet/>
      <dgm:spPr/>
      <dgm:t>
        <a:bodyPr/>
        <a:lstStyle/>
        <a:p>
          <a:endParaRPr lang="en-GB"/>
        </a:p>
      </dgm:t>
    </dgm:pt>
    <dgm:pt modelId="{1F48578E-D031-490E-9A7C-1E993DBB8856}">
      <dgm:prSet phldrT="[Text]"/>
      <dgm:spPr/>
      <dgm:t>
        <a:bodyPr/>
        <a:lstStyle/>
        <a:p>
          <a:endParaRPr lang="en-GB"/>
        </a:p>
      </dgm:t>
    </dgm:pt>
    <dgm:pt modelId="{20CEAFD2-C88E-418E-8CC8-FDE46B4C8D00}" type="parTrans" cxnId="{25B51D33-B5E3-4191-8214-14867F02CDDC}">
      <dgm:prSet/>
      <dgm:spPr/>
      <dgm:t>
        <a:bodyPr/>
        <a:lstStyle/>
        <a:p>
          <a:endParaRPr lang="en-GB"/>
        </a:p>
      </dgm:t>
    </dgm:pt>
    <dgm:pt modelId="{3C210E7A-AD10-4651-B4D7-62BFAB7CF84E}" type="sibTrans" cxnId="{25B51D33-B5E3-4191-8214-14867F02CDDC}">
      <dgm:prSet/>
      <dgm:spPr/>
      <dgm:t>
        <a:bodyPr/>
        <a:lstStyle/>
        <a:p>
          <a:endParaRPr lang="en-GB"/>
        </a:p>
      </dgm:t>
    </dgm:pt>
    <dgm:pt modelId="{04D18431-93D5-40B9-A8D7-333A17CE3D12}" type="pres">
      <dgm:prSet presAssocID="{736904B2-2393-44EF-883D-FEE6937304B4}" presName="composite" presStyleCnt="0">
        <dgm:presLayoutVars>
          <dgm:chMax val="3"/>
          <dgm:animLvl val="lvl"/>
          <dgm:resizeHandles val="exact"/>
        </dgm:presLayoutVars>
      </dgm:prSet>
      <dgm:spPr/>
      <dgm:t>
        <a:bodyPr/>
        <a:lstStyle/>
        <a:p>
          <a:endParaRPr lang="en-GB"/>
        </a:p>
      </dgm:t>
    </dgm:pt>
    <dgm:pt modelId="{DC296D53-C44C-4961-9600-02A4243B909B}" type="pres">
      <dgm:prSet presAssocID="{FD4C0A46-4232-4592-8424-8961A7BBEE90}" presName="gear1" presStyleLbl="node1" presStyleIdx="0" presStyleCnt="3" custLinFactNeighborX="-2963" custLinFactNeighborY="6988">
        <dgm:presLayoutVars>
          <dgm:chMax val="1"/>
          <dgm:bulletEnabled val="1"/>
        </dgm:presLayoutVars>
      </dgm:prSet>
      <dgm:spPr/>
      <dgm:t>
        <a:bodyPr/>
        <a:lstStyle/>
        <a:p>
          <a:endParaRPr lang="en-GB"/>
        </a:p>
      </dgm:t>
    </dgm:pt>
    <dgm:pt modelId="{CC2AE721-F267-483E-ADA9-C7D35ACEAC04}" type="pres">
      <dgm:prSet presAssocID="{FD4C0A46-4232-4592-8424-8961A7BBEE90}" presName="gear1srcNode" presStyleLbl="node1" presStyleIdx="0" presStyleCnt="3"/>
      <dgm:spPr/>
      <dgm:t>
        <a:bodyPr/>
        <a:lstStyle/>
        <a:p>
          <a:endParaRPr lang="en-GB"/>
        </a:p>
      </dgm:t>
    </dgm:pt>
    <dgm:pt modelId="{1143F064-F9E9-49D9-ABF2-185D4738A425}" type="pres">
      <dgm:prSet presAssocID="{FD4C0A46-4232-4592-8424-8961A7BBEE90}" presName="gear1dstNode" presStyleLbl="node1" presStyleIdx="0" presStyleCnt="3"/>
      <dgm:spPr/>
      <dgm:t>
        <a:bodyPr/>
        <a:lstStyle/>
        <a:p>
          <a:endParaRPr lang="en-GB"/>
        </a:p>
      </dgm:t>
    </dgm:pt>
    <dgm:pt modelId="{D4ED57E5-F342-4123-A1FC-30691A79B7C8}" type="pres">
      <dgm:prSet presAssocID="{F32F9E6D-8AAE-4313-8397-0349B3949050}" presName="gear2" presStyleLbl="node1" presStyleIdx="1" presStyleCnt="3">
        <dgm:presLayoutVars>
          <dgm:chMax val="1"/>
          <dgm:bulletEnabled val="1"/>
        </dgm:presLayoutVars>
      </dgm:prSet>
      <dgm:spPr/>
      <dgm:t>
        <a:bodyPr/>
        <a:lstStyle/>
        <a:p>
          <a:endParaRPr lang="en-GB"/>
        </a:p>
      </dgm:t>
    </dgm:pt>
    <dgm:pt modelId="{E8619EEB-EB5C-4123-A22F-D8D9507C9AD3}" type="pres">
      <dgm:prSet presAssocID="{F32F9E6D-8AAE-4313-8397-0349B3949050}" presName="gear2srcNode" presStyleLbl="node1" presStyleIdx="1" presStyleCnt="3"/>
      <dgm:spPr/>
      <dgm:t>
        <a:bodyPr/>
        <a:lstStyle/>
        <a:p>
          <a:endParaRPr lang="en-GB"/>
        </a:p>
      </dgm:t>
    </dgm:pt>
    <dgm:pt modelId="{7DEF0AD0-5678-4BD3-8E10-FF0741F351FA}" type="pres">
      <dgm:prSet presAssocID="{F32F9E6D-8AAE-4313-8397-0349B3949050}" presName="gear2dstNode" presStyleLbl="node1" presStyleIdx="1" presStyleCnt="3"/>
      <dgm:spPr/>
      <dgm:t>
        <a:bodyPr/>
        <a:lstStyle/>
        <a:p>
          <a:endParaRPr lang="en-GB"/>
        </a:p>
      </dgm:t>
    </dgm:pt>
    <dgm:pt modelId="{5669B7C4-F949-4ED6-A0DD-E22E4A64D11F}" type="pres">
      <dgm:prSet presAssocID="{428763CB-18D6-485C-8D41-EC4CD8E09D55}" presName="gear3" presStyleLbl="node1" presStyleIdx="2" presStyleCnt="3"/>
      <dgm:spPr/>
      <dgm:t>
        <a:bodyPr/>
        <a:lstStyle/>
        <a:p>
          <a:endParaRPr lang="en-GB"/>
        </a:p>
      </dgm:t>
    </dgm:pt>
    <dgm:pt modelId="{209433DA-B6D4-431C-A3DF-DD55016372BE}" type="pres">
      <dgm:prSet presAssocID="{428763CB-18D6-485C-8D41-EC4CD8E09D55}" presName="gear3tx" presStyleLbl="node1" presStyleIdx="2" presStyleCnt="3">
        <dgm:presLayoutVars>
          <dgm:chMax val="1"/>
          <dgm:bulletEnabled val="1"/>
        </dgm:presLayoutVars>
      </dgm:prSet>
      <dgm:spPr/>
      <dgm:t>
        <a:bodyPr/>
        <a:lstStyle/>
        <a:p>
          <a:endParaRPr lang="en-GB"/>
        </a:p>
      </dgm:t>
    </dgm:pt>
    <dgm:pt modelId="{B3EE88E2-20FA-4A52-8FFF-B357522F4D12}" type="pres">
      <dgm:prSet presAssocID="{428763CB-18D6-485C-8D41-EC4CD8E09D55}" presName="gear3srcNode" presStyleLbl="node1" presStyleIdx="2" presStyleCnt="3"/>
      <dgm:spPr/>
      <dgm:t>
        <a:bodyPr/>
        <a:lstStyle/>
        <a:p>
          <a:endParaRPr lang="en-GB"/>
        </a:p>
      </dgm:t>
    </dgm:pt>
    <dgm:pt modelId="{AC54F2F6-B7F0-4B5A-AA24-0FBC63E8623F}" type="pres">
      <dgm:prSet presAssocID="{428763CB-18D6-485C-8D41-EC4CD8E09D55}" presName="gear3dstNode" presStyleLbl="node1" presStyleIdx="2" presStyleCnt="3"/>
      <dgm:spPr/>
      <dgm:t>
        <a:bodyPr/>
        <a:lstStyle/>
        <a:p>
          <a:endParaRPr lang="en-GB"/>
        </a:p>
      </dgm:t>
    </dgm:pt>
    <dgm:pt modelId="{A123CE31-4CE0-4485-BAF4-69DAAD11B6C2}" type="pres">
      <dgm:prSet presAssocID="{25AC9769-578B-4874-AEFE-256068B7503B}" presName="connector1" presStyleLbl="sibTrans2D1" presStyleIdx="0" presStyleCnt="3"/>
      <dgm:spPr/>
      <dgm:t>
        <a:bodyPr/>
        <a:lstStyle/>
        <a:p>
          <a:endParaRPr lang="en-GB"/>
        </a:p>
      </dgm:t>
    </dgm:pt>
    <dgm:pt modelId="{ADB5C7D1-9D03-4B33-9519-8B17EE6D8316}" type="pres">
      <dgm:prSet presAssocID="{709D2734-BC6C-4198-B7A7-ECB73D4D28BA}" presName="connector2" presStyleLbl="sibTrans2D1" presStyleIdx="1" presStyleCnt="3"/>
      <dgm:spPr/>
      <dgm:t>
        <a:bodyPr/>
        <a:lstStyle/>
        <a:p>
          <a:endParaRPr lang="en-GB"/>
        </a:p>
      </dgm:t>
    </dgm:pt>
    <dgm:pt modelId="{419DE68B-9CE3-410D-9F41-5527D93E2460}" type="pres">
      <dgm:prSet presAssocID="{A7001C5E-A42C-4970-9CF3-8FF6AEF0E6C7}" presName="connector3" presStyleLbl="sibTrans2D1" presStyleIdx="2" presStyleCnt="3"/>
      <dgm:spPr/>
      <dgm:t>
        <a:bodyPr/>
        <a:lstStyle/>
        <a:p>
          <a:endParaRPr lang="en-GB"/>
        </a:p>
      </dgm:t>
    </dgm:pt>
  </dgm:ptLst>
  <dgm:cxnLst>
    <dgm:cxn modelId="{4B5F5CBE-C2AC-4389-910D-31C3CFA49DC1}" type="presOf" srcId="{428763CB-18D6-485C-8D41-EC4CD8E09D55}" destId="{5669B7C4-F949-4ED6-A0DD-E22E4A64D11F}" srcOrd="0" destOrd="0" presId="urn:microsoft.com/office/officeart/2005/8/layout/gear1"/>
    <dgm:cxn modelId="{186CD843-F55E-4E84-A5E3-5B539E9081B5}" srcId="{736904B2-2393-44EF-883D-FEE6937304B4}" destId="{FD4C0A46-4232-4592-8424-8961A7BBEE90}" srcOrd="0" destOrd="0" parTransId="{B8474B46-706A-46AB-ACAC-27FA2B67EDD7}" sibTransId="{25AC9769-578B-4874-AEFE-256068B7503B}"/>
    <dgm:cxn modelId="{5CCD53F5-03DF-47FB-924C-C141ECDF9858}" type="presOf" srcId="{428763CB-18D6-485C-8D41-EC4CD8E09D55}" destId="{209433DA-B6D4-431C-A3DF-DD55016372BE}" srcOrd="1" destOrd="0" presId="urn:microsoft.com/office/officeart/2005/8/layout/gear1"/>
    <dgm:cxn modelId="{9719A57A-A51E-4ABA-A820-24577B1C27D5}" type="presOf" srcId="{FD4C0A46-4232-4592-8424-8961A7BBEE90}" destId="{DC296D53-C44C-4961-9600-02A4243B909B}" srcOrd="0" destOrd="0" presId="urn:microsoft.com/office/officeart/2005/8/layout/gear1"/>
    <dgm:cxn modelId="{25B51D33-B5E3-4191-8214-14867F02CDDC}" srcId="{736904B2-2393-44EF-883D-FEE6937304B4}" destId="{1F48578E-D031-490E-9A7C-1E993DBB8856}" srcOrd="3" destOrd="0" parTransId="{20CEAFD2-C88E-418E-8CC8-FDE46B4C8D00}" sibTransId="{3C210E7A-AD10-4651-B4D7-62BFAB7CF84E}"/>
    <dgm:cxn modelId="{0E2C4C7A-059D-4D97-B8A4-303EAA07EF4C}" type="presOf" srcId="{428763CB-18D6-485C-8D41-EC4CD8E09D55}" destId="{B3EE88E2-20FA-4A52-8FFF-B357522F4D12}" srcOrd="2" destOrd="0" presId="urn:microsoft.com/office/officeart/2005/8/layout/gear1"/>
    <dgm:cxn modelId="{47BF2147-3861-4D98-B627-8A0960F3A5A8}" type="presOf" srcId="{F32F9E6D-8AAE-4313-8397-0349B3949050}" destId="{D4ED57E5-F342-4123-A1FC-30691A79B7C8}" srcOrd="0" destOrd="0" presId="urn:microsoft.com/office/officeart/2005/8/layout/gear1"/>
    <dgm:cxn modelId="{1030E83C-0346-44AB-8B27-C809A5F0AEEB}" type="presOf" srcId="{736904B2-2393-44EF-883D-FEE6937304B4}" destId="{04D18431-93D5-40B9-A8D7-333A17CE3D12}" srcOrd="0" destOrd="0" presId="urn:microsoft.com/office/officeart/2005/8/layout/gear1"/>
    <dgm:cxn modelId="{717BA1D2-0BAE-49C2-BBD4-DCD17C1AD90E}" type="presOf" srcId="{FD4C0A46-4232-4592-8424-8961A7BBEE90}" destId="{1143F064-F9E9-49D9-ABF2-185D4738A425}" srcOrd="2" destOrd="0" presId="urn:microsoft.com/office/officeart/2005/8/layout/gear1"/>
    <dgm:cxn modelId="{857F326E-95D3-41FB-BD94-B5EFDD379911}" type="presOf" srcId="{FD4C0A46-4232-4592-8424-8961A7BBEE90}" destId="{CC2AE721-F267-483E-ADA9-C7D35ACEAC04}" srcOrd="1" destOrd="0" presId="urn:microsoft.com/office/officeart/2005/8/layout/gear1"/>
    <dgm:cxn modelId="{795A480E-6BCC-43E0-B86D-9C6F59279796}" type="presOf" srcId="{428763CB-18D6-485C-8D41-EC4CD8E09D55}" destId="{AC54F2F6-B7F0-4B5A-AA24-0FBC63E8623F}" srcOrd="3" destOrd="0" presId="urn:microsoft.com/office/officeart/2005/8/layout/gear1"/>
    <dgm:cxn modelId="{7E1653E4-9295-42EA-99C9-E9D153FC300A}" srcId="{736904B2-2393-44EF-883D-FEE6937304B4}" destId="{428763CB-18D6-485C-8D41-EC4CD8E09D55}" srcOrd="2" destOrd="0" parTransId="{66EA2D6C-09D9-40F0-823D-EAE22656EE5B}" sibTransId="{A7001C5E-A42C-4970-9CF3-8FF6AEF0E6C7}"/>
    <dgm:cxn modelId="{E3F82C66-F97F-490A-8AD1-905C3A465FCB}" type="presOf" srcId="{709D2734-BC6C-4198-B7A7-ECB73D4D28BA}" destId="{ADB5C7D1-9D03-4B33-9519-8B17EE6D8316}" srcOrd="0" destOrd="0" presId="urn:microsoft.com/office/officeart/2005/8/layout/gear1"/>
    <dgm:cxn modelId="{7E367F52-28E2-413F-8550-473F0243CC10}" type="presOf" srcId="{25AC9769-578B-4874-AEFE-256068B7503B}" destId="{A123CE31-4CE0-4485-BAF4-69DAAD11B6C2}" srcOrd="0" destOrd="0" presId="urn:microsoft.com/office/officeart/2005/8/layout/gear1"/>
    <dgm:cxn modelId="{11177CCC-5E21-4082-87E1-47F3ED927302}" srcId="{736904B2-2393-44EF-883D-FEE6937304B4}" destId="{F32F9E6D-8AAE-4313-8397-0349B3949050}" srcOrd="1" destOrd="0" parTransId="{5E426336-5A97-4A66-8ECC-B7A616F22522}" sibTransId="{709D2734-BC6C-4198-B7A7-ECB73D4D28BA}"/>
    <dgm:cxn modelId="{383FA36E-40FB-4823-A1A1-CEBAD375E545}" type="presOf" srcId="{F32F9E6D-8AAE-4313-8397-0349B3949050}" destId="{E8619EEB-EB5C-4123-A22F-D8D9507C9AD3}" srcOrd="1" destOrd="0" presId="urn:microsoft.com/office/officeart/2005/8/layout/gear1"/>
    <dgm:cxn modelId="{2FCD4CD0-AB97-4037-A5E4-88CB37A8D603}" type="presOf" srcId="{F32F9E6D-8AAE-4313-8397-0349B3949050}" destId="{7DEF0AD0-5678-4BD3-8E10-FF0741F351FA}" srcOrd="2" destOrd="0" presId="urn:microsoft.com/office/officeart/2005/8/layout/gear1"/>
    <dgm:cxn modelId="{B946A59C-7E66-4664-B6EF-5AF9B4739F9E}" type="presOf" srcId="{A7001C5E-A42C-4970-9CF3-8FF6AEF0E6C7}" destId="{419DE68B-9CE3-410D-9F41-5527D93E2460}" srcOrd="0" destOrd="0" presId="urn:microsoft.com/office/officeart/2005/8/layout/gear1"/>
    <dgm:cxn modelId="{E3F77F68-86A8-4D5C-B433-D517F267F3DD}" type="presParOf" srcId="{04D18431-93D5-40B9-A8D7-333A17CE3D12}" destId="{DC296D53-C44C-4961-9600-02A4243B909B}" srcOrd="0" destOrd="0" presId="urn:microsoft.com/office/officeart/2005/8/layout/gear1"/>
    <dgm:cxn modelId="{587582CE-3B47-44B7-AF7F-21E4449E8AA3}" type="presParOf" srcId="{04D18431-93D5-40B9-A8D7-333A17CE3D12}" destId="{CC2AE721-F267-483E-ADA9-C7D35ACEAC04}" srcOrd="1" destOrd="0" presId="urn:microsoft.com/office/officeart/2005/8/layout/gear1"/>
    <dgm:cxn modelId="{FB1795A8-A771-4B1C-99F3-A4DB5CF48E9C}" type="presParOf" srcId="{04D18431-93D5-40B9-A8D7-333A17CE3D12}" destId="{1143F064-F9E9-49D9-ABF2-185D4738A425}" srcOrd="2" destOrd="0" presId="urn:microsoft.com/office/officeart/2005/8/layout/gear1"/>
    <dgm:cxn modelId="{FF176CFF-4594-4BCD-87EF-9E21568CB1D7}" type="presParOf" srcId="{04D18431-93D5-40B9-A8D7-333A17CE3D12}" destId="{D4ED57E5-F342-4123-A1FC-30691A79B7C8}" srcOrd="3" destOrd="0" presId="urn:microsoft.com/office/officeart/2005/8/layout/gear1"/>
    <dgm:cxn modelId="{D6856D46-90D3-4557-8495-8D4F7B5ED534}" type="presParOf" srcId="{04D18431-93D5-40B9-A8D7-333A17CE3D12}" destId="{E8619EEB-EB5C-4123-A22F-D8D9507C9AD3}" srcOrd="4" destOrd="0" presId="urn:microsoft.com/office/officeart/2005/8/layout/gear1"/>
    <dgm:cxn modelId="{641D0393-0CBF-47D4-8D3A-6877913D1A89}" type="presParOf" srcId="{04D18431-93D5-40B9-A8D7-333A17CE3D12}" destId="{7DEF0AD0-5678-4BD3-8E10-FF0741F351FA}" srcOrd="5" destOrd="0" presId="urn:microsoft.com/office/officeart/2005/8/layout/gear1"/>
    <dgm:cxn modelId="{9298AFD8-6CD8-4026-BFE7-7349AC57C20F}" type="presParOf" srcId="{04D18431-93D5-40B9-A8D7-333A17CE3D12}" destId="{5669B7C4-F949-4ED6-A0DD-E22E4A64D11F}" srcOrd="6" destOrd="0" presId="urn:microsoft.com/office/officeart/2005/8/layout/gear1"/>
    <dgm:cxn modelId="{E72EB604-4B63-465C-961A-3DD7DE2BE09F}" type="presParOf" srcId="{04D18431-93D5-40B9-A8D7-333A17CE3D12}" destId="{209433DA-B6D4-431C-A3DF-DD55016372BE}" srcOrd="7" destOrd="0" presId="urn:microsoft.com/office/officeart/2005/8/layout/gear1"/>
    <dgm:cxn modelId="{58BB47E5-0FE4-4B78-B46F-8B3BE0D05B93}" type="presParOf" srcId="{04D18431-93D5-40B9-A8D7-333A17CE3D12}" destId="{B3EE88E2-20FA-4A52-8FFF-B357522F4D12}" srcOrd="8" destOrd="0" presId="urn:microsoft.com/office/officeart/2005/8/layout/gear1"/>
    <dgm:cxn modelId="{29160699-2102-4A25-AA12-4FC034611FEF}" type="presParOf" srcId="{04D18431-93D5-40B9-A8D7-333A17CE3D12}" destId="{AC54F2F6-B7F0-4B5A-AA24-0FBC63E8623F}" srcOrd="9" destOrd="0" presId="urn:microsoft.com/office/officeart/2005/8/layout/gear1"/>
    <dgm:cxn modelId="{1B8E46ED-CEE0-46D0-8BD8-9F6B723D7F70}" type="presParOf" srcId="{04D18431-93D5-40B9-A8D7-333A17CE3D12}" destId="{A123CE31-4CE0-4485-BAF4-69DAAD11B6C2}" srcOrd="10" destOrd="0" presId="urn:microsoft.com/office/officeart/2005/8/layout/gear1"/>
    <dgm:cxn modelId="{D6DA8275-ED41-4260-874B-CA2EB13D1983}" type="presParOf" srcId="{04D18431-93D5-40B9-A8D7-333A17CE3D12}" destId="{ADB5C7D1-9D03-4B33-9519-8B17EE6D8316}" srcOrd="11" destOrd="0" presId="urn:microsoft.com/office/officeart/2005/8/layout/gear1"/>
    <dgm:cxn modelId="{092CFCBD-2435-434B-B68D-82E0E7A4FD31}" type="presParOf" srcId="{04D18431-93D5-40B9-A8D7-333A17CE3D12}" destId="{419DE68B-9CE3-410D-9F41-5527D93E2460}" srcOrd="12" destOrd="0" presId="urn:microsoft.com/office/officeart/2005/8/layout/gear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C296D53-C44C-4961-9600-02A4243B909B}">
      <dsp:nvSpPr>
        <dsp:cNvPr id="0" name=""/>
        <dsp:cNvSpPr/>
      </dsp:nvSpPr>
      <dsp:spPr>
        <a:xfrm>
          <a:off x="2458617" y="2334256"/>
          <a:ext cx="1764505" cy="1744534"/>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kern="1200" dirty="0" smtClean="0"/>
            <a:t>Tory government</a:t>
          </a:r>
          <a:endParaRPr lang="en-GB" sz="1100" kern="1200" dirty="0"/>
        </a:p>
      </dsp:txBody>
      <dsp:txXfrm>
        <a:off x="2458617" y="2334256"/>
        <a:ext cx="1764505" cy="1744534"/>
      </dsp:txXfrm>
    </dsp:sp>
    <dsp:sp modelId="{D4ED57E5-F342-4123-A1FC-30691A79B7C8}">
      <dsp:nvSpPr>
        <dsp:cNvPr id="0" name=""/>
        <dsp:cNvSpPr/>
      </dsp:nvSpPr>
      <dsp:spPr>
        <a:xfrm>
          <a:off x="1005260" y="1507857"/>
          <a:ext cx="1769110" cy="1769110"/>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kern="1200" dirty="0" smtClean="0"/>
            <a:t>Media: </a:t>
          </a:r>
          <a:r>
            <a:rPr lang="en-GB" sz="1100" kern="1200" dirty="0" smtClean="0"/>
            <a:t>mainstream</a:t>
          </a:r>
          <a:r>
            <a:rPr lang="en-GB" sz="1100" kern="1200" dirty="0" smtClean="0"/>
            <a:t>, press and social media</a:t>
          </a:r>
          <a:endParaRPr lang="en-GB" sz="1100" kern="1200" dirty="0"/>
        </a:p>
      </dsp:txBody>
      <dsp:txXfrm>
        <a:off x="1005260" y="1507857"/>
        <a:ext cx="1769110" cy="1769110"/>
      </dsp:txXfrm>
    </dsp:sp>
    <dsp:sp modelId="{5669B7C4-F949-4ED6-A0DD-E22E4A64D11F}">
      <dsp:nvSpPr>
        <dsp:cNvPr id="0" name=""/>
        <dsp:cNvSpPr/>
      </dsp:nvSpPr>
      <dsp:spPr>
        <a:xfrm rot="20700000">
          <a:off x="1996142" y="287352"/>
          <a:ext cx="1733366" cy="1733366"/>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kern="1200" dirty="0" smtClean="0"/>
            <a:t>Shifting political opinion, public mood </a:t>
          </a:r>
          <a:endParaRPr lang="en-GB" sz="1100" kern="1200" dirty="0"/>
        </a:p>
      </dsp:txBody>
      <dsp:txXfrm>
        <a:off x="2376320" y="667530"/>
        <a:ext cx="973010" cy="973010"/>
      </dsp:txXfrm>
    </dsp:sp>
    <dsp:sp modelId="{A123CE31-4CE0-4485-BAF4-69DAAD11B6C2}">
      <dsp:nvSpPr>
        <dsp:cNvPr id="0" name=""/>
        <dsp:cNvSpPr/>
      </dsp:nvSpPr>
      <dsp:spPr>
        <a:xfrm>
          <a:off x="2242601" y="2118209"/>
          <a:ext cx="2524440" cy="2158651"/>
        </a:xfrm>
        <a:prstGeom prst="circularArrow">
          <a:avLst>
            <a:gd name="adj1" fmla="val 4687"/>
            <a:gd name="adj2" fmla="val 299029"/>
            <a:gd name="adj3" fmla="val 2521396"/>
            <a:gd name="adj4" fmla="val 15850055"/>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DB5C7D1-9D03-4B33-9519-8B17EE6D8316}">
      <dsp:nvSpPr>
        <dsp:cNvPr id="0" name=""/>
        <dsp:cNvSpPr/>
      </dsp:nvSpPr>
      <dsp:spPr>
        <a:xfrm>
          <a:off x="691954" y="1115439"/>
          <a:ext cx="2262249" cy="2262249"/>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19DE68B-9CE3-410D-9F41-5527D93E2460}">
      <dsp:nvSpPr>
        <dsp:cNvPr id="0" name=""/>
        <dsp:cNvSpPr/>
      </dsp:nvSpPr>
      <dsp:spPr>
        <a:xfrm>
          <a:off x="1595197" y="-93300"/>
          <a:ext cx="2439160" cy="2439160"/>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C296D53-C44C-4961-9600-02A4243B909B}">
      <dsp:nvSpPr>
        <dsp:cNvPr id="0" name=""/>
        <dsp:cNvSpPr/>
      </dsp:nvSpPr>
      <dsp:spPr>
        <a:xfrm>
          <a:off x="2304244" y="1990248"/>
          <a:ext cx="2432526" cy="2432526"/>
        </a:xfrm>
        <a:prstGeom prst="gear9">
          <a:avLst/>
        </a:prstGeom>
        <a:solidFill>
          <a:schemeClr val="tx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kern="1200" dirty="0" smtClean="0"/>
            <a:t>INEQUALIY AND INTOLERANCE</a:t>
          </a:r>
          <a:endParaRPr lang="en-GB" sz="1100" kern="1200" dirty="0"/>
        </a:p>
      </dsp:txBody>
      <dsp:txXfrm>
        <a:off x="2304244" y="1990248"/>
        <a:ext cx="2432526" cy="2432526"/>
      </dsp:txXfrm>
    </dsp:sp>
    <dsp:sp modelId="{D4ED57E5-F342-4123-A1FC-30691A79B7C8}">
      <dsp:nvSpPr>
        <dsp:cNvPr id="0" name=""/>
        <dsp:cNvSpPr/>
      </dsp:nvSpPr>
      <dsp:spPr>
        <a:xfrm>
          <a:off x="961032" y="1415287"/>
          <a:ext cx="1769110" cy="1769110"/>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kern="1200" dirty="0" smtClean="0"/>
            <a:t>Economic difficulties</a:t>
          </a:r>
          <a:endParaRPr lang="en-GB" sz="1100" kern="1200" dirty="0"/>
        </a:p>
      </dsp:txBody>
      <dsp:txXfrm>
        <a:off x="961032" y="1415287"/>
        <a:ext cx="1769110" cy="1769110"/>
      </dsp:txXfrm>
    </dsp:sp>
    <dsp:sp modelId="{5669B7C4-F949-4ED6-A0DD-E22E4A64D11F}">
      <dsp:nvSpPr>
        <dsp:cNvPr id="0" name=""/>
        <dsp:cNvSpPr/>
      </dsp:nvSpPr>
      <dsp:spPr>
        <a:xfrm rot="20700000">
          <a:off x="1951914" y="194782"/>
          <a:ext cx="1733366" cy="1733366"/>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kern="1200" dirty="0" smtClean="0"/>
            <a:t>Legal </a:t>
          </a:r>
          <a:r>
            <a:rPr lang="en-GB" sz="1100" kern="1200" dirty="0" err="1" smtClean="0"/>
            <a:t>unknowability</a:t>
          </a:r>
          <a:r>
            <a:rPr lang="en-GB" sz="1100" kern="1200" dirty="0" smtClean="0"/>
            <a:t>  (</a:t>
          </a:r>
          <a:r>
            <a:rPr lang="en-GB" sz="1100" kern="1200" dirty="0" err="1" smtClean="0"/>
            <a:t>Brexit</a:t>
          </a:r>
          <a:r>
            <a:rPr lang="en-GB" sz="1100" kern="1200" dirty="0" smtClean="0"/>
            <a:t>?)</a:t>
          </a:r>
          <a:endParaRPr lang="en-GB" sz="1100" kern="1200" dirty="0"/>
        </a:p>
      </dsp:txBody>
      <dsp:txXfrm>
        <a:off x="2332093" y="574960"/>
        <a:ext cx="973010" cy="973010"/>
      </dsp:txXfrm>
    </dsp:sp>
    <dsp:sp modelId="{A123CE31-4CE0-4485-BAF4-69DAAD11B6C2}">
      <dsp:nvSpPr>
        <dsp:cNvPr id="0" name=""/>
        <dsp:cNvSpPr/>
      </dsp:nvSpPr>
      <dsp:spPr>
        <a:xfrm>
          <a:off x="2191788" y="1621755"/>
          <a:ext cx="3113633" cy="3113633"/>
        </a:xfrm>
        <a:prstGeom prst="circularArrow">
          <a:avLst>
            <a:gd name="adj1" fmla="val 4687"/>
            <a:gd name="adj2" fmla="val 299029"/>
            <a:gd name="adj3" fmla="val 2521396"/>
            <a:gd name="adj4" fmla="val 15850055"/>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DB5C7D1-9D03-4B33-9519-8B17EE6D8316}">
      <dsp:nvSpPr>
        <dsp:cNvPr id="0" name=""/>
        <dsp:cNvSpPr/>
      </dsp:nvSpPr>
      <dsp:spPr>
        <a:xfrm>
          <a:off x="647726" y="1022870"/>
          <a:ext cx="2262249" cy="2262249"/>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19DE68B-9CE3-410D-9F41-5527D93E2460}">
      <dsp:nvSpPr>
        <dsp:cNvPr id="0" name=""/>
        <dsp:cNvSpPr/>
      </dsp:nvSpPr>
      <dsp:spPr>
        <a:xfrm>
          <a:off x="1550969" y="-185870"/>
          <a:ext cx="2439160" cy="2439160"/>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9938"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1"/>
            <a:ext cx="2889938" cy="496411"/>
          </a:xfrm>
          <a:prstGeom prst="rect">
            <a:avLst/>
          </a:prstGeom>
        </p:spPr>
        <p:txBody>
          <a:bodyPr vert="horz" lIns="91440" tIns="45720" rIns="91440" bIns="45720" rtlCol="0"/>
          <a:lstStyle>
            <a:lvl1pPr algn="r">
              <a:defRPr sz="1200"/>
            </a:lvl1pPr>
          </a:lstStyle>
          <a:p>
            <a:fld id="{FD964E9A-087B-4F57-87F1-3D489F215602}" type="datetimeFigureOut">
              <a:rPr lang="en-GB" smtClean="0"/>
              <a:pPr/>
              <a:t>29/11/2016</a:t>
            </a:fld>
            <a:endParaRPr lang="en-GB"/>
          </a:p>
        </p:txBody>
      </p:sp>
      <p:sp>
        <p:nvSpPr>
          <p:cNvPr id="4" name="Footer Placeholder 3"/>
          <p:cNvSpPr>
            <a:spLocks noGrp="1"/>
          </p:cNvSpPr>
          <p:nvPr>
            <p:ph type="ftr" sz="quarter" idx="2"/>
          </p:nvPr>
        </p:nvSpPr>
        <p:spPr>
          <a:xfrm>
            <a:off x="0" y="9430092"/>
            <a:ext cx="2889938"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30092"/>
            <a:ext cx="2889938" cy="496411"/>
          </a:xfrm>
          <a:prstGeom prst="rect">
            <a:avLst/>
          </a:prstGeom>
        </p:spPr>
        <p:txBody>
          <a:bodyPr vert="horz" lIns="91440" tIns="45720" rIns="91440" bIns="45720" rtlCol="0" anchor="b"/>
          <a:lstStyle>
            <a:lvl1pPr algn="r">
              <a:defRPr sz="1200"/>
            </a:lvl1pPr>
          </a:lstStyle>
          <a:p>
            <a:fld id="{4A71C3B0-B9A7-4F88-8BD2-662E5F46A79E}" type="slidenum">
              <a:rPr lang="en-GB" smtClean="0"/>
              <a:pPr/>
              <a:t>‹#›</a:t>
            </a:fld>
            <a:endParaRPr lang="en-GB"/>
          </a:p>
        </p:txBody>
      </p:sp>
    </p:spTree>
    <p:extLst>
      <p:ext uri="{BB962C8B-B14F-4D97-AF65-F5344CB8AC3E}">
        <p14:creationId xmlns="" xmlns:p14="http://schemas.microsoft.com/office/powerpoint/2010/main" val="891876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665"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6866" y="0"/>
            <a:ext cx="2890665" cy="496888"/>
          </a:xfrm>
          <a:prstGeom prst="rect">
            <a:avLst/>
          </a:prstGeom>
        </p:spPr>
        <p:txBody>
          <a:bodyPr vert="horz" lIns="91440" tIns="45720" rIns="91440" bIns="45720" rtlCol="0"/>
          <a:lstStyle>
            <a:lvl1pPr algn="r">
              <a:defRPr sz="1200"/>
            </a:lvl1pPr>
          </a:lstStyle>
          <a:p>
            <a:fld id="{E59488A3-003F-4FE2-A53C-9C88D25E790E}" type="datetimeFigureOut">
              <a:rPr lang="en-GB" smtClean="0"/>
              <a:pPr/>
              <a:t>29/11/2016</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598" y="4716464"/>
            <a:ext cx="5335893" cy="44672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890665"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6866" y="9429750"/>
            <a:ext cx="2890665" cy="496888"/>
          </a:xfrm>
          <a:prstGeom prst="rect">
            <a:avLst/>
          </a:prstGeom>
        </p:spPr>
        <p:txBody>
          <a:bodyPr vert="horz" lIns="91440" tIns="45720" rIns="91440" bIns="45720" rtlCol="0" anchor="b"/>
          <a:lstStyle>
            <a:lvl1pPr algn="r">
              <a:defRPr sz="1200"/>
            </a:lvl1pPr>
          </a:lstStyle>
          <a:p>
            <a:fld id="{5905662E-D076-4657-80F9-4ECAF78860F5}" type="slidenum">
              <a:rPr lang="en-GB" smtClean="0"/>
              <a:pPr/>
              <a:t>‹#›</a:t>
            </a:fld>
            <a:endParaRPr lang="en-GB"/>
          </a:p>
        </p:txBody>
      </p:sp>
    </p:spTree>
    <p:extLst>
      <p:ext uri="{BB962C8B-B14F-4D97-AF65-F5344CB8AC3E}">
        <p14:creationId xmlns="" xmlns:p14="http://schemas.microsoft.com/office/powerpoint/2010/main" val="494661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905662E-D076-4657-80F9-4ECAF78860F5}"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905662E-D076-4657-80F9-4ECAF78860F5}"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905662E-D076-4657-80F9-4ECAF78860F5}" type="slidenum">
              <a:rPr lang="en-GB" smtClean="0"/>
              <a:pPr/>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85254319-9A09-4985-8488-A1FA7BD8CB34}" type="datetime1">
              <a:rPr lang="en-GB" smtClean="0">
                <a:solidFill>
                  <a:prstClr val="black">
                    <a:tint val="75000"/>
                  </a:prstClr>
                </a:solidFill>
              </a:rPr>
              <a:pPr/>
              <a:t>29/11/2016</a:t>
            </a:fld>
            <a:endParaRPr lang="en-GB">
              <a:solidFill>
                <a:prstClr val="black">
                  <a:tint val="75000"/>
                </a:prstClr>
              </a:solidFill>
            </a:endParaRPr>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GB">
                <a:solidFill>
                  <a:prstClr val="black">
                    <a:tint val="75000"/>
                  </a:prstClr>
                </a:solidFill>
              </a:rPr>
              <a:t>Lydia Hayes, Law &amp; Society Research Fellow</a:t>
            </a: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468B2C2-AA44-47B1-892B-13297E5990C7}" type="slidenum">
              <a:rPr lang="en-GB" smtClean="0">
                <a:solidFill>
                  <a:prstClr val="black">
                    <a:tint val="75000"/>
                  </a:prstClr>
                </a:solidFill>
              </a:rPr>
              <a:pPr/>
              <a:t>‹#›</a:t>
            </a:fld>
            <a:endParaRPr lang="en-GB">
              <a:solidFill>
                <a:prstClr val="black">
                  <a:tint val="75000"/>
                </a:prst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381460C-F5B6-45FE-85AF-B52359E6AE4A}" type="datetime1">
              <a:rPr lang="en-GB" smtClean="0">
                <a:solidFill>
                  <a:prstClr val="black">
                    <a:tint val="75000"/>
                  </a:prstClr>
                </a:solidFill>
              </a:rPr>
              <a:pPr/>
              <a:t>29/11/2016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a:solidFill>
                  <a:prstClr val="black">
                    <a:tint val="75000"/>
                  </a:prstClr>
                </a:solidFill>
              </a:rPr>
              <a:t>Lydia Hayes, Law &amp; Society Research Fellow</a:t>
            </a:r>
          </a:p>
        </p:txBody>
      </p:sp>
      <p:sp>
        <p:nvSpPr>
          <p:cNvPr id="6" name="Slide Number Placeholder 5"/>
          <p:cNvSpPr>
            <a:spLocks noGrp="1"/>
          </p:cNvSpPr>
          <p:nvPr>
            <p:ph type="sldNum" sz="quarter" idx="12"/>
          </p:nvPr>
        </p:nvSpPr>
        <p:spPr/>
        <p:txBody>
          <a:bodyPr/>
          <a:lstStyle/>
          <a:p>
            <a:fld id="{4468B2C2-AA44-47B1-892B-13297E5990C7}"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381460C-F5B6-45FE-85AF-B52359E6AE4A}" type="datetime1">
              <a:rPr lang="en-GB" smtClean="0">
                <a:solidFill>
                  <a:prstClr val="black">
                    <a:tint val="75000"/>
                  </a:prstClr>
                </a:solidFill>
              </a:rPr>
              <a:pPr/>
              <a:t>29/11/2016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a:solidFill>
                  <a:prstClr val="black">
                    <a:tint val="75000"/>
                  </a:prstClr>
                </a:solidFill>
              </a:rPr>
              <a:t>Lydia Hayes, Law &amp; Society Research Fellow</a:t>
            </a:r>
          </a:p>
        </p:txBody>
      </p:sp>
      <p:sp>
        <p:nvSpPr>
          <p:cNvPr id="6" name="Slide Number Placeholder 5"/>
          <p:cNvSpPr>
            <a:spLocks noGrp="1"/>
          </p:cNvSpPr>
          <p:nvPr>
            <p:ph type="sldNum" sz="quarter" idx="12"/>
          </p:nvPr>
        </p:nvSpPr>
        <p:spPr/>
        <p:txBody>
          <a:bodyPr/>
          <a:lstStyle/>
          <a:p>
            <a:fld id="{4468B2C2-AA44-47B1-892B-13297E5990C7}"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6C2CEB53-AE7E-4D85-B7BC-53B7CA39DBDD}" type="datetime1">
              <a:rPr lang="en-GB" smtClean="0">
                <a:solidFill>
                  <a:prstClr val="black">
                    <a:tint val="75000"/>
                  </a:prstClr>
                </a:solidFill>
              </a:rPr>
              <a:pPr/>
              <a:t>29/11/2016</a:t>
            </a:fld>
            <a:endParaRPr lang="en-GB">
              <a:solidFill>
                <a:prstClr val="black">
                  <a:tint val="75000"/>
                </a:prstClr>
              </a:solidFill>
            </a:endParaRPr>
          </a:p>
        </p:txBody>
      </p:sp>
      <p:sp>
        <p:nvSpPr>
          <p:cNvPr id="9" name="Slide Number Placeholder 8"/>
          <p:cNvSpPr>
            <a:spLocks noGrp="1"/>
          </p:cNvSpPr>
          <p:nvPr>
            <p:ph type="sldNum" sz="quarter" idx="15"/>
          </p:nvPr>
        </p:nvSpPr>
        <p:spPr/>
        <p:txBody>
          <a:bodyPr rtlCol="0"/>
          <a:lstStyle/>
          <a:p>
            <a:fld id="{4468B2C2-AA44-47B1-892B-13297E5990C7}" type="slidenum">
              <a:rPr lang="en-GB" smtClean="0">
                <a:solidFill>
                  <a:prstClr val="black">
                    <a:tint val="75000"/>
                  </a:prstClr>
                </a:solidFill>
              </a:rPr>
              <a:pPr/>
              <a:t>‹#›</a:t>
            </a:fld>
            <a:endParaRPr lang="en-GB">
              <a:solidFill>
                <a:prstClr val="black">
                  <a:tint val="75000"/>
                </a:prstClr>
              </a:solidFill>
            </a:endParaRPr>
          </a:p>
        </p:txBody>
      </p:sp>
      <p:sp>
        <p:nvSpPr>
          <p:cNvPr id="10" name="Footer Placeholder 9"/>
          <p:cNvSpPr>
            <a:spLocks noGrp="1"/>
          </p:cNvSpPr>
          <p:nvPr>
            <p:ph type="ftr" sz="quarter" idx="16"/>
          </p:nvPr>
        </p:nvSpPr>
        <p:spPr/>
        <p:txBody>
          <a:bodyPr rtlCol="0"/>
          <a:lstStyle/>
          <a:p>
            <a:r>
              <a:rPr lang="en-GB">
                <a:solidFill>
                  <a:prstClr val="black">
                    <a:tint val="75000"/>
                  </a:prstClr>
                </a:solidFill>
              </a:rPr>
              <a:t>Lydia Hayes, Law &amp; Society Research Fellow</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4A004BE-8BD2-4865-8396-B21CB1430C8A}" type="datetime1">
              <a:rPr lang="en-GB" smtClean="0">
                <a:solidFill>
                  <a:prstClr val="black">
                    <a:tint val="75000"/>
                  </a:prstClr>
                </a:solidFill>
              </a:rPr>
              <a:pPr/>
              <a:t>29/11/2016</a:t>
            </a:fld>
            <a:endParaRPr lang="en-GB">
              <a:solidFill>
                <a:prstClr val="black">
                  <a:tint val="75000"/>
                </a:prstClr>
              </a:solidFill>
            </a:endParaRPr>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GB">
                <a:solidFill>
                  <a:prstClr val="black">
                    <a:tint val="75000"/>
                  </a:prstClr>
                </a:solidFill>
              </a:rPr>
              <a:t>Lydia Hayes, Law &amp; Society Research Fellow</a:t>
            </a: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468B2C2-AA44-47B1-892B-13297E5990C7}" type="slidenum">
              <a:rPr lang="en-GB" smtClean="0">
                <a:solidFill>
                  <a:prstClr val="black">
                    <a:tint val="75000"/>
                  </a:prstClr>
                </a:solidFill>
              </a:rPr>
              <a:pPr/>
              <a:t>‹#›</a:t>
            </a:fld>
            <a:endParaRPr lang="en-GB">
              <a:solidFill>
                <a:prstClr val="black">
                  <a:tint val="75000"/>
                </a:prst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15064EF9-59AF-4084-B6E1-2670087460DA}" type="datetime1">
              <a:rPr lang="en-GB" smtClean="0">
                <a:solidFill>
                  <a:prstClr val="black">
                    <a:tint val="75000"/>
                  </a:prstClr>
                </a:solidFill>
              </a:rPr>
              <a:pPr/>
              <a:t>29/11/2016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r>
              <a:rPr lang="en-GB">
                <a:solidFill>
                  <a:prstClr val="black">
                    <a:tint val="75000"/>
                  </a:prstClr>
                </a:solidFill>
              </a:rPr>
              <a:t>Lydia Hayes, Law &amp; Society Research Fellow</a:t>
            </a:r>
          </a:p>
        </p:txBody>
      </p:sp>
      <p:sp>
        <p:nvSpPr>
          <p:cNvPr id="7" name="Slide Number Placeholder 6"/>
          <p:cNvSpPr>
            <a:spLocks noGrp="1"/>
          </p:cNvSpPr>
          <p:nvPr>
            <p:ph type="sldNum" sz="quarter" idx="12"/>
          </p:nvPr>
        </p:nvSpPr>
        <p:spPr/>
        <p:txBody>
          <a:bodyPr/>
          <a:lstStyle/>
          <a:p>
            <a:fld id="{4468B2C2-AA44-47B1-892B-13297E5990C7}" type="slidenum">
              <a:rPr lang="en-GB" smtClean="0">
                <a:solidFill>
                  <a:prstClr val="black">
                    <a:tint val="75000"/>
                  </a:prstClr>
                </a:solidFill>
              </a:rPr>
              <a:pPr/>
              <a:t>‹#›</a:t>
            </a:fld>
            <a:endParaRPr lang="en-GB">
              <a:solidFill>
                <a:prstClr val="black">
                  <a:tint val="75000"/>
                </a:prstClr>
              </a:solidFill>
            </a:endParaRP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2B74B8F6-F383-4A1B-9205-91FB1C8CC135}" type="datetime1">
              <a:rPr lang="en-GB" smtClean="0">
                <a:solidFill>
                  <a:prstClr val="black">
                    <a:tint val="75000"/>
                  </a:prstClr>
                </a:solidFill>
              </a:rPr>
              <a:pPr/>
              <a:t>29/11/2016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r>
              <a:rPr lang="en-GB">
                <a:solidFill>
                  <a:prstClr val="black">
                    <a:tint val="75000"/>
                  </a:prstClr>
                </a:solidFill>
              </a:rPr>
              <a:t>Lydia Hayes, Law &amp; Society Research Fellow</a:t>
            </a:r>
          </a:p>
        </p:txBody>
      </p:sp>
      <p:sp>
        <p:nvSpPr>
          <p:cNvPr id="9" name="Slide Number Placeholder 8"/>
          <p:cNvSpPr>
            <a:spLocks noGrp="1"/>
          </p:cNvSpPr>
          <p:nvPr>
            <p:ph type="sldNum" sz="quarter" idx="12"/>
          </p:nvPr>
        </p:nvSpPr>
        <p:spPr/>
        <p:txBody>
          <a:bodyPr/>
          <a:lstStyle/>
          <a:p>
            <a:fld id="{4468B2C2-AA44-47B1-892B-13297E5990C7}" type="slidenum">
              <a:rPr lang="en-GB" smtClean="0">
                <a:solidFill>
                  <a:prstClr val="black">
                    <a:tint val="75000"/>
                  </a:prstClr>
                </a:solidFill>
              </a:rPr>
              <a:pPr/>
              <a:t>‹#›</a:t>
            </a:fld>
            <a:endParaRPr lang="en-GB">
              <a:solidFill>
                <a:prstClr val="black">
                  <a:tint val="75000"/>
                </a:prstClr>
              </a:solidFill>
            </a:endParaRP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0EE1A2DF-89B8-4DD0-88FF-41C825FCA1AB}" type="datetime1">
              <a:rPr lang="en-GB" smtClean="0">
                <a:solidFill>
                  <a:prstClr val="black">
                    <a:tint val="75000"/>
                  </a:prstClr>
                </a:solidFill>
              </a:rPr>
              <a:pPr/>
              <a:t>29/11/2016</a:t>
            </a:fld>
            <a:endParaRPr lang="en-GB">
              <a:solidFill>
                <a:prstClr val="black">
                  <a:tint val="75000"/>
                </a:prstClr>
              </a:solidFill>
            </a:endParaRPr>
          </a:p>
        </p:txBody>
      </p:sp>
      <p:sp>
        <p:nvSpPr>
          <p:cNvPr id="7" name="Slide Number Placeholder 6"/>
          <p:cNvSpPr>
            <a:spLocks noGrp="1"/>
          </p:cNvSpPr>
          <p:nvPr>
            <p:ph type="sldNum" sz="quarter" idx="11"/>
          </p:nvPr>
        </p:nvSpPr>
        <p:spPr/>
        <p:txBody>
          <a:bodyPr rtlCol="0"/>
          <a:lstStyle/>
          <a:p>
            <a:fld id="{4468B2C2-AA44-47B1-892B-13297E5990C7}" type="slidenum">
              <a:rPr lang="en-GB" smtClean="0">
                <a:solidFill>
                  <a:prstClr val="black">
                    <a:tint val="75000"/>
                  </a:prstClr>
                </a:solidFill>
              </a:rPr>
              <a:pPr/>
              <a:t>‹#›</a:t>
            </a:fld>
            <a:endParaRPr lang="en-GB">
              <a:solidFill>
                <a:prstClr val="black">
                  <a:tint val="75000"/>
                </a:prstClr>
              </a:solidFill>
            </a:endParaRPr>
          </a:p>
        </p:txBody>
      </p:sp>
      <p:sp>
        <p:nvSpPr>
          <p:cNvPr id="8" name="Footer Placeholder 7"/>
          <p:cNvSpPr>
            <a:spLocks noGrp="1"/>
          </p:cNvSpPr>
          <p:nvPr>
            <p:ph type="ftr" sz="quarter" idx="12"/>
          </p:nvPr>
        </p:nvSpPr>
        <p:spPr/>
        <p:txBody>
          <a:bodyPr rtlCol="0"/>
          <a:lstStyle/>
          <a:p>
            <a:r>
              <a:rPr lang="en-GB">
                <a:solidFill>
                  <a:prstClr val="black">
                    <a:tint val="75000"/>
                  </a:prstClr>
                </a:solidFill>
              </a:rPr>
              <a:t>Lydia Hayes, Law &amp; Society Research Fellow</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E9D311-BCAE-4D74-9B74-FF245E2921D8}" type="datetime1">
              <a:rPr lang="en-GB" smtClean="0">
                <a:solidFill>
                  <a:prstClr val="black">
                    <a:tint val="75000"/>
                  </a:prstClr>
                </a:solidFill>
              </a:rPr>
              <a:pPr/>
              <a:t>29/11/2016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r>
              <a:rPr lang="en-GB">
                <a:solidFill>
                  <a:prstClr val="black">
                    <a:tint val="75000"/>
                  </a:prstClr>
                </a:solidFill>
              </a:rPr>
              <a:t>Lydia Hayes, Law &amp; Society Research Fellow</a:t>
            </a:r>
          </a:p>
        </p:txBody>
      </p:sp>
      <p:sp>
        <p:nvSpPr>
          <p:cNvPr id="4" name="Slide Number Placeholder 3"/>
          <p:cNvSpPr>
            <a:spLocks noGrp="1"/>
          </p:cNvSpPr>
          <p:nvPr>
            <p:ph type="sldNum" sz="quarter" idx="12"/>
          </p:nvPr>
        </p:nvSpPr>
        <p:spPr/>
        <p:txBody>
          <a:bodyPr/>
          <a:lstStyle/>
          <a:p>
            <a:fld id="{4468B2C2-AA44-47B1-892B-13297E5990C7}" type="slidenum">
              <a:rPr lang="en-GB" smtClean="0">
                <a:solidFill>
                  <a:prstClr val="black">
                    <a:tint val="75000"/>
                  </a:prstClr>
                </a:solidFill>
              </a:rPr>
              <a:pPr/>
              <a:t>‹#›</a:t>
            </a:fld>
            <a:endParaRPr lang="en-GB">
              <a:solidFill>
                <a:prstClr val="black">
                  <a:tint val="75000"/>
                </a:prstClr>
              </a:solidFill>
            </a:endParaRPr>
          </a:p>
        </p:txBody>
      </p:sp>
      <p:sp>
        <p:nvSpPr>
          <p:cNvPr id="5" name="Rectangle 4"/>
          <p:cNvSpPr/>
          <p:nvPr userDrawn="1"/>
        </p:nvSpPr>
        <p:spPr>
          <a:xfrm>
            <a:off x="755576" y="1772816"/>
            <a:ext cx="7560840" cy="4392488"/>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FF66"/>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50C5B3A3-6061-4468-B2CF-D1F3478E25F9}" type="datetime1">
              <a:rPr lang="en-GB" smtClean="0">
                <a:solidFill>
                  <a:prstClr val="black">
                    <a:tint val="75000"/>
                  </a:prstClr>
                </a:solidFill>
              </a:rPr>
              <a:pPr/>
              <a:t>29/11/2016</a:t>
            </a:fld>
            <a:endParaRPr lang="en-GB">
              <a:solidFill>
                <a:prstClr val="black">
                  <a:tint val="75000"/>
                </a:prstClr>
              </a:solidFill>
            </a:endParaRPr>
          </a:p>
        </p:txBody>
      </p:sp>
      <p:sp>
        <p:nvSpPr>
          <p:cNvPr id="22" name="Slide Number Placeholder 21"/>
          <p:cNvSpPr>
            <a:spLocks noGrp="1"/>
          </p:cNvSpPr>
          <p:nvPr>
            <p:ph type="sldNum" sz="quarter" idx="15"/>
          </p:nvPr>
        </p:nvSpPr>
        <p:spPr/>
        <p:txBody>
          <a:bodyPr rtlCol="0"/>
          <a:lstStyle/>
          <a:p>
            <a:fld id="{4468B2C2-AA44-47B1-892B-13297E5990C7}" type="slidenum">
              <a:rPr lang="en-GB" smtClean="0">
                <a:solidFill>
                  <a:prstClr val="black">
                    <a:tint val="75000"/>
                  </a:prstClr>
                </a:solidFill>
              </a:rPr>
              <a:pPr/>
              <a:t>‹#›</a:t>
            </a:fld>
            <a:endParaRPr lang="en-GB">
              <a:solidFill>
                <a:prstClr val="black">
                  <a:tint val="75000"/>
                </a:prstClr>
              </a:solidFill>
            </a:endParaRPr>
          </a:p>
        </p:txBody>
      </p:sp>
      <p:sp>
        <p:nvSpPr>
          <p:cNvPr id="23" name="Footer Placeholder 22"/>
          <p:cNvSpPr>
            <a:spLocks noGrp="1"/>
          </p:cNvSpPr>
          <p:nvPr>
            <p:ph type="ftr" sz="quarter" idx="16"/>
          </p:nvPr>
        </p:nvSpPr>
        <p:spPr/>
        <p:txBody>
          <a:bodyPr rtlCol="0"/>
          <a:lstStyle/>
          <a:p>
            <a:r>
              <a:rPr lang="en-GB">
                <a:solidFill>
                  <a:prstClr val="black">
                    <a:tint val="75000"/>
                  </a:prstClr>
                </a:solidFill>
              </a:rPr>
              <a:t>Lydia Hayes, Law &amp; Society Research Fellow</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C7AA12C-66D1-4C37-AFA8-254CA879894D}" type="datetime1">
              <a:rPr lang="en-GB" smtClean="0">
                <a:solidFill>
                  <a:prstClr val="black">
                    <a:tint val="75000"/>
                  </a:prstClr>
                </a:solidFill>
              </a:rPr>
              <a:pPr/>
              <a:t>29/11/2016</a:t>
            </a:fld>
            <a:endParaRPr lang="en-GB">
              <a:solidFill>
                <a:prstClr val="black">
                  <a:tint val="75000"/>
                </a:prstClr>
              </a:solidFill>
            </a:endParaRPr>
          </a:p>
        </p:txBody>
      </p:sp>
      <p:sp>
        <p:nvSpPr>
          <p:cNvPr id="18" name="Slide Number Placeholder 17"/>
          <p:cNvSpPr>
            <a:spLocks noGrp="1"/>
          </p:cNvSpPr>
          <p:nvPr>
            <p:ph type="sldNum" sz="quarter" idx="11"/>
          </p:nvPr>
        </p:nvSpPr>
        <p:spPr/>
        <p:txBody>
          <a:bodyPr rtlCol="0"/>
          <a:lstStyle/>
          <a:p>
            <a:fld id="{4468B2C2-AA44-47B1-892B-13297E5990C7}" type="slidenum">
              <a:rPr lang="en-GB" smtClean="0">
                <a:solidFill>
                  <a:prstClr val="black">
                    <a:tint val="75000"/>
                  </a:prstClr>
                </a:solidFill>
              </a:rPr>
              <a:pPr/>
              <a:t>‹#›</a:t>
            </a:fld>
            <a:endParaRPr lang="en-GB">
              <a:solidFill>
                <a:prstClr val="black">
                  <a:tint val="75000"/>
                </a:prstClr>
              </a:solidFill>
            </a:endParaRPr>
          </a:p>
        </p:txBody>
      </p:sp>
      <p:sp>
        <p:nvSpPr>
          <p:cNvPr id="21" name="Footer Placeholder 20"/>
          <p:cNvSpPr>
            <a:spLocks noGrp="1"/>
          </p:cNvSpPr>
          <p:nvPr>
            <p:ph type="ftr" sz="quarter" idx="12"/>
          </p:nvPr>
        </p:nvSpPr>
        <p:spPr/>
        <p:txBody>
          <a:bodyPr rtlCol="0"/>
          <a:lstStyle/>
          <a:p>
            <a:r>
              <a:rPr lang="en-GB">
                <a:solidFill>
                  <a:prstClr val="black">
                    <a:tint val="75000"/>
                  </a:prstClr>
                </a:solidFill>
              </a:rPr>
              <a:t>Lydia Hayes, Law &amp; Society Research Fellow</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381460C-F5B6-45FE-85AF-B52359E6AE4A}" type="datetime1">
              <a:rPr lang="en-GB" smtClean="0">
                <a:solidFill>
                  <a:prstClr val="black">
                    <a:tint val="75000"/>
                  </a:prstClr>
                </a:solidFill>
              </a:rPr>
              <a:pPr/>
              <a:t>29/11/2016</a:t>
            </a:fld>
            <a:endParaRPr lang="en-GB">
              <a:solidFill>
                <a:prstClr val="black">
                  <a:tint val="75000"/>
                </a:prstClr>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GB">
                <a:solidFill>
                  <a:prstClr val="black">
                    <a:tint val="75000"/>
                  </a:prstClr>
                </a:solidFill>
              </a:rPr>
              <a:t>Lydia Hayes, Law &amp; Society Research Fellow</a:t>
            </a: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468B2C2-AA44-47B1-892B-13297E5990C7}" type="slidenum">
              <a:rPr lang="en-GB" smtClean="0">
                <a:solidFill>
                  <a:prstClr val="black">
                    <a:tint val="75000"/>
                  </a:prstClr>
                </a:solidFill>
              </a:rPr>
              <a:pPr/>
              <a:t>‹#›</a:t>
            </a:fld>
            <a:endParaRPr lang="en-GB">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243408"/>
            <a:ext cx="8458200" cy="3168352"/>
          </a:xfrm>
        </p:spPr>
        <p:txBody>
          <a:bodyPr>
            <a:normAutofit/>
          </a:bodyPr>
          <a:lstStyle/>
          <a:p>
            <a:r>
              <a:rPr lang="en-GB" altLang="en-US" sz="3600" dirty="0"/>
              <a:t>Update on Equality Law 2016</a:t>
            </a:r>
          </a:p>
        </p:txBody>
      </p:sp>
      <p:sp>
        <p:nvSpPr>
          <p:cNvPr id="2051" name="Subtitle 2"/>
          <p:cNvSpPr>
            <a:spLocks noGrp="1"/>
          </p:cNvSpPr>
          <p:nvPr>
            <p:ph type="subTitle" idx="1"/>
          </p:nvPr>
        </p:nvSpPr>
        <p:spPr>
          <a:xfrm>
            <a:off x="2339752" y="5301208"/>
            <a:ext cx="5432648" cy="1080120"/>
          </a:xfrm>
        </p:spPr>
        <p:txBody>
          <a:bodyPr>
            <a:noAutofit/>
          </a:bodyPr>
          <a:lstStyle/>
          <a:p>
            <a:r>
              <a:rPr lang="en-GB" altLang="en-US" sz="2000" dirty="0"/>
              <a:t>Dr Lydia Hayes</a:t>
            </a:r>
          </a:p>
          <a:p>
            <a:r>
              <a:rPr lang="en-GB" altLang="en-US" sz="2000" dirty="0"/>
              <a:t>Cardiff University</a:t>
            </a:r>
          </a:p>
          <a:p>
            <a:r>
              <a:rPr lang="en-GB" altLang="en-US" sz="2000" dirty="0"/>
              <a:t>School of Law</a:t>
            </a:r>
          </a:p>
        </p:txBody>
      </p:sp>
    </p:spTree>
    <p:extLst>
      <p:ext uri="{BB962C8B-B14F-4D97-AF65-F5344CB8AC3E}">
        <p14:creationId xmlns="" xmlns:p14="http://schemas.microsoft.com/office/powerpoint/2010/main" val="99268510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Particular disadvantage</a:t>
            </a:r>
            <a:endParaRPr lang="en-GB" dirty="0"/>
          </a:p>
        </p:txBody>
      </p:sp>
      <p:sp>
        <p:nvSpPr>
          <p:cNvPr id="4" name="Content Placeholder 3"/>
          <p:cNvSpPr>
            <a:spLocks noGrp="1"/>
          </p:cNvSpPr>
          <p:nvPr>
            <p:ph sz="quarter" idx="2"/>
          </p:nvPr>
        </p:nvSpPr>
        <p:spPr>
          <a:xfrm>
            <a:off x="457200" y="2362200"/>
            <a:ext cx="7571184" cy="3886200"/>
          </a:xfrm>
        </p:spPr>
        <p:txBody>
          <a:bodyPr>
            <a:normAutofit fontScale="92500"/>
          </a:bodyPr>
          <a:lstStyle/>
          <a:p>
            <a:r>
              <a:rPr lang="en-GB" dirty="0" smtClean="0"/>
              <a:t> Baroness Hale: “The </a:t>
            </a:r>
            <a:r>
              <a:rPr lang="en-GB" dirty="0" smtClean="0"/>
              <a:t>new formulation was not intended to make it more difficult to establish indirect discrimination: quite the </a:t>
            </a:r>
            <a:r>
              <a:rPr lang="en-GB" dirty="0" smtClean="0"/>
              <a:t>reverse ... </a:t>
            </a:r>
            <a:r>
              <a:rPr lang="en-GB" dirty="0" smtClean="0"/>
              <a:t>It was intended to do away with the need for statistical comparisons where no statistics might exist. It was intended to do away with the complexities involved in identifying those who could comply and those who could not and how great the disparity had to be. Now all that is needed is a particular disadvantage when compared with other people who do not share the characteristic in question</a:t>
            </a:r>
            <a:r>
              <a:rPr lang="en-GB" dirty="0" smtClean="0"/>
              <a:t>.” </a:t>
            </a:r>
            <a:endParaRPr lang="en-GB" dirty="0"/>
          </a:p>
        </p:txBody>
      </p:sp>
      <p:sp>
        <p:nvSpPr>
          <p:cNvPr id="6" name="Text Placeholder 5"/>
          <p:cNvSpPr>
            <a:spLocks noGrp="1"/>
          </p:cNvSpPr>
          <p:nvPr>
            <p:ph type="body" sz="quarter" idx="1"/>
          </p:nvPr>
        </p:nvSpPr>
        <p:spPr>
          <a:xfrm>
            <a:off x="457200" y="1569720"/>
            <a:ext cx="7643192" cy="658368"/>
          </a:xfrm>
        </p:spPr>
        <p:txBody>
          <a:bodyPr/>
          <a:lstStyle/>
          <a:p>
            <a:r>
              <a:rPr lang="en-GB" dirty="0" smtClean="0"/>
              <a:t>Homer v Chief Constable of West Yorkshire [2012] UKSC 15</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‘Particular disadvantage’</a:t>
            </a:r>
            <a:endParaRPr lang="en-GB" dirty="0"/>
          </a:p>
        </p:txBody>
      </p:sp>
      <p:sp>
        <p:nvSpPr>
          <p:cNvPr id="4" name="Content Placeholder 3"/>
          <p:cNvSpPr>
            <a:spLocks noGrp="1"/>
          </p:cNvSpPr>
          <p:nvPr>
            <p:ph sz="quarter" idx="2"/>
          </p:nvPr>
        </p:nvSpPr>
        <p:spPr>
          <a:xfrm>
            <a:off x="457200" y="2362200"/>
            <a:ext cx="3898776" cy="5171256"/>
          </a:xfrm>
        </p:spPr>
        <p:txBody>
          <a:bodyPr>
            <a:noAutofit/>
          </a:bodyPr>
          <a:lstStyle/>
          <a:p>
            <a:r>
              <a:rPr lang="en-GB" sz="2000" dirty="0" smtClean="0"/>
              <a:t>BME candidates m</a:t>
            </a:r>
            <a:r>
              <a:rPr lang="en-GB" sz="2000" dirty="0" smtClean="0"/>
              <a:t>ore likely to fail exams needed for promotion in civil service.</a:t>
            </a:r>
          </a:p>
          <a:p>
            <a:r>
              <a:rPr lang="en-GB" sz="2000" dirty="0" smtClean="0"/>
              <a:t>Indirect discrimination on grounds of race ? </a:t>
            </a:r>
          </a:p>
          <a:p>
            <a:r>
              <a:rPr lang="en-GB" sz="2000" dirty="0" smtClean="0"/>
              <a:t>Statistical evidence alone appears insufficient.  Court of Appeal asking for the ‘reason why’ – a causal connection between disadvantage and the protected characteristic.</a:t>
            </a:r>
          </a:p>
          <a:p>
            <a:r>
              <a:rPr lang="en-GB" sz="2000" dirty="0" smtClean="0"/>
              <a:t>This is new ....</a:t>
            </a:r>
            <a:endParaRPr lang="en-GB" sz="2000" dirty="0"/>
          </a:p>
        </p:txBody>
      </p:sp>
      <p:sp>
        <p:nvSpPr>
          <p:cNvPr id="5" name="Content Placeholder 4"/>
          <p:cNvSpPr>
            <a:spLocks noGrp="1"/>
          </p:cNvSpPr>
          <p:nvPr>
            <p:ph sz="quarter" idx="4"/>
          </p:nvPr>
        </p:nvSpPr>
        <p:spPr>
          <a:xfrm>
            <a:off x="4371974" y="2362200"/>
            <a:ext cx="4232473" cy="4667200"/>
          </a:xfrm>
        </p:spPr>
        <p:txBody>
          <a:bodyPr>
            <a:normAutofit fontScale="70000" lnSpcReduction="20000"/>
          </a:bodyPr>
          <a:lstStyle/>
          <a:p>
            <a:r>
              <a:rPr lang="en-GB" dirty="0" smtClean="0"/>
              <a:t>Length of service criteria prison chaplains</a:t>
            </a:r>
          </a:p>
          <a:p>
            <a:r>
              <a:rPr lang="en-GB" dirty="0" smtClean="0"/>
              <a:t>Muslim chaplains appointed from 2002 therefore on average lower pay than Christian chaplains</a:t>
            </a:r>
            <a:r>
              <a:rPr lang="en-GB" dirty="0" smtClean="0"/>
              <a:t>.</a:t>
            </a:r>
          </a:p>
          <a:p>
            <a:r>
              <a:rPr lang="en-GB" dirty="0" smtClean="0"/>
              <a:t>What is the correct pool of comparison – all chaplains or all chaplains employed since 2002? (EAT)</a:t>
            </a:r>
          </a:p>
          <a:p>
            <a:r>
              <a:rPr lang="en-GB" dirty="0" smtClean="0"/>
              <a:t>If indirectly discriminatory can this be justified? (ET)</a:t>
            </a:r>
          </a:p>
          <a:p>
            <a:r>
              <a:rPr lang="en-GB" dirty="0" err="1" smtClean="0"/>
              <a:t>CoA</a:t>
            </a:r>
            <a:r>
              <a:rPr lang="en-GB" dirty="0" smtClean="0"/>
              <a:t> – Applying </a:t>
            </a:r>
            <a:r>
              <a:rPr lang="en-GB" i="1" dirty="0" err="1" smtClean="0"/>
              <a:t>Essop</a:t>
            </a:r>
            <a:r>
              <a:rPr lang="en-GB" dirty="0" smtClean="0"/>
              <a:t>.  What is the reason for the PCP complained of?  Muslims had not been employed for as long – therefore non-discriminatory.</a:t>
            </a:r>
          </a:p>
          <a:p>
            <a:r>
              <a:rPr lang="en-GB" dirty="0" smtClean="0"/>
              <a:t>However?  - was length of service criterion necessary or were there less discriminatory means</a:t>
            </a:r>
            <a:endParaRPr lang="en-GB" dirty="0"/>
          </a:p>
        </p:txBody>
      </p:sp>
      <p:sp>
        <p:nvSpPr>
          <p:cNvPr id="6" name="Text Placeholder 5"/>
          <p:cNvSpPr>
            <a:spLocks noGrp="1"/>
          </p:cNvSpPr>
          <p:nvPr>
            <p:ph type="body" sz="quarter" idx="1"/>
          </p:nvPr>
        </p:nvSpPr>
        <p:spPr/>
        <p:txBody>
          <a:bodyPr/>
          <a:lstStyle/>
          <a:p>
            <a:r>
              <a:rPr lang="en-GB" dirty="0" err="1" smtClean="0"/>
              <a:t>Essop</a:t>
            </a:r>
            <a:r>
              <a:rPr lang="en-GB" dirty="0" smtClean="0"/>
              <a:t> v Home Office</a:t>
            </a:r>
            <a:endParaRPr lang="en-GB" dirty="0"/>
          </a:p>
        </p:txBody>
      </p:sp>
      <p:sp>
        <p:nvSpPr>
          <p:cNvPr id="7" name="Text Placeholder 6"/>
          <p:cNvSpPr>
            <a:spLocks noGrp="1"/>
          </p:cNvSpPr>
          <p:nvPr>
            <p:ph type="body" sz="quarter" idx="3"/>
          </p:nvPr>
        </p:nvSpPr>
        <p:spPr/>
        <p:txBody>
          <a:bodyPr/>
          <a:lstStyle/>
          <a:p>
            <a:r>
              <a:rPr lang="en-GB" dirty="0" err="1" smtClean="0"/>
              <a:t>Naeem</a:t>
            </a:r>
            <a:r>
              <a:rPr lang="en-GB" dirty="0" smtClean="0"/>
              <a:t> v Secretary of State for Justice</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Unison v lord chancellor</a:t>
            </a:r>
            <a:endParaRPr lang="en-GB" dirty="0"/>
          </a:p>
        </p:txBody>
      </p:sp>
      <p:sp>
        <p:nvSpPr>
          <p:cNvPr id="4" name="Content Placeholder 3"/>
          <p:cNvSpPr>
            <a:spLocks noGrp="1"/>
          </p:cNvSpPr>
          <p:nvPr>
            <p:ph sz="quarter" idx="2"/>
          </p:nvPr>
        </p:nvSpPr>
        <p:spPr>
          <a:xfrm>
            <a:off x="457200" y="2362200"/>
            <a:ext cx="3610744" cy="4811216"/>
          </a:xfrm>
        </p:spPr>
        <p:txBody>
          <a:bodyPr>
            <a:normAutofit fontScale="70000" lnSpcReduction="20000"/>
          </a:bodyPr>
          <a:lstStyle/>
          <a:p>
            <a:r>
              <a:rPr lang="en-GB" dirty="0" smtClean="0"/>
              <a:t>Immediate impact – 80% reduction in number of sex discrimination </a:t>
            </a:r>
            <a:r>
              <a:rPr lang="en-GB" dirty="0" smtClean="0"/>
              <a:t>claims</a:t>
            </a:r>
            <a:endParaRPr lang="en-GB" dirty="0" smtClean="0"/>
          </a:p>
          <a:p>
            <a:r>
              <a:rPr lang="en-GB" dirty="0" smtClean="0"/>
              <a:t>Research finds only 40% of employers have paid a tribunal judgment in full within 18 </a:t>
            </a:r>
            <a:r>
              <a:rPr lang="en-GB" dirty="0" smtClean="0"/>
              <a:t>months</a:t>
            </a:r>
            <a:endParaRPr lang="en-GB" dirty="0" smtClean="0"/>
          </a:p>
          <a:p>
            <a:r>
              <a:rPr lang="en-GB" dirty="0" smtClean="0"/>
              <a:t>Fee remission system removes difference between Employment Tribunals and County Courts (complex system of 3 levels of remission – welfare benefits, low wages, partial fee remission</a:t>
            </a:r>
            <a:r>
              <a:rPr lang="en-GB" dirty="0" smtClean="0"/>
              <a:t>)</a:t>
            </a:r>
          </a:p>
          <a:p>
            <a:r>
              <a:rPr lang="en-GB" dirty="0" smtClean="0"/>
              <a:t>Fees unlawful and discriminatory = held insufficient evidence of any individual being unable to bring a claim because of </a:t>
            </a:r>
            <a:r>
              <a:rPr lang="en-GB" dirty="0" smtClean="0"/>
              <a:t>cost</a:t>
            </a:r>
            <a:endParaRPr lang="en-GB" dirty="0" smtClean="0"/>
          </a:p>
        </p:txBody>
      </p:sp>
      <p:sp>
        <p:nvSpPr>
          <p:cNvPr id="6" name="Text Placeholder 5"/>
          <p:cNvSpPr>
            <a:spLocks noGrp="1"/>
          </p:cNvSpPr>
          <p:nvPr>
            <p:ph type="body" sz="quarter" idx="1"/>
          </p:nvPr>
        </p:nvSpPr>
        <p:spPr/>
        <p:txBody>
          <a:bodyPr/>
          <a:lstStyle/>
          <a:p>
            <a:r>
              <a:rPr lang="en-GB" dirty="0" smtClean="0"/>
              <a:t>Particular disadvantage</a:t>
            </a:r>
            <a:endParaRPr lang="en-GB" dirty="0"/>
          </a:p>
        </p:txBody>
      </p:sp>
      <p:pic>
        <p:nvPicPr>
          <p:cNvPr id="9" name="Picture 8"/>
          <p:cNvPicPr>
            <a:picLocks noChangeAspect="1"/>
          </p:cNvPicPr>
          <p:nvPr/>
        </p:nvPicPr>
        <p:blipFill rotWithShape="1">
          <a:blip r:embed="rId2" cstate="print"/>
          <a:srcRect l="16416" t="9895" r="45632" b="12691"/>
          <a:stretch/>
        </p:blipFill>
        <p:spPr>
          <a:xfrm>
            <a:off x="4860032" y="1440258"/>
            <a:ext cx="3456384" cy="5417742"/>
          </a:xfrm>
          <a:prstGeom prst="rect">
            <a:avLst/>
          </a:prstGeom>
        </p:spPr>
      </p:pic>
      <p:sp>
        <p:nvSpPr>
          <p:cNvPr id="12" name="Text Placeholder 11"/>
          <p:cNvSpPr>
            <a:spLocks noGrp="1"/>
          </p:cNvSpPr>
          <p:nvPr>
            <p:ph type="body" sz="quarter" idx="1"/>
          </p:nvPr>
        </p:nvSpPr>
        <p:spPr/>
        <p:txBody>
          <a:bodyPr/>
          <a:lstStyle/>
          <a:p>
            <a:r>
              <a:rPr lang="en-GB" dirty="0" smtClean="0"/>
              <a:t>Particular disadvantage</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Unison v lord chancellor</a:t>
            </a:r>
            <a:endParaRPr lang="en-GB" dirty="0"/>
          </a:p>
        </p:txBody>
      </p:sp>
      <p:sp>
        <p:nvSpPr>
          <p:cNvPr id="4" name="Content Placeholder 3"/>
          <p:cNvSpPr>
            <a:spLocks noGrp="1"/>
          </p:cNvSpPr>
          <p:nvPr>
            <p:ph sz="quarter" idx="2"/>
          </p:nvPr>
        </p:nvSpPr>
        <p:spPr/>
        <p:txBody>
          <a:bodyPr>
            <a:normAutofit fontScale="62500" lnSpcReduction="20000"/>
          </a:bodyPr>
          <a:lstStyle/>
          <a:p>
            <a:r>
              <a:rPr lang="en-GB" dirty="0" smtClean="0"/>
              <a:t>Principle of effectiveness:  Access </a:t>
            </a:r>
            <a:r>
              <a:rPr lang="en-GB" dirty="0" smtClean="0"/>
              <a:t>to an effective remedy</a:t>
            </a:r>
          </a:p>
          <a:p>
            <a:r>
              <a:rPr lang="en-GB" dirty="0" smtClean="0"/>
              <a:t>Procedural conditions affecting entitlement to bring claims are ‘unobjectionable’ according to </a:t>
            </a:r>
            <a:r>
              <a:rPr lang="en-GB" dirty="0" err="1" smtClean="0"/>
              <a:t>ECtHR</a:t>
            </a:r>
            <a:r>
              <a:rPr lang="en-GB" dirty="0" smtClean="0"/>
              <a:t> jurisprudence providing they do not render </a:t>
            </a:r>
            <a:r>
              <a:rPr lang="en-GB" b="1" dirty="0" smtClean="0"/>
              <a:t>“virtually impossible or excessively difficult” </a:t>
            </a:r>
            <a:r>
              <a:rPr lang="en-GB" dirty="0" smtClean="0"/>
              <a:t>the exercise of rights by EU law.</a:t>
            </a:r>
          </a:p>
          <a:p>
            <a:r>
              <a:rPr lang="en-GB" dirty="0" smtClean="0"/>
              <a:t>Article </a:t>
            </a:r>
            <a:r>
              <a:rPr lang="en-GB" dirty="0" smtClean="0"/>
              <a:t>6 not absolute right to a Court – subject to limitation, access regulated by State.</a:t>
            </a:r>
          </a:p>
          <a:p>
            <a:r>
              <a:rPr lang="en-GB" dirty="0" smtClean="0"/>
              <a:t>Requirement to pay fees not a restriction on right of access</a:t>
            </a:r>
          </a:p>
          <a:p>
            <a:r>
              <a:rPr lang="en-GB" dirty="0" smtClean="0"/>
              <a:t>Amount of fees in light of particular circumstances including ability to pay was a material factor relating to right of access</a:t>
            </a:r>
          </a:p>
          <a:p>
            <a:endParaRPr lang="en-GB" dirty="0"/>
          </a:p>
        </p:txBody>
      </p:sp>
      <p:sp>
        <p:nvSpPr>
          <p:cNvPr id="7" name="Text Placeholder 6"/>
          <p:cNvSpPr>
            <a:spLocks noGrp="1"/>
          </p:cNvSpPr>
          <p:nvPr>
            <p:ph sz="quarter" idx="4"/>
          </p:nvPr>
        </p:nvSpPr>
        <p:spPr>
          <a:xfrm>
            <a:off x="4371975" y="1628800"/>
            <a:ext cx="3657600" cy="4619600"/>
          </a:xfrm>
        </p:spPr>
        <p:txBody>
          <a:bodyPr>
            <a:normAutofit fontScale="70000" lnSpcReduction="20000"/>
          </a:bodyPr>
          <a:lstStyle/>
          <a:p>
            <a:r>
              <a:rPr lang="en-GB" dirty="0" smtClean="0"/>
              <a:t>Cost alone cannot justify discriminating against certain categories of persons. </a:t>
            </a:r>
          </a:p>
          <a:p>
            <a:r>
              <a:rPr lang="en-GB" dirty="0" smtClean="0"/>
              <a:t>Underlying rationale for tribunal fees:</a:t>
            </a:r>
          </a:p>
          <a:p>
            <a:r>
              <a:rPr lang="en-GB" dirty="0" smtClean="0"/>
              <a:t>Ought to be a relationship between fee levels and degree of demand on tribunal resources. “That was not invoking cost or budgetary considerations”.</a:t>
            </a:r>
          </a:p>
          <a:p>
            <a:r>
              <a:rPr lang="en-GB" dirty="0" smtClean="0"/>
              <a:t>Legitimate to change tribunal fees, graduated system reflecting degree to which tribunal resources engaged was about ‘economic efficiency’ which was regularly accepted as justification.</a:t>
            </a:r>
            <a:endParaRPr lang="en-GB" dirty="0" smtClean="0"/>
          </a:p>
        </p:txBody>
      </p:sp>
      <p:sp>
        <p:nvSpPr>
          <p:cNvPr id="13" name="Text Placeholder 12"/>
          <p:cNvSpPr>
            <a:spLocks noGrp="1"/>
          </p:cNvSpPr>
          <p:nvPr>
            <p:ph type="body" sz="quarter" idx="1"/>
          </p:nvPr>
        </p:nvSpPr>
        <p:spPr/>
        <p:txBody>
          <a:bodyPr/>
          <a:lstStyle/>
          <a:p>
            <a:r>
              <a:rPr lang="en-GB" dirty="0" smtClean="0"/>
              <a:t>Access to Justice</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2"/>
          </p:nvPr>
        </p:nvSpPr>
        <p:spPr>
          <a:xfrm>
            <a:off x="457200" y="2362200"/>
            <a:ext cx="7715200" cy="3886200"/>
          </a:xfrm>
        </p:spPr>
        <p:txBody>
          <a:bodyPr>
            <a:normAutofit/>
          </a:bodyPr>
          <a:lstStyle/>
          <a:p>
            <a:r>
              <a:rPr lang="en-GB" dirty="0" smtClean="0"/>
              <a:t>EHRC Pregnancy and Maternity </a:t>
            </a:r>
            <a:r>
              <a:rPr lang="en-GB" dirty="0" smtClean="0"/>
              <a:t>discrimination</a:t>
            </a:r>
          </a:p>
          <a:p>
            <a:pPr>
              <a:buNone/>
            </a:pPr>
            <a:endParaRPr lang="en-GB" dirty="0" smtClean="0"/>
          </a:p>
          <a:p>
            <a:r>
              <a:rPr lang="en-GB" dirty="0" smtClean="0"/>
              <a:t>UN Report on United Nations Convention on Rights of Persons with Disability</a:t>
            </a:r>
          </a:p>
          <a:p>
            <a:endParaRPr lang="en-GB" dirty="0"/>
          </a:p>
        </p:txBody>
      </p:sp>
      <p:sp>
        <p:nvSpPr>
          <p:cNvPr id="13" name="Text Placeholder 12"/>
          <p:cNvSpPr>
            <a:spLocks noGrp="1"/>
          </p:cNvSpPr>
          <p:nvPr>
            <p:ph type="body" sz="quarter" idx="1"/>
          </p:nvPr>
        </p:nvSpPr>
        <p:spPr/>
        <p:txBody>
          <a:bodyPr/>
          <a:lstStyle/>
          <a:p>
            <a:r>
              <a:rPr lang="en-GB" dirty="0" smtClean="0"/>
              <a:t>Other issues:</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Key cases and developments</a:t>
            </a:r>
            <a:endParaRPr lang="en-GB" dirty="0"/>
          </a:p>
        </p:txBody>
      </p:sp>
      <p:sp>
        <p:nvSpPr>
          <p:cNvPr id="16" name="Text Placeholder 6"/>
          <p:cNvSpPr>
            <a:spLocks noGrp="1"/>
          </p:cNvSpPr>
          <p:nvPr>
            <p:ph sz="quarter" idx="4294967295"/>
          </p:nvPr>
        </p:nvSpPr>
        <p:spPr>
          <a:xfrm>
            <a:off x="467544" y="1628800"/>
            <a:ext cx="8075240" cy="5229200"/>
          </a:xfrm>
          <a:prstGeom prst="rect">
            <a:avLst/>
          </a:prstGeom>
        </p:spPr>
        <p:txBody>
          <a:bodyPr>
            <a:normAutofit fontScale="92500" lnSpcReduction="10000"/>
          </a:bodyPr>
          <a:lstStyle/>
          <a:p>
            <a:r>
              <a:rPr lang="en-GB" i="1" dirty="0" err="1" smtClean="0"/>
              <a:t>Olaigbe</a:t>
            </a:r>
            <a:r>
              <a:rPr lang="en-GB" i="1" dirty="0" smtClean="0"/>
              <a:t> v </a:t>
            </a:r>
            <a:r>
              <a:rPr lang="en-GB" i="1" dirty="0" err="1" smtClean="0"/>
              <a:t>Taiwo</a:t>
            </a:r>
            <a:r>
              <a:rPr lang="en-GB" i="1" dirty="0" smtClean="0"/>
              <a:t> </a:t>
            </a:r>
            <a:r>
              <a:rPr lang="en-GB" dirty="0" smtClean="0"/>
              <a:t>[2016] UKSC 31</a:t>
            </a:r>
          </a:p>
          <a:p>
            <a:endParaRPr lang="en-GB" dirty="0" smtClean="0"/>
          </a:p>
          <a:p>
            <a:r>
              <a:rPr lang="en-GB" i="1" dirty="0" smtClean="0"/>
              <a:t>Unite v </a:t>
            </a:r>
            <a:r>
              <a:rPr lang="en-GB" i="1" dirty="0" err="1" smtClean="0"/>
              <a:t>Nailard</a:t>
            </a:r>
            <a:r>
              <a:rPr lang="en-GB" i="1" dirty="0" smtClean="0"/>
              <a:t> </a:t>
            </a:r>
            <a:r>
              <a:rPr lang="en-GB" dirty="0" smtClean="0"/>
              <a:t>UKEAT/0300/15 (September 2016)</a:t>
            </a:r>
          </a:p>
          <a:p>
            <a:endParaRPr lang="en-GB" dirty="0" smtClean="0"/>
          </a:p>
          <a:p>
            <a:r>
              <a:rPr lang="en-GB" i="1" dirty="0" err="1" smtClean="0"/>
              <a:t>Brierley</a:t>
            </a:r>
            <a:r>
              <a:rPr lang="en-GB" i="1" dirty="0" smtClean="0"/>
              <a:t> </a:t>
            </a:r>
            <a:r>
              <a:rPr lang="en-GB" i="1" dirty="0"/>
              <a:t>and others v </a:t>
            </a:r>
            <a:r>
              <a:rPr lang="en-GB" i="1" dirty="0" err="1"/>
              <a:t>Asda</a:t>
            </a:r>
            <a:r>
              <a:rPr lang="en-GB" i="1" dirty="0"/>
              <a:t> </a:t>
            </a:r>
            <a:r>
              <a:rPr lang="en-GB" i="1" dirty="0" smtClean="0"/>
              <a:t>stores</a:t>
            </a:r>
          </a:p>
          <a:p>
            <a:endParaRPr lang="en-GB" i="1" dirty="0"/>
          </a:p>
          <a:p>
            <a:r>
              <a:rPr lang="en-GB" i="1" dirty="0" smtClean="0"/>
              <a:t>Reynolds </a:t>
            </a:r>
            <a:r>
              <a:rPr lang="en-GB" i="1" dirty="0" smtClean="0"/>
              <a:t>v </a:t>
            </a:r>
            <a:r>
              <a:rPr lang="en-GB" i="1" dirty="0" smtClean="0"/>
              <a:t>CFLIS </a:t>
            </a:r>
            <a:r>
              <a:rPr lang="en-GB" dirty="0" smtClean="0"/>
              <a:t>[2015] EWCA </a:t>
            </a:r>
            <a:r>
              <a:rPr lang="en-GB" dirty="0" err="1" smtClean="0"/>
              <a:t>Civ</a:t>
            </a:r>
            <a:r>
              <a:rPr lang="en-GB" dirty="0" smtClean="0"/>
              <a:t> 439</a:t>
            </a:r>
          </a:p>
          <a:p>
            <a:endParaRPr lang="en-GB" dirty="0" smtClean="0"/>
          </a:p>
          <a:p>
            <a:r>
              <a:rPr lang="en-GB" i="1" dirty="0" smtClean="0"/>
              <a:t>UNISON v Lord </a:t>
            </a:r>
            <a:r>
              <a:rPr lang="en-GB" i="1" dirty="0" smtClean="0"/>
              <a:t>Chancellor </a:t>
            </a:r>
            <a:r>
              <a:rPr lang="en-GB" dirty="0" smtClean="0"/>
              <a:t>[2016] 1 CMLR 25</a:t>
            </a:r>
          </a:p>
          <a:p>
            <a:endParaRPr lang="en-GB" dirty="0" smtClean="0"/>
          </a:p>
          <a:p>
            <a:r>
              <a:rPr lang="en-GB" i="1" dirty="0" err="1" smtClean="0"/>
              <a:t>Essop</a:t>
            </a:r>
            <a:r>
              <a:rPr lang="en-GB" i="1" dirty="0" smtClean="0"/>
              <a:t> v Home </a:t>
            </a:r>
            <a:r>
              <a:rPr lang="en-GB" i="1" dirty="0" smtClean="0"/>
              <a:t>Office </a:t>
            </a:r>
            <a:r>
              <a:rPr lang="en-GB" dirty="0" smtClean="0"/>
              <a:t>[2015] EWCA </a:t>
            </a:r>
            <a:r>
              <a:rPr lang="en-GB" dirty="0" err="1" smtClean="0"/>
              <a:t>Civ</a:t>
            </a:r>
            <a:r>
              <a:rPr lang="en-GB" dirty="0" smtClean="0"/>
              <a:t> 609</a:t>
            </a:r>
          </a:p>
          <a:p>
            <a:endParaRPr lang="en-GB" dirty="0" smtClean="0"/>
          </a:p>
          <a:p>
            <a:r>
              <a:rPr lang="en-GB" i="1" dirty="0" err="1" smtClean="0"/>
              <a:t>Naeem</a:t>
            </a:r>
            <a:r>
              <a:rPr lang="en-GB" i="1" dirty="0" smtClean="0"/>
              <a:t> v Secretary of State for </a:t>
            </a:r>
            <a:r>
              <a:rPr lang="en-GB" i="1" dirty="0" smtClean="0"/>
              <a:t>Justice </a:t>
            </a:r>
            <a:r>
              <a:rPr lang="en-GB" dirty="0" smtClean="0"/>
              <a:t>[2016] ICR 289</a:t>
            </a:r>
            <a:endParaRPr lang="en-GB" dirty="0" smtClean="0"/>
          </a:p>
          <a:p>
            <a:pPr>
              <a:buNone/>
            </a:pPr>
            <a:endParaRPr lang="en-GB" dirty="0"/>
          </a:p>
          <a:p>
            <a:endParaRPr lang="en-GB"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GB" dirty="0" smtClean="0"/>
              <a:t>Equality law </a:t>
            </a:r>
            <a:br>
              <a:rPr lang="en-GB" dirty="0" smtClean="0"/>
            </a:br>
            <a:r>
              <a:rPr lang="en-GB" dirty="0" smtClean="0"/>
              <a:t>context 2016</a:t>
            </a:r>
            <a:endParaRPr lang="en-GB" dirty="0"/>
          </a:p>
        </p:txBody>
      </p:sp>
      <p:graphicFrame>
        <p:nvGraphicFramePr>
          <p:cNvPr id="5" name="Content Placeholder 4"/>
          <p:cNvGraphicFramePr>
            <a:graphicFrameLocks noGrp="1"/>
          </p:cNvGraphicFramePr>
          <p:nvPr>
            <p:ph sz="quarter" idx="2"/>
          </p:nvPr>
        </p:nvGraphicFramePr>
        <p:xfrm>
          <a:off x="457201" y="2174875"/>
          <a:ext cx="5194919" cy="4422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Content Placeholder 4"/>
          <p:cNvGraphicFramePr>
            <a:graphicFrameLocks noGrp="1"/>
          </p:cNvGraphicFramePr>
          <p:nvPr>
            <p:ph sz="quarter" idx="2"/>
          </p:nvPr>
        </p:nvGraphicFramePr>
        <p:xfrm>
          <a:off x="2915816" y="188640"/>
          <a:ext cx="5194919" cy="442277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2" name="TextBox 11"/>
          <p:cNvSpPr txBox="1"/>
          <p:nvPr/>
        </p:nvSpPr>
        <p:spPr>
          <a:xfrm>
            <a:off x="5148064" y="4710043"/>
            <a:ext cx="3384376" cy="2031325"/>
          </a:xfrm>
          <a:prstGeom prst="rect">
            <a:avLst/>
          </a:prstGeom>
          <a:noFill/>
        </p:spPr>
        <p:txBody>
          <a:bodyPr wrap="square" rtlCol="0">
            <a:spAutoFit/>
          </a:bodyPr>
          <a:lstStyle/>
          <a:p>
            <a:r>
              <a:rPr lang="en-GB" sz="1400" dirty="0" smtClean="0"/>
              <a:t>Race / religious abuse up 41% in one month following referendum</a:t>
            </a:r>
          </a:p>
          <a:p>
            <a:endParaRPr lang="en-GB" sz="1400" dirty="0" smtClean="0"/>
          </a:p>
          <a:p>
            <a:r>
              <a:rPr lang="en-GB" sz="1400" dirty="0" smtClean="0"/>
              <a:t>Jo Cox: Murder of an MP</a:t>
            </a:r>
          </a:p>
          <a:p>
            <a:endParaRPr lang="en-GB" sz="1400" dirty="0" smtClean="0"/>
          </a:p>
          <a:p>
            <a:r>
              <a:rPr lang="en-GB" sz="1400" dirty="0" smtClean="0"/>
              <a:t>Disability hate crime prosecutions up 40% (disabled children twice as likely as non-disabled children to be victims of crime)</a:t>
            </a:r>
            <a:endParaRPr lang="en-GB" sz="1400" dirty="0"/>
          </a:p>
        </p:txBody>
      </p:sp>
    </p:spTree>
    <p:extLst>
      <p:ext uri="{BB962C8B-B14F-4D97-AF65-F5344CB8AC3E}">
        <p14:creationId xmlns="" xmlns:p14="http://schemas.microsoft.com/office/powerpoint/2010/main" val="3478471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GB" dirty="0" err="1" smtClean="0"/>
              <a:t>Olaigbe</a:t>
            </a:r>
            <a:r>
              <a:rPr lang="en-GB" dirty="0" smtClean="0"/>
              <a:t> v </a:t>
            </a:r>
            <a:r>
              <a:rPr lang="en-GB" dirty="0" err="1" smtClean="0"/>
              <a:t>Taiwo</a:t>
            </a:r>
            <a:r>
              <a:rPr lang="en-GB" dirty="0" smtClean="0"/>
              <a:t> </a:t>
            </a:r>
            <a:endParaRPr lang="en-GB" dirty="0"/>
          </a:p>
        </p:txBody>
      </p:sp>
      <p:sp>
        <p:nvSpPr>
          <p:cNvPr id="9" name="Text Placeholder 8"/>
          <p:cNvSpPr>
            <a:spLocks noGrp="1"/>
          </p:cNvSpPr>
          <p:nvPr>
            <p:ph type="body" sz="quarter" idx="1"/>
          </p:nvPr>
        </p:nvSpPr>
        <p:spPr>
          <a:xfrm>
            <a:off x="457200" y="1535113"/>
            <a:ext cx="8147248" cy="639762"/>
          </a:xfrm>
        </p:spPr>
        <p:txBody>
          <a:bodyPr anchor="ctr" anchorCtr="0">
            <a:normAutofit fontScale="92500"/>
          </a:bodyPr>
          <a:lstStyle/>
          <a:p>
            <a:pPr algn="ctr"/>
            <a:r>
              <a:rPr lang="en-GB" dirty="0" smtClean="0"/>
              <a:t>No protection from discrimination because of migration status</a:t>
            </a:r>
            <a:endParaRPr lang="en-GB" dirty="0"/>
          </a:p>
        </p:txBody>
      </p:sp>
      <p:sp>
        <p:nvSpPr>
          <p:cNvPr id="10" name="Content Placeholder 10"/>
          <p:cNvSpPr txBox="1">
            <a:spLocks/>
          </p:cNvSpPr>
          <p:nvPr/>
        </p:nvSpPr>
        <p:spPr>
          <a:xfrm>
            <a:off x="467544" y="2348880"/>
            <a:ext cx="8064896" cy="4032448"/>
          </a:xfrm>
          <a:prstGeom prst="rect">
            <a:avLst/>
          </a:prstGeom>
        </p:spPr>
        <p:txBody>
          <a:bodyPr vert="horz" lIns="91440" tIns="45720" rIns="91440" bIns="45720" rtlCol="0">
            <a:noAutofit/>
          </a:bodyPr>
          <a:lstStyle/>
          <a:p>
            <a:pPr marL="342900" indent="-342900">
              <a:spcBef>
                <a:spcPct val="20000"/>
              </a:spcBef>
              <a:buFont typeface="Arial" panose="020B0604020202020204" pitchFamily="34" charset="0"/>
              <a:buChar char="•"/>
              <a:defRPr/>
            </a:pPr>
            <a:endParaRPr kumimoji="0" lang="en-GB" sz="2000" b="0" i="0" u="none" strike="noStrike" kern="1200" cap="none" spc="0" normalizeH="0" baseline="0" noProof="0" dirty="0">
              <a:ln>
                <a:noFill/>
              </a:ln>
              <a:effectLst/>
              <a:uLnTx/>
              <a:uFillTx/>
              <a:ea typeface="+mn-ea"/>
              <a:cs typeface="+mn-cs"/>
            </a:endParaRPr>
          </a:p>
        </p:txBody>
      </p:sp>
      <p:sp>
        <p:nvSpPr>
          <p:cNvPr id="6" name="Content Placeholder 3"/>
          <p:cNvSpPr>
            <a:spLocks noGrp="1"/>
          </p:cNvSpPr>
          <p:nvPr>
            <p:ph sz="quarter" idx="2"/>
          </p:nvPr>
        </p:nvSpPr>
        <p:spPr>
          <a:xfrm>
            <a:off x="457200" y="2362200"/>
            <a:ext cx="3657600" cy="3886200"/>
          </a:xfrm>
        </p:spPr>
        <p:txBody>
          <a:bodyPr/>
          <a:lstStyle/>
          <a:p>
            <a:r>
              <a:rPr lang="en-GB" dirty="0" smtClean="0"/>
              <a:t>Less favourable treatment because of race? (nationality or colour)</a:t>
            </a:r>
          </a:p>
          <a:p>
            <a:r>
              <a:rPr lang="en-GB" dirty="0" smtClean="0"/>
              <a:t>Migrant workers status made her vulnerable – dependent on </a:t>
            </a:r>
            <a:r>
              <a:rPr lang="en-GB" dirty="0" err="1" smtClean="0"/>
              <a:t>Olaigbe</a:t>
            </a:r>
            <a:r>
              <a:rPr lang="en-GB" dirty="0" smtClean="0"/>
              <a:t> for employment and residence in UK</a:t>
            </a:r>
            <a:endParaRPr lang="en-GB" dirty="0"/>
          </a:p>
        </p:txBody>
      </p:sp>
      <p:sp>
        <p:nvSpPr>
          <p:cNvPr id="7" name="Content Placeholder 3"/>
          <p:cNvSpPr>
            <a:spLocks noGrp="1"/>
          </p:cNvSpPr>
          <p:nvPr>
            <p:ph sz="quarter" idx="2"/>
          </p:nvPr>
        </p:nvSpPr>
        <p:spPr>
          <a:xfrm>
            <a:off x="4658816" y="2348880"/>
            <a:ext cx="3657600" cy="3886200"/>
          </a:xfrm>
        </p:spPr>
        <p:txBody>
          <a:bodyPr/>
          <a:lstStyle/>
          <a:p>
            <a:r>
              <a:rPr lang="en-GB" dirty="0" smtClean="0"/>
              <a:t>Immigration status not to be equated with nationality</a:t>
            </a:r>
          </a:p>
          <a:p>
            <a:r>
              <a:rPr lang="en-GB" dirty="0" smtClean="0"/>
              <a:t>Conduct would have been  unlawful if motivated by claimants’ race but was rather bad treatment because of migrant status</a:t>
            </a:r>
            <a:endParaRPr lang="en-GB" dirty="0"/>
          </a:p>
        </p:txBody>
      </p:sp>
    </p:spTree>
    <p:extLst>
      <p:ext uri="{BB962C8B-B14F-4D97-AF65-F5344CB8AC3E}">
        <p14:creationId xmlns="" xmlns:p14="http://schemas.microsoft.com/office/powerpoint/2010/main" val="34784713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Olaigbe</a:t>
            </a:r>
            <a:r>
              <a:rPr lang="en-GB" dirty="0" smtClean="0"/>
              <a:t> v </a:t>
            </a:r>
            <a:r>
              <a:rPr lang="en-GB" dirty="0" err="1" smtClean="0"/>
              <a:t>taiwo</a:t>
            </a:r>
            <a:endParaRPr lang="en-GB" dirty="0"/>
          </a:p>
        </p:txBody>
      </p:sp>
      <p:sp>
        <p:nvSpPr>
          <p:cNvPr id="4" name="Content Placeholder 3"/>
          <p:cNvSpPr>
            <a:spLocks noGrp="1"/>
          </p:cNvSpPr>
          <p:nvPr>
            <p:ph sz="quarter" idx="2"/>
          </p:nvPr>
        </p:nvSpPr>
        <p:spPr>
          <a:xfrm>
            <a:off x="457200" y="2362200"/>
            <a:ext cx="7787208" cy="3886200"/>
          </a:xfrm>
        </p:spPr>
        <p:txBody>
          <a:bodyPr>
            <a:normAutofit fontScale="92500" lnSpcReduction="20000"/>
          </a:bodyPr>
          <a:lstStyle/>
          <a:p>
            <a:r>
              <a:rPr lang="en-GB" dirty="0" smtClean="0"/>
              <a:t>Parliament could have chosen to include immigration status in the list of protected characteristics, but it did not do so. There may or may not be good reasons for this – certainly, Parliament would have had to provide specific defences to such claims, to cater for the fact that many people coming here with limited leave to remain, or entering or remaining here without any such leave at all, are not allowed to work and may be denied access to certain public services</a:t>
            </a:r>
            <a:r>
              <a:rPr lang="en-GB" dirty="0" smtClean="0"/>
              <a:t>. ... </a:t>
            </a:r>
            <a:r>
              <a:rPr lang="en-GB" dirty="0" smtClean="0"/>
              <a:t>This is not because these appellants do not deserve a remedy for all the grievous harms they have suffered. It is because the present law, although it can redress some of those harms, cannot redress them all. </a:t>
            </a:r>
          </a:p>
          <a:p>
            <a:endParaRPr lang="en-GB" dirty="0"/>
          </a:p>
        </p:txBody>
      </p:sp>
      <p:sp>
        <p:nvSpPr>
          <p:cNvPr id="6" name="Text Placeholder 5"/>
          <p:cNvSpPr>
            <a:spLocks noGrp="1"/>
          </p:cNvSpPr>
          <p:nvPr>
            <p:ph type="body" sz="quarter" idx="1"/>
          </p:nvPr>
        </p:nvSpPr>
        <p:spPr/>
        <p:txBody>
          <a:bodyPr/>
          <a:lstStyle/>
          <a:p>
            <a:r>
              <a:rPr lang="en-GB" dirty="0" smtClean="0"/>
              <a:t>Baroness Hale</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GB" dirty="0" smtClean="0"/>
              <a:t>Workplace context</a:t>
            </a:r>
            <a:endParaRPr lang="en-GB" dirty="0"/>
          </a:p>
        </p:txBody>
      </p:sp>
      <p:sp>
        <p:nvSpPr>
          <p:cNvPr id="9" name="Text Placeholder 8"/>
          <p:cNvSpPr>
            <a:spLocks noGrp="1"/>
          </p:cNvSpPr>
          <p:nvPr>
            <p:ph type="body" sz="quarter" idx="1"/>
          </p:nvPr>
        </p:nvSpPr>
        <p:spPr>
          <a:xfrm>
            <a:off x="457200" y="1535113"/>
            <a:ext cx="8147248" cy="639762"/>
          </a:xfrm>
        </p:spPr>
        <p:txBody>
          <a:bodyPr anchor="ctr" anchorCtr="0">
            <a:normAutofit/>
          </a:bodyPr>
          <a:lstStyle/>
          <a:p>
            <a:pPr algn="ctr"/>
            <a:r>
              <a:rPr lang="en-GB" dirty="0" smtClean="0"/>
              <a:t>How are social changes experienced in workplaces?</a:t>
            </a:r>
            <a:endParaRPr lang="en-GB" dirty="0"/>
          </a:p>
        </p:txBody>
      </p:sp>
      <p:sp>
        <p:nvSpPr>
          <p:cNvPr id="10" name="Content Placeholder 10"/>
          <p:cNvSpPr txBox="1">
            <a:spLocks/>
          </p:cNvSpPr>
          <p:nvPr/>
        </p:nvSpPr>
        <p:spPr>
          <a:xfrm>
            <a:off x="467544" y="2348880"/>
            <a:ext cx="8064896" cy="4032448"/>
          </a:xfrm>
          <a:prstGeom prst="rect">
            <a:avLst/>
          </a:prstGeom>
        </p:spPr>
        <p:txBody>
          <a:bodyPr vert="horz" lIns="91440" tIns="45720" rIns="91440" bIns="45720" rtlCol="0">
            <a:noAutofit/>
          </a:bodyPr>
          <a:lstStyle/>
          <a:p>
            <a:pPr marL="342900" indent="-342900">
              <a:spcBef>
                <a:spcPct val="20000"/>
              </a:spcBef>
              <a:buFont typeface="Arial" panose="020B0604020202020204" pitchFamily="34" charset="0"/>
              <a:buChar char="•"/>
              <a:defRPr/>
            </a:pPr>
            <a:r>
              <a:rPr lang="en-GB" sz="2000" dirty="0" smtClean="0"/>
              <a:t>New injection of ‘politics’ into workplaces – an opportunity as well as a threat.</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smtClean="0">
                <a:ln>
                  <a:noFill/>
                </a:ln>
                <a:effectLst/>
                <a:uLnTx/>
                <a:uFillTx/>
                <a:ea typeface="+mn-ea"/>
                <a:cs typeface="+mn-cs"/>
              </a:rPr>
              <a:t>“</a:t>
            </a:r>
            <a:r>
              <a:rPr kumimoji="0" lang="en-GB" sz="2000" b="0" i="0" u="none" strike="noStrike" kern="1200" cap="none" spc="0" normalizeH="0" baseline="0" noProof="0" dirty="0" err="1" smtClean="0">
                <a:ln>
                  <a:noFill/>
                </a:ln>
                <a:effectLst/>
                <a:uLnTx/>
                <a:uFillTx/>
                <a:ea typeface="+mn-ea"/>
                <a:cs typeface="+mn-cs"/>
              </a:rPr>
              <a:t>Brexit</a:t>
            </a:r>
            <a:r>
              <a:rPr kumimoji="0" lang="en-GB" sz="2000" b="0" i="0" u="none" strike="noStrike" kern="1200" cap="none" spc="0" normalizeH="0" noProof="0" dirty="0" smtClean="0">
                <a:ln>
                  <a:noFill/>
                </a:ln>
                <a:effectLst/>
                <a:uLnTx/>
                <a:uFillTx/>
                <a:ea typeface="+mn-ea"/>
                <a:cs typeface="+mn-cs"/>
              </a:rPr>
              <a:t> bullying” potential religion/belief discrimination claim? (philosophical belief)</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GB" sz="2000" dirty="0" smtClean="0"/>
              <a:t>“Post-referendum racism”.  100’s incidents logged by police, murder of </a:t>
            </a:r>
            <a:r>
              <a:rPr lang="en-GB" sz="2000" dirty="0" err="1" smtClean="0"/>
              <a:t>Arek</a:t>
            </a:r>
            <a:r>
              <a:rPr lang="en-GB" sz="2000" dirty="0" smtClean="0"/>
              <a:t> </a:t>
            </a:r>
            <a:r>
              <a:rPr lang="en-GB" sz="2000" dirty="0" err="1" smtClean="0"/>
              <a:t>Jozwik</a:t>
            </a:r>
            <a:r>
              <a:rPr lang="en-GB" sz="2000" dirty="0" smtClean="0"/>
              <a:t>, factory worker, August</a:t>
            </a:r>
            <a:endParaRPr kumimoji="0" lang="en-GB" sz="2000" b="0" i="0" u="none" strike="noStrike" kern="1200" cap="none" spc="0" normalizeH="0" noProof="0" dirty="0" smtClean="0">
              <a:ln>
                <a:noFill/>
              </a:ln>
              <a:effectLst/>
              <a:uLnTx/>
              <a:uFillTx/>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000" b="0" i="0" u="none" strike="noStrike" kern="1200" cap="none" spc="0" normalizeH="0" baseline="0" dirty="0" smtClean="0">
                <a:ln>
                  <a:noFill/>
                </a:ln>
                <a:effectLst/>
                <a:uLnTx/>
                <a:uFillTx/>
                <a:ea typeface="+mn-ea"/>
                <a:cs typeface="+mn-cs"/>
              </a:rPr>
              <a:t>Direct discrimination</a:t>
            </a:r>
            <a:r>
              <a:rPr kumimoji="0" lang="en-GB" sz="2000" b="0" i="0" u="none" strike="noStrike" kern="1200" cap="none" spc="0" normalizeH="0" dirty="0" smtClean="0">
                <a:ln>
                  <a:noFill/>
                </a:ln>
                <a:effectLst/>
                <a:uLnTx/>
                <a:uFillTx/>
                <a:ea typeface="+mn-ea"/>
                <a:cs typeface="+mn-cs"/>
              </a:rPr>
              <a:t> (because of); discrimination by perception; discrimination by association</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GB" sz="2000" baseline="0" noProof="0" dirty="0" smtClean="0"/>
              <a:t>Workplace “banter” BEWARE!</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000" b="0" i="0" u="none" strike="noStrike" kern="1200" cap="none" spc="0" normalizeH="0" dirty="0" smtClean="0">
                <a:ln>
                  <a:noFill/>
                </a:ln>
                <a:effectLst/>
                <a:uLnTx/>
                <a:uFillTx/>
                <a:ea typeface="+mn-ea"/>
                <a:cs typeface="+mn-cs"/>
              </a:rPr>
              <a:t>Grievance procedures – safe means to raise complaints</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GB" sz="2000" baseline="0" noProof="0" dirty="0" smtClean="0"/>
              <a:t>Training</a:t>
            </a:r>
            <a:r>
              <a:rPr lang="en-GB" sz="2000" noProof="0" dirty="0" smtClean="0"/>
              <a:t> and fair disciplinary action (employer liability defence)</a:t>
            </a:r>
            <a:endParaRPr kumimoji="0" lang="en-GB" sz="2000" b="0" i="0" u="none" strike="noStrike" kern="1200" cap="none" spc="0" normalizeH="0" baseline="0" noProof="0" dirty="0">
              <a:ln>
                <a:noFill/>
              </a:ln>
              <a:effectLst/>
              <a:uLnTx/>
              <a:uFillTx/>
              <a:ea typeface="+mn-ea"/>
              <a:cs typeface="+mn-cs"/>
            </a:endParaRPr>
          </a:p>
        </p:txBody>
      </p:sp>
    </p:spTree>
    <p:extLst>
      <p:ext uri="{BB962C8B-B14F-4D97-AF65-F5344CB8AC3E}">
        <p14:creationId xmlns="" xmlns:p14="http://schemas.microsoft.com/office/powerpoint/2010/main" val="34784713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GB" dirty="0" err="1" smtClean="0"/>
              <a:t>Nailard</a:t>
            </a:r>
            <a:r>
              <a:rPr lang="en-GB" dirty="0" smtClean="0"/>
              <a:t> v Unite</a:t>
            </a:r>
            <a:endParaRPr lang="en-GB" dirty="0"/>
          </a:p>
        </p:txBody>
      </p:sp>
      <p:sp>
        <p:nvSpPr>
          <p:cNvPr id="9" name="Text Placeholder 8"/>
          <p:cNvSpPr>
            <a:spLocks noGrp="1"/>
          </p:cNvSpPr>
          <p:nvPr>
            <p:ph type="body" sz="quarter" idx="1"/>
          </p:nvPr>
        </p:nvSpPr>
        <p:spPr>
          <a:xfrm>
            <a:off x="457200" y="1535113"/>
            <a:ext cx="8147248" cy="639762"/>
          </a:xfrm>
        </p:spPr>
        <p:txBody>
          <a:bodyPr anchor="ctr" anchorCtr="0">
            <a:normAutofit/>
          </a:bodyPr>
          <a:lstStyle/>
          <a:p>
            <a:pPr algn="ctr"/>
            <a:r>
              <a:rPr lang="en-GB" dirty="0" smtClean="0"/>
              <a:t>L</a:t>
            </a:r>
            <a:r>
              <a:rPr lang="en-GB" dirty="0" smtClean="0"/>
              <a:t>iability  of unions extends </a:t>
            </a:r>
            <a:r>
              <a:rPr lang="en-GB" dirty="0" smtClean="0"/>
              <a:t>to actions of stewards / reps</a:t>
            </a:r>
            <a:endParaRPr lang="en-GB" dirty="0"/>
          </a:p>
        </p:txBody>
      </p:sp>
      <p:sp>
        <p:nvSpPr>
          <p:cNvPr id="5" name="Text Placeholder 6"/>
          <p:cNvSpPr txBox="1">
            <a:spLocks/>
          </p:cNvSpPr>
          <p:nvPr/>
        </p:nvSpPr>
        <p:spPr>
          <a:xfrm>
            <a:off x="467544" y="2348880"/>
            <a:ext cx="7992888" cy="4104456"/>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effectLst/>
              <a:uLnTx/>
              <a:uFillTx/>
              <a:latin typeface="+mn-lt"/>
              <a:ea typeface="+mn-ea"/>
              <a:cs typeface="+mn-cs"/>
            </a:endParaRPr>
          </a:p>
        </p:txBody>
      </p:sp>
      <p:sp>
        <p:nvSpPr>
          <p:cNvPr id="6" name="Content Placeholder 3"/>
          <p:cNvSpPr>
            <a:spLocks noGrp="1"/>
          </p:cNvSpPr>
          <p:nvPr>
            <p:ph sz="quarter" idx="2"/>
          </p:nvPr>
        </p:nvSpPr>
        <p:spPr>
          <a:xfrm>
            <a:off x="457200" y="2362200"/>
            <a:ext cx="8147248" cy="3886200"/>
          </a:xfrm>
        </p:spPr>
        <p:txBody>
          <a:bodyPr>
            <a:normAutofit lnSpcReduction="10000"/>
          </a:bodyPr>
          <a:lstStyle/>
          <a:p>
            <a:r>
              <a:rPr lang="en-GB" dirty="0" smtClean="0"/>
              <a:t>Bullying and harassment of a paid official by stewards in a manner which also amounted to sexual harassment – was the union liable?</a:t>
            </a:r>
          </a:p>
          <a:p>
            <a:r>
              <a:rPr lang="en-GB" dirty="0" smtClean="0"/>
              <a:t>Section 109 Equality Act 2010</a:t>
            </a:r>
          </a:p>
          <a:p>
            <a:pPr lvl="1"/>
            <a:r>
              <a:rPr lang="en-GB" dirty="0" smtClean="0"/>
              <a:t>1) were stewards employees of union? No</a:t>
            </a:r>
          </a:p>
          <a:p>
            <a:pPr lvl="1"/>
            <a:r>
              <a:rPr lang="en-GB" dirty="0" smtClean="0"/>
              <a:t>2) were stewards agents of union? Yes</a:t>
            </a:r>
            <a:endParaRPr lang="en-GB" dirty="0" smtClean="0"/>
          </a:p>
          <a:p>
            <a:pPr lvl="1"/>
            <a:r>
              <a:rPr lang="en-GB" dirty="0" smtClean="0"/>
              <a:t>Section 109(2) ‘Anything done by an agent for a principal with the authority of the principal must be treated as also done by the principal ... Section 109(3) It does not matter whether that thing is done with employers’ or principals’ knowledge or approval’</a:t>
            </a:r>
          </a:p>
        </p:txBody>
      </p:sp>
    </p:spTree>
    <p:extLst>
      <p:ext uri="{BB962C8B-B14F-4D97-AF65-F5344CB8AC3E}">
        <p14:creationId xmlns="" xmlns:p14="http://schemas.microsoft.com/office/powerpoint/2010/main" val="3478471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GB" dirty="0" err="1" smtClean="0"/>
              <a:t>Nailard</a:t>
            </a:r>
            <a:r>
              <a:rPr lang="en-GB" dirty="0" smtClean="0"/>
              <a:t> v Unite</a:t>
            </a:r>
            <a:endParaRPr lang="en-GB" dirty="0"/>
          </a:p>
        </p:txBody>
      </p:sp>
      <p:sp>
        <p:nvSpPr>
          <p:cNvPr id="9" name="Text Placeholder 8"/>
          <p:cNvSpPr>
            <a:spLocks noGrp="1"/>
          </p:cNvSpPr>
          <p:nvPr>
            <p:ph type="body" sz="quarter" idx="1"/>
          </p:nvPr>
        </p:nvSpPr>
        <p:spPr>
          <a:xfrm>
            <a:off x="457200" y="1535113"/>
            <a:ext cx="8147248" cy="639762"/>
          </a:xfrm>
        </p:spPr>
        <p:txBody>
          <a:bodyPr anchor="ctr" anchorCtr="0">
            <a:normAutofit/>
          </a:bodyPr>
          <a:lstStyle/>
          <a:p>
            <a:pPr algn="ctr"/>
            <a:r>
              <a:rPr lang="en-GB" dirty="0" smtClean="0"/>
              <a:t>Potential  defence</a:t>
            </a:r>
            <a:endParaRPr lang="en-GB" dirty="0"/>
          </a:p>
        </p:txBody>
      </p:sp>
      <p:sp>
        <p:nvSpPr>
          <p:cNvPr id="5" name="Text Placeholder 6"/>
          <p:cNvSpPr txBox="1">
            <a:spLocks/>
          </p:cNvSpPr>
          <p:nvPr/>
        </p:nvSpPr>
        <p:spPr>
          <a:xfrm>
            <a:off x="467544" y="2348880"/>
            <a:ext cx="7992888" cy="4104456"/>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effectLst/>
              <a:uLnTx/>
              <a:uFillTx/>
              <a:latin typeface="+mn-lt"/>
              <a:ea typeface="+mn-ea"/>
              <a:cs typeface="+mn-cs"/>
            </a:endParaRPr>
          </a:p>
        </p:txBody>
      </p:sp>
      <p:sp>
        <p:nvSpPr>
          <p:cNvPr id="6" name="Content Placeholder 3"/>
          <p:cNvSpPr>
            <a:spLocks noGrp="1"/>
          </p:cNvSpPr>
          <p:nvPr>
            <p:ph sz="quarter" idx="2"/>
          </p:nvPr>
        </p:nvSpPr>
        <p:spPr>
          <a:xfrm>
            <a:off x="-180528" y="2362200"/>
            <a:ext cx="4618856" cy="3886200"/>
          </a:xfrm>
        </p:spPr>
        <p:txBody>
          <a:bodyPr>
            <a:normAutofit fontScale="92500" lnSpcReduction="20000"/>
          </a:bodyPr>
          <a:lstStyle/>
          <a:p>
            <a:pPr lvl="1" indent="0">
              <a:lnSpc>
                <a:spcPct val="110000"/>
              </a:lnSpc>
              <a:spcBef>
                <a:spcPts val="0"/>
              </a:spcBef>
              <a:buNone/>
            </a:pPr>
            <a:r>
              <a:rPr lang="en-GB" b="1" dirty="0" smtClean="0"/>
              <a:t>S</a:t>
            </a:r>
            <a:r>
              <a:rPr lang="en-GB" b="1" dirty="0" smtClean="0"/>
              <a:t>ection 109(4)</a:t>
            </a:r>
          </a:p>
          <a:p>
            <a:pPr lvl="1" indent="0">
              <a:lnSpc>
                <a:spcPct val="110000"/>
              </a:lnSpc>
              <a:spcBef>
                <a:spcPts val="0"/>
              </a:spcBef>
              <a:buNone/>
            </a:pPr>
            <a:r>
              <a:rPr lang="en-GB" dirty="0" smtClean="0"/>
              <a:t>In proceedings against A’s employer (B) in respect of anything alleged to have been done by A in the course of A’s employment it is a defence for B to show that B took all reasonable steps to prevent A</a:t>
            </a:r>
          </a:p>
          <a:p>
            <a:pPr lvl="2" indent="0">
              <a:lnSpc>
                <a:spcPct val="110000"/>
              </a:lnSpc>
              <a:spcBef>
                <a:spcPts val="0"/>
              </a:spcBef>
            </a:pPr>
            <a:r>
              <a:rPr lang="en-GB" dirty="0" smtClean="0"/>
              <a:t>A) from doing that thing</a:t>
            </a:r>
          </a:p>
          <a:p>
            <a:pPr lvl="2" indent="0">
              <a:lnSpc>
                <a:spcPct val="110000"/>
              </a:lnSpc>
              <a:spcBef>
                <a:spcPts val="0"/>
              </a:spcBef>
            </a:pPr>
            <a:r>
              <a:rPr lang="en-GB" dirty="0" smtClean="0"/>
              <a:t>B) from doing anything of that description</a:t>
            </a:r>
            <a:endParaRPr lang="en-GB" dirty="0" smtClean="0"/>
          </a:p>
          <a:p>
            <a:pPr lvl="2" indent="0">
              <a:lnSpc>
                <a:spcPct val="110000"/>
              </a:lnSpc>
              <a:spcBef>
                <a:spcPts val="0"/>
              </a:spcBef>
            </a:pPr>
            <a:endParaRPr lang="en-GB" dirty="0" smtClean="0"/>
          </a:p>
          <a:p>
            <a:pPr lvl="2" indent="0">
              <a:lnSpc>
                <a:spcPct val="110000"/>
              </a:lnSpc>
              <a:spcBef>
                <a:spcPts val="0"/>
              </a:spcBef>
              <a:buNone/>
            </a:pPr>
            <a:r>
              <a:rPr lang="en-GB" dirty="0" smtClean="0"/>
              <a:t>Education – training – policies – using internal disciplinary mechanisms.</a:t>
            </a:r>
          </a:p>
        </p:txBody>
      </p:sp>
      <p:sp>
        <p:nvSpPr>
          <p:cNvPr id="7" name="Content Placeholder 3"/>
          <p:cNvSpPr>
            <a:spLocks noGrp="1"/>
          </p:cNvSpPr>
          <p:nvPr>
            <p:ph sz="quarter" idx="2"/>
          </p:nvPr>
        </p:nvSpPr>
        <p:spPr>
          <a:xfrm>
            <a:off x="4067944" y="2348880"/>
            <a:ext cx="4618856" cy="4509120"/>
          </a:xfrm>
        </p:spPr>
        <p:txBody>
          <a:bodyPr>
            <a:normAutofit/>
          </a:bodyPr>
          <a:lstStyle/>
          <a:p>
            <a:pPr lvl="1" indent="0">
              <a:lnSpc>
                <a:spcPct val="110000"/>
              </a:lnSpc>
              <a:spcBef>
                <a:spcPts val="0"/>
              </a:spcBef>
              <a:buNone/>
            </a:pPr>
            <a:r>
              <a:rPr lang="en-GB" dirty="0" smtClean="0"/>
              <a:t>f</a:t>
            </a:r>
            <a:r>
              <a:rPr lang="en-GB" dirty="0" smtClean="0"/>
              <a:t>ollowing</a:t>
            </a:r>
            <a:r>
              <a:rPr lang="en-GB" i="1" dirty="0" smtClean="0"/>
              <a:t> Reynolds v CLFIS </a:t>
            </a:r>
            <a:endParaRPr lang="en-GB" i="1" dirty="0" smtClean="0"/>
          </a:p>
          <a:p>
            <a:pPr lvl="1" indent="0">
              <a:lnSpc>
                <a:spcPct val="110000"/>
              </a:lnSpc>
              <a:spcBef>
                <a:spcPts val="0"/>
              </a:spcBef>
              <a:buNone/>
            </a:pPr>
            <a:r>
              <a:rPr lang="en-GB" dirty="0" smtClean="0"/>
              <a:t>EAT found ET had applied wrong test with respect of failure of paid officials to take action against stewards – were they also engaged in discrimination or exacerbating harassment?  Remitted to new ET.  Reliance on </a:t>
            </a:r>
            <a:r>
              <a:rPr lang="en-GB" i="1" dirty="0" smtClean="0"/>
              <a:t>Reynolds – </a:t>
            </a:r>
            <a:r>
              <a:rPr lang="en-GB" dirty="0" smtClean="0"/>
              <a:t>what were the facts in the mind of the </a:t>
            </a:r>
            <a:r>
              <a:rPr lang="en-GB" dirty="0" err="1" smtClean="0"/>
              <a:t>aledged</a:t>
            </a:r>
            <a:r>
              <a:rPr lang="en-GB" dirty="0" smtClean="0"/>
              <a:t> discriminators</a:t>
            </a:r>
          </a:p>
        </p:txBody>
      </p:sp>
    </p:spTree>
    <p:extLst>
      <p:ext uri="{BB962C8B-B14F-4D97-AF65-F5344CB8AC3E}">
        <p14:creationId xmlns="" xmlns:p14="http://schemas.microsoft.com/office/powerpoint/2010/main" val="34784713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GB" dirty="0" err="1" smtClean="0"/>
              <a:t>Brierley</a:t>
            </a:r>
            <a:r>
              <a:rPr lang="en-GB" dirty="0" smtClean="0"/>
              <a:t> v </a:t>
            </a:r>
            <a:r>
              <a:rPr lang="en-GB" dirty="0" err="1" smtClean="0"/>
              <a:t>Asda</a:t>
            </a:r>
            <a:r>
              <a:rPr lang="en-GB" dirty="0" smtClean="0"/>
              <a:t> stores</a:t>
            </a:r>
            <a:endParaRPr lang="en-GB" dirty="0"/>
          </a:p>
        </p:txBody>
      </p:sp>
      <p:sp>
        <p:nvSpPr>
          <p:cNvPr id="9" name="Text Placeholder 8"/>
          <p:cNvSpPr>
            <a:spLocks noGrp="1"/>
          </p:cNvSpPr>
          <p:nvPr>
            <p:ph type="body" sz="quarter" idx="1"/>
          </p:nvPr>
        </p:nvSpPr>
        <p:spPr>
          <a:xfrm>
            <a:off x="457200" y="1535113"/>
            <a:ext cx="8147248" cy="639762"/>
          </a:xfrm>
        </p:spPr>
        <p:txBody>
          <a:bodyPr anchor="ctr" anchorCtr="0">
            <a:normAutofit/>
          </a:bodyPr>
          <a:lstStyle/>
          <a:p>
            <a:pPr algn="ctr"/>
            <a:r>
              <a:rPr lang="en-GB" dirty="0" smtClean="0"/>
              <a:t>Equal pay law mass claims to reshape the private sector?</a:t>
            </a:r>
            <a:endParaRPr lang="en-GB" dirty="0"/>
          </a:p>
        </p:txBody>
      </p:sp>
      <p:sp>
        <p:nvSpPr>
          <p:cNvPr id="6" name="Content Placeholder 10"/>
          <p:cNvSpPr txBox="1">
            <a:spLocks/>
          </p:cNvSpPr>
          <p:nvPr/>
        </p:nvSpPr>
        <p:spPr>
          <a:xfrm>
            <a:off x="467544" y="2276872"/>
            <a:ext cx="8064896" cy="4095304"/>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effectLst/>
              <a:uLnTx/>
              <a:uFillTx/>
              <a:latin typeface="+mn-lt"/>
              <a:ea typeface="+mn-ea"/>
              <a:cs typeface="+mn-cs"/>
            </a:endParaRPr>
          </a:p>
        </p:txBody>
      </p:sp>
      <p:sp>
        <p:nvSpPr>
          <p:cNvPr id="5" name="TextBox 4"/>
          <p:cNvSpPr txBox="1"/>
          <p:nvPr/>
        </p:nvSpPr>
        <p:spPr>
          <a:xfrm>
            <a:off x="683568" y="2780928"/>
            <a:ext cx="7632848" cy="2585323"/>
          </a:xfrm>
          <a:prstGeom prst="rect">
            <a:avLst/>
          </a:prstGeom>
          <a:noFill/>
        </p:spPr>
        <p:txBody>
          <a:bodyPr wrap="square" rtlCol="0">
            <a:spAutoFit/>
          </a:bodyPr>
          <a:lstStyle/>
          <a:p>
            <a:r>
              <a:rPr lang="en-GB" dirty="0" smtClean="0"/>
              <a:t>Equal value claim</a:t>
            </a:r>
          </a:p>
          <a:p>
            <a:r>
              <a:rPr lang="en-GB" dirty="0" smtClean="0"/>
              <a:t>Substantial pay differences</a:t>
            </a:r>
          </a:p>
          <a:p>
            <a:r>
              <a:rPr lang="en-GB" dirty="0" smtClean="0"/>
              <a:t>Section 79 equality act ... and single source (EU)</a:t>
            </a:r>
          </a:p>
          <a:p>
            <a:r>
              <a:rPr lang="en-GB" dirty="0" smtClean="0"/>
              <a:t>Same employer, different establishment but common terms apply</a:t>
            </a:r>
          </a:p>
          <a:p>
            <a:r>
              <a:rPr lang="en-GB" dirty="0" smtClean="0"/>
              <a:t>(</a:t>
            </a:r>
            <a:r>
              <a:rPr lang="en-GB" dirty="0" err="1" smtClean="0"/>
              <a:t>Asda</a:t>
            </a:r>
            <a:r>
              <a:rPr lang="en-GB" dirty="0" smtClean="0"/>
              <a:t> submitted that differences in hourly pay provided evidence that there were no common terms) </a:t>
            </a:r>
          </a:p>
          <a:p>
            <a:r>
              <a:rPr lang="en-GB" dirty="0" smtClean="0"/>
              <a:t>Employees at </a:t>
            </a:r>
            <a:r>
              <a:rPr lang="en-GB" dirty="0" err="1" smtClean="0"/>
              <a:t>Asda</a:t>
            </a:r>
            <a:r>
              <a:rPr lang="en-GB" dirty="0" smtClean="0"/>
              <a:t> stores may use employees at </a:t>
            </a:r>
            <a:r>
              <a:rPr lang="en-GB" dirty="0" err="1" smtClean="0"/>
              <a:t>Asda</a:t>
            </a:r>
            <a:r>
              <a:rPr lang="en-GB" dirty="0" smtClean="0"/>
              <a:t> depots as comparators.</a:t>
            </a:r>
          </a:p>
          <a:p>
            <a:r>
              <a:rPr lang="en-GB" dirty="0" smtClean="0"/>
              <a:t>Implications – 130,000 retail staff working for </a:t>
            </a:r>
            <a:r>
              <a:rPr lang="en-GB" dirty="0" err="1" smtClean="0"/>
              <a:t>Asda</a:t>
            </a:r>
            <a:endParaRPr lang="en-GB" dirty="0"/>
          </a:p>
        </p:txBody>
      </p:sp>
    </p:spTree>
    <p:extLst>
      <p:ext uri="{BB962C8B-B14F-4D97-AF65-F5344CB8AC3E}">
        <p14:creationId xmlns="" xmlns:p14="http://schemas.microsoft.com/office/powerpoint/2010/main" val="34784713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4847</TotalTime>
  <Words>1317</Words>
  <Application>Microsoft Office PowerPoint</Application>
  <PresentationFormat>On-screen Show (4:3)</PresentationFormat>
  <Paragraphs>115</Paragraphs>
  <Slides>14</Slides>
  <Notes>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Oriel</vt:lpstr>
      <vt:lpstr>Update on Equality Law 2016</vt:lpstr>
      <vt:lpstr>Key cases and developments</vt:lpstr>
      <vt:lpstr>Equality law  context 2016</vt:lpstr>
      <vt:lpstr>Olaigbe v Taiwo </vt:lpstr>
      <vt:lpstr>Olaigbe v taiwo</vt:lpstr>
      <vt:lpstr>Workplace context</vt:lpstr>
      <vt:lpstr>Nailard v Unite</vt:lpstr>
      <vt:lpstr>Nailard v Unite</vt:lpstr>
      <vt:lpstr>Brierley v Asda stores</vt:lpstr>
      <vt:lpstr>Particular disadvantage</vt:lpstr>
      <vt:lpstr>‘Particular disadvantage’</vt:lpstr>
      <vt:lpstr>Unison v lord chancellor</vt:lpstr>
      <vt:lpstr>Unison v lord chancellor</vt:lpstr>
      <vt:lpstr>Slide 14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Labour standards  as care standards</dc:title>
  <dc:creator>LJB</dc:creator>
  <cp:lastModifiedBy>LJB</cp:lastModifiedBy>
  <cp:revision>415</cp:revision>
  <cp:lastPrinted>2013-11-16T14:56:28Z</cp:lastPrinted>
  <dcterms:created xsi:type="dcterms:W3CDTF">2014-05-28T05:59:58Z</dcterms:created>
  <dcterms:modified xsi:type="dcterms:W3CDTF">2016-11-29T13:38:47Z</dcterms:modified>
</cp:coreProperties>
</file>