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9144000" cy="6858000"/>
  <p:notesSz cx="6858000" cy="9144000"/>
  <p:defaultTextStyle>
    <a:lvl1pPr>
      <a:defRPr>
        <a:latin typeface="Calibri"/>
        <a:ea typeface="Calibri"/>
        <a:cs typeface="Calibri"/>
        <a:sym typeface="Calibri"/>
      </a:defRPr>
    </a:lvl1pPr>
    <a:lvl2pPr indent="457200">
      <a:defRPr>
        <a:latin typeface="Calibri"/>
        <a:ea typeface="Calibri"/>
        <a:cs typeface="Calibri"/>
        <a:sym typeface="Calibri"/>
      </a:defRPr>
    </a:lvl2pPr>
    <a:lvl3pPr indent="914400">
      <a:defRPr>
        <a:latin typeface="Calibri"/>
        <a:ea typeface="Calibri"/>
        <a:cs typeface="Calibri"/>
        <a:sym typeface="Calibri"/>
      </a:defRPr>
    </a:lvl3pPr>
    <a:lvl4pPr indent="1371600">
      <a:defRPr>
        <a:latin typeface="Calibri"/>
        <a:ea typeface="Calibri"/>
        <a:cs typeface="Calibri"/>
        <a:sym typeface="Calibri"/>
      </a:defRPr>
    </a:lvl4pPr>
    <a:lvl5pPr indent="1828800">
      <a:defRPr>
        <a:latin typeface="Calibri"/>
        <a:ea typeface="Calibri"/>
        <a:cs typeface="Calibri"/>
        <a:sym typeface="Calibri"/>
      </a:defRPr>
    </a:lvl5pPr>
    <a:lvl6pPr indent="2286000">
      <a:defRPr>
        <a:latin typeface="Calibri"/>
        <a:ea typeface="Calibri"/>
        <a:cs typeface="Calibri"/>
        <a:sym typeface="Calibri"/>
      </a:defRPr>
    </a:lvl6pPr>
    <a:lvl7pPr indent="2743200">
      <a:defRPr>
        <a:latin typeface="Calibri"/>
        <a:ea typeface="Calibri"/>
        <a:cs typeface="Calibri"/>
        <a:sym typeface="Calibri"/>
      </a:defRPr>
    </a:lvl7pPr>
    <a:lvl8pPr indent="3200400">
      <a:defRPr>
        <a:latin typeface="Calibri"/>
        <a:ea typeface="Calibri"/>
        <a:cs typeface="Calibri"/>
        <a:sym typeface="Calibri"/>
      </a:defRPr>
    </a:lvl8pPr>
    <a:lvl9pPr indent="3657600">
      <a:defRPr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5B9BD5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A5A5A5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0AD47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B9BD5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685800" y="1844672"/>
            <a:ext cx="7772400" cy="2041528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371600" y="3886200"/>
            <a:ext cx="6400800" cy="29718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898989"/>
                </a:solidFill>
              </a:rPr>
              <a:t>Click to edit Master subtitle style</a:t>
            </a:r>
          </a:p>
        </p:txBody>
      </p:sp>
      <p:sp>
        <p:nvSpPr>
          <p:cNvPr id="8" name="Shape 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type="title"/>
          </p:nvPr>
        </p:nvSpPr>
        <p:spPr>
          <a:xfrm>
            <a:off x="6629400" y="0"/>
            <a:ext cx="2057400" cy="640080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44" name="Shape 44"/>
          <p:cNvSpPr/>
          <p:nvPr>
            <p:ph type="body" idx="1"/>
          </p:nvPr>
        </p:nvSpPr>
        <p:spPr>
          <a:xfrm>
            <a:off x="457200" y="274639"/>
            <a:ext cx="6019797" cy="6583362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5" name="Shape 4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12" name="Shape 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722310" y="4406894"/>
            <a:ext cx="7772401" cy="1362072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 lvl="0">
              <a:defRPr b="0" cap="none" sz="1800"/>
            </a:pPr>
            <a:r>
              <a:rPr b="1" cap="all" sz="4000"/>
              <a:t>Click to edit Master title style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722310" y="2906713"/>
            <a:ext cx="7772401" cy="150018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98989"/>
                </a:solidFill>
              </a:rPr>
              <a:t>Click to edit Master text styles</a:t>
            </a:r>
          </a:p>
        </p:txBody>
      </p:sp>
      <p:sp>
        <p:nvSpPr>
          <p:cNvPr id="16" name="Shape 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19" name="Shape 19"/>
          <p:cNvSpPr/>
          <p:nvPr>
            <p:ph type="body" idx="1"/>
          </p:nvPr>
        </p:nvSpPr>
        <p:spPr>
          <a:xfrm>
            <a:off x="457200" y="1600200"/>
            <a:ext cx="4038604" cy="5257800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 marL="790575" indent="-333375">
              <a:spcBef>
                <a:spcPts val="700"/>
              </a:spcBef>
              <a:defRPr sz="2800"/>
            </a:lvl2pPr>
            <a:lvl3pPr marL="1234439" indent="-320039">
              <a:spcBef>
                <a:spcPts val="700"/>
              </a:spcBef>
              <a:defRPr sz="2800"/>
            </a:lvl3pPr>
            <a:lvl4pPr marL="1727200" indent="-355600">
              <a:spcBef>
                <a:spcPts val="700"/>
              </a:spcBef>
              <a:defRPr sz="2800"/>
            </a:lvl4pPr>
            <a:lvl5pPr marL="2184400" indent="-355600">
              <a:spcBef>
                <a:spcPts val="7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Click to edit Master text styles</a:t>
            </a:r>
            <a:endParaRPr sz="2800"/>
          </a:p>
          <a:p>
            <a:pPr lvl="1">
              <a:defRPr sz="1800"/>
            </a:pPr>
            <a:r>
              <a:rPr sz="2800"/>
              <a:t>Second level</a:t>
            </a:r>
            <a:endParaRPr sz="2800"/>
          </a:p>
          <a:p>
            <a:pPr lvl="2">
              <a:defRPr sz="1800"/>
            </a:pPr>
            <a:r>
              <a:rPr sz="2800"/>
              <a:t>Third level</a:t>
            </a:r>
            <a:endParaRPr sz="2800"/>
          </a:p>
          <a:p>
            <a:pPr lvl="3">
              <a:defRPr sz="1800"/>
            </a:pPr>
            <a:r>
              <a:rPr sz="2800"/>
              <a:t>Fourth level</a:t>
            </a:r>
            <a:endParaRPr sz="2800"/>
          </a:p>
          <a:p>
            <a:pPr lvl="4">
              <a:defRPr sz="1800"/>
            </a:pPr>
            <a:r>
              <a:rPr sz="2800"/>
              <a:t>Fifth level</a:t>
            </a:r>
          </a:p>
        </p:txBody>
      </p:sp>
      <p:sp>
        <p:nvSpPr>
          <p:cNvPr id="20" name="Shape 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457200" y="256812"/>
            <a:ext cx="8229600" cy="1178656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457200" y="1435467"/>
            <a:ext cx="4040185" cy="739405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600"/>
              </a:spcBef>
              <a:buSzTx/>
              <a:buFontTx/>
              <a:buNone/>
              <a:defRPr b="1" sz="2400"/>
            </a:lvl1pPr>
          </a:lstStyle>
          <a:p>
            <a:pPr lvl="0">
              <a:defRPr b="0" sz="1800"/>
            </a:pPr>
            <a:r>
              <a:rPr b="1" sz="2400"/>
              <a:t>Click to edit Master text styles</a:t>
            </a:r>
          </a:p>
        </p:txBody>
      </p:sp>
      <p:sp>
        <p:nvSpPr>
          <p:cNvPr id="24" name="Shape 2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27" name="Shape 2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xfrm>
            <a:off x="457200" y="0"/>
            <a:ext cx="3008311" cy="1435095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Click to edit Master title style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xfrm>
            <a:off x="3575046" y="273047"/>
            <a:ext cx="5111753" cy="6584953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792288" y="3086100"/>
            <a:ext cx="5486401" cy="2281235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 lvl="0">
              <a:defRPr b="0" sz="1800"/>
            </a:pPr>
            <a:r>
              <a:rPr b="1" sz="2000"/>
              <a:t>Click to edit Master title style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792288" y="5367335"/>
            <a:ext cx="5486401" cy="1490665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pPr lvl="0">
              <a:defRPr sz="1800"/>
            </a:pPr>
            <a:r>
              <a:rPr sz="1400"/>
              <a:t>Click to edit Master text styles</a:t>
            </a:r>
          </a:p>
        </p:txBody>
      </p:sp>
      <p:sp>
        <p:nvSpPr>
          <p:cNvPr id="37" name="Shape 3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9F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457200" y="92080"/>
            <a:ext cx="8229600" cy="1508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 lvl="0">
              <a:defRPr sz="1800"/>
            </a:pPr>
            <a:r>
              <a:rPr sz="4400"/>
              <a:t>Click to edit Master title style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Click to edit Master text styles</a:t>
            </a:r>
            <a:endParaRPr sz="3200"/>
          </a:p>
          <a:p>
            <a:pPr lvl="1">
              <a:defRPr sz="1800"/>
            </a:pPr>
            <a:r>
              <a:rPr sz="3200"/>
              <a:t>Second level</a:t>
            </a:r>
            <a:endParaRPr sz="3200"/>
          </a:p>
          <a:p>
            <a:pPr lvl="2">
              <a:defRPr sz="1800"/>
            </a:pPr>
            <a:r>
              <a:rPr sz="3200"/>
              <a:t>Third level</a:t>
            </a:r>
            <a:endParaRPr sz="3200"/>
          </a:p>
          <a:p>
            <a:pPr lvl="3">
              <a:defRPr sz="1800"/>
            </a:pPr>
            <a:r>
              <a:rPr sz="3200"/>
              <a:t>Fourth level</a:t>
            </a:r>
            <a:endParaRPr sz="3200"/>
          </a:p>
          <a:p>
            <a:pPr lvl="4">
              <a:defRPr sz="1800"/>
            </a:pPr>
            <a:r>
              <a:rPr sz="3200"/>
              <a:t>Fifth level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553203" y="6404295"/>
            <a:ext cx="2133597" cy="2692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8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8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8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8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8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92400" indent="-406400">
        <a:spcBef>
          <a:spcPts val="8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49600" indent="-406400">
        <a:spcBef>
          <a:spcPts val="8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606800" indent="-406400">
        <a:spcBef>
          <a:spcPts val="8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64000" indent="-406400">
        <a:spcBef>
          <a:spcPts val="8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se.tufts.edu/gdae/policy_research/ttip_simulations.html" TargetMode="External"/><Relationship Id="rId3" Type="http://schemas.openxmlformats.org/officeDocument/2006/relationships/hyperlink" Target="http://media.waronwant.org/sites/default/files/TTIP%20mythbuster,%20Sept%202014.pdf" TargetMode="Externa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jpe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0" y="1975466"/>
            <a:ext cx="9144000" cy="110252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3600"/>
            </a:lvl1pPr>
          </a:lstStyle>
          <a:p>
            <a:pPr lvl="0">
              <a:defRPr b="0" sz="1800"/>
            </a:pPr>
            <a:r>
              <a:rPr b="1" sz="3600"/>
              <a:t>TTIP &amp; the EU 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1371600" y="2947932"/>
            <a:ext cx="6400800" cy="90882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i="1"/>
            </a:lvl1pPr>
          </a:lstStyle>
          <a:p>
            <a:pPr lvl="0">
              <a:defRPr i="0" sz="1800">
                <a:solidFill>
                  <a:srgbClr val="000000"/>
                </a:solidFill>
              </a:defRPr>
            </a:pPr>
            <a:r>
              <a:rPr i="1" sz="3200">
                <a:solidFill>
                  <a:srgbClr val="898989"/>
                </a:solidFill>
              </a:rPr>
              <a:t>Linda Kaucher, StopTTIPuk </a:t>
            </a:r>
          </a:p>
        </p:txBody>
      </p:sp>
      <p:pic>
        <p:nvPicPr>
          <p:cNvPr id="51" name="image1.png" descr="LOG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0419" y="955694"/>
            <a:ext cx="1431131" cy="1079898"/>
          </a:xfrm>
          <a:prstGeom prst="rect">
            <a:avLst/>
          </a:prstGeom>
          <a:ln w="12700">
            <a:miter lim="400000"/>
          </a:ln>
        </p:spPr>
      </p:pic>
      <p:sp>
        <p:nvSpPr>
          <p:cNvPr id="52" name="Shape 52"/>
          <p:cNvSpPr/>
          <p:nvPr/>
        </p:nvSpPr>
        <p:spPr>
          <a:xfrm>
            <a:off x="1143000" y="4308785"/>
            <a:ext cx="6858000" cy="649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90" tIns="34290" rIns="34290" bIns="34290">
            <a:spAutoFit/>
          </a:bodyPr>
          <a:lstStyle/>
          <a:p>
            <a:pPr lvl="0" algn="ctr">
              <a:spcBef>
                <a:spcPts val="400"/>
              </a:spcBef>
            </a:pPr>
            <a:r>
              <a:rPr>
                <a:latin typeface="Arial Bold"/>
                <a:ea typeface="Arial Bold"/>
                <a:cs typeface="Arial Bold"/>
                <a:sym typeface="Arial Bold"/>
              </a:rPr>
              <a:t>9</a:t>
            </a:r>
            <a:r>
              <a:rPr baseline="30000"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>
                <a:latin typeface="Arial Bold"/>
                <a:ea typeface="Arial Bold"/>
                <a:cs typeface="Arial Bold"/>
                <a:sym typeface="Arial Bold"/>
              </a:rPr>
              <a:t> February 2016</a:t>
            </a:r>
            <a:endParaRPr sz="3200">
              <a:solidFill>
                <a:srgbClr val="888888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spcBef>
                <a:spcPts val="400"/>
              </a:spcBef>
            </a:pPr>
            <a:r>
              <a:rPr>
                <a:latin typeface="Arial Bold"/>
                <a:ea typeface="Arial Bold"/>
                <a:cs typeface="Arial Bold"/>
                <a:sym typeface="Arial Bold"/>
              </a:rPr>
              <a:t>GMB, London</a:t>
            </a:r>
          </a:p>
        </p:txBody>
      </p:sp>
      <p:grpSp>
        <p:nvGrpSpPr>
          <p:cNvPr id="55" name="Group 55"/>
          <p:cNvGrpSpPr/>
          <p:nvPr/>
        </p:nvGrpSpPr>
        <p:grpSpPr>
          <a:xfrm>
            <a:off x="4098268" y="3811342"/>
            <a:ext cx="916400" cy="325041"/>
            <a:chOff x="0" y="0"/>
            <a:chExt cx="916399" cy="325040"/>
          </a:xfrm>
        </p:grpSpPr>
        <p:pic>
          <p:nvPicPr>
            <p:cNvPr id="53" name="image2.jpg" descr="Twitter-Logo-300x293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60049" cy="3250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4" name="Shape 54"/>
            <p:cNvSpPr/>
            <p:nvPr/>
          </p:nvSpPr>
          <p:spPr>
            <a:xfrm>
              <a:off x="344126" y="0"/>
              <a:ext cx="572274" cy="281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1300"/>
              </a:lvl1pPr>
            </a:lstStyle>
            <a:p>
              <a:pPr lvl="0">
                <a:defRPr sz="1800"/>
              </a:pPr>
              <a:r>
                <a:rPr sz="1300"/>
                <a:t>#iereu</a:t>
              </a:r>
            </a:p>
          </p:txBody>
        </p:sp>
      </p:grpSp>
      <p:sp>
        <p:nvSpPr>
          <p:cNvPr id="56" name="Shape 56"/>
          <p:cNvSpPr/>
          <p:nvPr/>
        </p:nvSpPr>
        <p:spPr>
          <a:xfrm>
            <a:off x="1143000" y="5153335"/>
            <a:ext cx="6858000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300"/>
            </a:lvl1pPr>
          </a:lstStyle>
          <a:p>
            <a:pPr lvl="0">
              <a:defRPr sz="1800"/>
            </a:pPr>
            <a:r>
              <a:rPr sz="1300"/>
              <a:t>www.ier.org.uk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850391">
              <a:defRPr b="1" sz="4092"/>
            </a:lvl1pPr>
          </a:lstStyle>
          <a:p>
            <a:pPr lvl="0">
              <a:defRPr b="0" sz="1800"/>
            </a:pPr>
            <a:r>
              <a:rPr b="1" sz="4092"/>
              <a:t>The ‘new generation’ trade deals </a:t>
            </a:r>
          </a:p>
        </p:txBody>
      </p:sp>
      <p:sp>
        <p:nvSpPr>
          <p:cNvPr id="83" name="Shape 83"/>
          <p:cNvSpPr/>
          <p:nvPr>
            <p:ph type="body" idx="1"/>
          </p:nvPr>
        </p:nvSpPr>
        <p:spPr>
          <a:xfrm>
            <a:off x="457200" y="1600199"/>
            <a:ext cx="8229600" cy="452596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25754" indent="-325754" defTabSz="868680">
              <a:spcBef>
                <a:spcPts val="700"/>
              </a:spcBef>
              <a:defRPr sz="1800"/>
            </a:pPr>
            <a:r>
              <a:rPr b="1" sz="3040"/>
              <a:t>TTIP – </a:t>
            </a:r>
            <a:r>
              <a:rPr b="1" sz="2660"/>
              <a:t>US/EU Trade and Investment Partnership </a:t>
            </a:r>
            <a:endParaRPr b="1" sz="2660"/>
          </a:p>
          <a:p>
            <a:pPr lvl="0" marL="325754" indent="-325754" defTabSz="868680">
              <a:spcBef>
                <a:spcPts val="700"/>
              </a:spcBef>
              <a:defRPr sz="1800"/>
            </a:pPr>
            <a:r>
              <a:rPr b="1" sz="3040"/>
              <a:t>CETA – </a:t>
            </a:r>
            <a:r>
              <a:rPr b="1" sz="2660"/>
              <a:t>EU/Canada Comprehensive Economic and  </a:t>
            </a:r>
            <a:endParaRPr b="1" sz="2660"/>
          </a:p>
          <a:p>
            <a:pPr lvl="0" marL="0" indent="0" defTabSz="868680">
              <a:spcBef>
                <a:spcPts val="700"/>
              </a:spcBef>
              <a:buSzTx/>
              <a:buNone/>
              <a:defRPr sz="1800"/>
            </a:pPr>
            <a:r>
              <a:rPr b="1" sz="2660"/>
              <a:t>                   Trade Partnership – </a:t>
            </a:r>
            <a:r>
              <a:rPr b="1" sz="2660" u="sng"/>
              <a:t>backdoor for TTIP</a:t>
            </a:r>
            <a:endParaRPr b="1" sz="2660" u="sng"/>
          </a:p>
          <a:p>
            <a:pPr lvl="0" marL="325754" indent="-325754" defTabSz="868680">
              <a:spcBef>
                <a:spcPts val="700"/>
              </a:spcBef>
              <a:defRPr sz="1800"/>
            </a:pPr>
            <a:r>
              <a:rPr b="1" sz="3040"/>
              <a:t>EU/Singapore free trade agreement </a:t>
            </a:r>
            <a:endParaRPr b="1" sz="3040"/>
          </a:p>
          <a:p>
            <a:pPr lvl="0" marL="0" indent="0" defTabSz="868680">
              <a:spcBef>
                <a:spcPts val="700"/>
              </a:spcBef>
              <a:buSzTx/>
              <a:buNone/>
              <a:defRPr sz="1800"/>
            </a:pPr>
            <a:r>
              <a:rPr b="1" sz="1900"/>
              <a:t>                          (not  much discussed but of the bunch)</a:t>
            </a:r>
            <a:endParaRPr b="1" sz="1900"/>
          </a:p>
          <a:p>
            <a:pPr lvl="0" marL="325754" indent="-325754" defTabSz="868680">
              <a:spcBef>
                <a:spcPts val="700"/>
              </a:spcBef>
              <a:defRPr sz="1800"/>
            </a:pPr>
            <a:r>
              <a:rPr b="1" sz="3040"/>
              <a:t>TiSA – </a:t>
            </a:r>
            <a:r>
              <a:rPr b="1" sz="2660"/>
              <a:t>Trade in Services Agreement </a:t>
            </a:r>
            <a:endParaRPr b="1" sz="2660"/>
          </a:p>
          <a:p>
            <a:pPr lvl="0" marL="0" indent="0" defTabSz="868680">
              <a:spcBef>
                <a:spcPts val="700"/>
              </a:spcBef>
              <a:buSzTx/>
              <a:buNone/>
              <a:defRPr sz="1800"/>
            </a:pPr>
            <a:r>
              <a:rPr b="1" sz="1900"/>
              <a:t>                          (50 countries incl 28 EU MSs)</a:t>
            </a:r>
            <a:endParaRPr b="1" sz="1900"/>
          </a:p>
          <a:p>
            <a:pPr lvl="0" marL="325754" indent="-325754" defTabSz="868680">
              <a:spcBef>
                <a:spcPts val="700"/>
              </a:spcBef>
              <a:defRPr sz="1800"/>
            </a:pPr>
            <a:r>
              <a:rPr b="1" sz="3040"/>
              <a:t>(TPP - </a:t>
            </a:r>
            <a:r>
              <a:rPr b="1" sz="2660"/>
              <a:t>Transpacific Partnership) </a:t>
            </a:r>
            <a:r>
              <a:rPr b="1" sz="1900"/>
              <a:t>12 Pacific countries incl US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457200" y="116630"/>
            <a:ext cx="8229600" cy="108011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5400"/>
            </a:lvl1pPr>
          </a:lstStyle>
          <a:p>
            <a:pPr lvl="0">
              <a:defRPr b="0" sz="1800"/>
            </a:pPr>
            <a:r>
              <a:rPr b="1" sz="5400"/>
              <a:t>Main aims of TTIP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xfrm>
            <a:off x="457200" y="1124738"/>
            <a:ext cx="8229600" cy="561662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94036" indent="-294036" defTabSz="896111">
              <a:spcBef>
                <a:spcPts val="700"/>
              </a:spcBef>
              <a:defRPr sz="1800"/>
            </a:pPr>
            <a:r>
              <a:rPr i="1" sz="2744"/>
              <a:t>(</a:t>
            </a:r>
            <a:r>
              <a:rPr i="1" sz="2940"/>
              <a:t>nb tariffs US/EU Tariffs already low) </a:t>
            </a:r>
            <a:endParaRPr i="1" sz="2940"/>
          </a:p>
          <a:p>
            <a:pPr lvl="0" marL="336042" indent="-336042" defTabSz="896111">
              <a:spcBef>
                <a:spcPts val="700"/>
              </a:spcBef>
              <a:defRPr sz="1800"/>
            </a:pPr>
            <a:endParaRPr i="1" sz="588"/>
          </a:p>
          <a:p>
            <a:pPr lvl="0" marL="315039" indent="-315039" defTabSz="896111">
              <a:spcBef>
                <a:spcPts val="700"/>
              </a:spcBef>
              <a:defRPr sz="1800"/>
            </a:pPr>
            <a:r>
              <a:rPr sz="2940"/>
              <a:t>Deregulation - called </a:t>
            </a:r>
            <a:r>
              <a:rPr b="1" sz="2940"/>
              <a:t>‘Regulatory harmonisation </a:t>
            </a:r>
            <a:r>
              <a:rPr sz="2940"/>
              <a:t>-&gt; ultimately corps writing law</a:t>
            </a:r>
            <a:endParaRPr sz="2940"/>
          </a:p>
          <a:p>
            <a:pPr lvl="0" marL="336042" indent="-336042" defTabSz="896111">
              <a:spcBef>
                <a:spcPts val="700"/>
              </a:spcBef>
              <a:defRPr sz="1800"/>
            </a:pPr>
            <a:endParaRPr sz="588"/>
          </a:p>
          <a:p>
            <a:pPr lvl="0" marL="315039" indent="-315039" defTabSz="896111">
              <a:spcBef>
                <a:spcPts val="700"/>
              </a:spcBef>
              <a:defRPr sz="1800"/>
            </a:pPr>
            <a:r>
              <a:rPr b="1" sz="2940"/>
              <a:t>(ISDS) </a:t>
            </a:r>
            <a:r>
              <a:rPr sz="2940"/>
              <a:t>Corporations sue governments for reg’s they don’t like (‘investor state dispute settlement’) -&gt; blocking regulation </a:t>
            </a:r>
            <a:endParaRPr sz="2940"/>
          </a:p>
          <a:p>
            <a:pPr lvl="0" marL="336042" indent="-336042" defTabSz="896111">
              <a:spcBef>
                <a:spcPts val="700"/>
              </a:spcBef>
              <a:defRPr sz="1800"/>
            </a:pPr>
            <a:endParaRPr sz="588"/>
          </a:p>
          <a:p>
            <a:pPr lvl="0" marL="315039" indent="-315039" defTabSz="896111">
              <a:spcBef>
                <a:spcPts val="700"/>
              </a:spcBef>
              <a:defRPr sz="1800"/>
            </a:pPr>
            <a:r>
              <a:rPr sz="2940"/>
              <a:t>Establishment of </a:t>
            </a:r>
            <a:r>
              <a:rPr b="1" sz="2940"/>
              <a:t>global rules </a:t>
            </a:r>
            <a:r>
              <a:rPr sz="2940"/>
              <a:t>(like these) via TTIP, TPP, TiSA</a:t>
            </a:r>
            <a:endParaRPr sz="2940"/>
          </a:p>
          <a:p>
            <a:pPr lvl="0" marL="336042" indent="-336042" defTabSz="896111">
              <a:spcBef>
                <a:spcPts val="700"/>
              </a:spcBef>
              <a:defRPr sz="1800"/>
            </a:pPr>
            <a:endParaRPr sz="588"/>
          </a:p>
          <a:p>
            <a:pPr lvl="0" marL="315039" indent="-315039" defTabSz="896111">
              <a:spcBef>
                <a:spcPts val="700"/>
              </a:spcBef>
              <a:defRPr sz="1800"/>
            </a:pPr>
            <a:r>
              <a:rPr b="1" sz="2940"/>
              <a:t>Access to public procurement </a:t>
            </a:r>
            <a:r>
              <a:rPr sz="2940"/>
              <a:t>(for TNCs) 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868680">
              <a:defRPr b="1" sz="5700"/>
            </a:lvl1pPr>
          </a:lstStyle>
          <a:p>
            <a:pPr lvl="0">
              <a:defRPr b="0" sz="1800"/>
            </a:pPr>
            <a:r>
              <a:rPr b="1" sz="5700"/>
              <a:t>Labour implications – 1-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xfrm>
            <a:off x="457200" y="1600199"/>
            <a:ext cx="8229600" cy="452596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32104">
              <a:spcBef>
                <a:spcPts val="700"/>
              </a:spcBef>
              <a:buSzTx/>
              <a:buNone/>
              <a:defRPr sz="1800"/>
            </a:pPr>
            <a:r>
              <a:rPr b="1" sz="2912"/>
              <a:t>Trade deals – about accessing cheapest labour</a:t>
            </a:r>
            <a:endParaRPr b="1" sz="2912"/>
          </a:p>
          <a:p>
            <a:pPr lvl="0" marL="0" indent="0" defTabSz="832104">
              <a:spcBef>
                <a:spcPts val="700"/>
              </a:spcBef>
              <a:buSzTx/>
              <a:buNone/>
              <a:defRPr sz="1800"/>
            </a:pPr>
            <a:endParaRPr b="1" sz="2912"/>
          </a:p>
          <a:p>
            <a:pPr lvl="1" marL="713232" indent="-297180" defTabSz="832104">
              <a:spcBef>
                <a:spcPts val="600"/>
              </a:spcBef>
              <a:buChar char="•"/>
              <a:defRPr sz="1800"/>
            </a:pPr>
            <a:r>
              <a:rPr b="1" sz="2912"/>
              <a:t>Work moved to cheaper labour places</a:t>
            </a:r>
            <a:endParaRPr sz="2548"/>
          </a:p>
          <a:p>
            <a:pPr lvl="1" marL="713232" indent="-297180" defTabSz="832104">
              <a:spcBef>
                <a:spcPts val="600"/>
              </a:spcBef>
              <a:buChar char="•"/>
              <a:defRPr sz="1800"/>
            </a:pPr>
            <a:r>
              <a:rPr b="1" sz="2912"/>
              <a:t>Cheaper workers moved across borders</a:t>
            </a:r>
            <a:endParaRPr sz="2548"/>
          </a:p>
          <a:p>
            <a:pPr lvl="0" marL="0" indent="0" defTabSz="832104">
              <a:spcBef>
                <a:spcPts val="700"/>
              </a:spcBef>
              <a:buSzTx/>
              <a:buNone/>
              <a:defRPr sz="1800"/>
            </a:pPr>
            <a:endParaRPr sz="2912"/>
          </a:p>
          <a:p>
            <a:pPr lvl="0" marL="0" indent="0" defTabSz="832104">
              <a:spcBef>
                <a:spcPts val="700"/>
              </a:spcBef>
              <a:buSzTx/>
              <a:buNone/>
              <a:defRPr sz="1800"/>
            </a:pPr>
            <a:r>
              <a:rPr b="1" sz="2912"/>
              <a:t>  Trade agreements, giving rights and freedoms </a:t>
            </a:r>
            <a:endParaRPr b="1" sz="2912"/>
          </a:p>
          <a:p>
            <a:pPr lvl="0" marL="0" indent="0" defTabSz="832104">
              <a:spcBef>
                <a:spcPts val="700"/>
              </a:spcBef>
              <a:buSzTx/>
              <a:buNone/>
              <a:defRPr sz="1800"/>
            </a:pPr>
            <a:r>
              <a:rPr b="1" sz="2912"/>
              <a:t>   to transnational corporations, facilitate both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/>
          </p:nvPr>
        </p:nvSpPr>
        <p:spPr>
          <a:xfrm>
            <a:off x="457200" y="-1"/>
            <a:ext cx="8229600" cy="141764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5400"/>
            </a:lvl1pPr>
          </a:lstStyle>
          <a:p>
            <a:pPr lvl="0">
              <a:defRPr b="0" sz="1800"/>
            </a:pPr>
            <a:r>
              <a:rPr b="1" sz="5400"/>
              <a:t>Labour implications  - 2</a:t>
            </a:r>
          </a:p>
        </p:txBody>
      </p:sp>
      <p:sp>
        <p:nvSpPr>
          <p:cNvPr id="92" name="Shape 92"/>
          <p:cNvSpPr/>
          <p:nvPr>
            <p:ph type="body" idx="1"/>
          </p:nvPr>
        </p:nvSpPr>
        <p:spPr>
          <a:xfrm>
            <a:off x="457200" y="1196748"/>
            <a:ext cx="8229600" cy="5544619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6042" indent="-336042" defTabSz="896111">
              <a:spcBef>
                <a:spcPts val="700"/>
              </a:spcBef>
              <a:defRPr sz="1800"/>
            </a:pPr>
            <a:r>
              <a:rPr b="1" sz="3136"/>
              <a:t>US - ratified only 2/8 ILO conventions, </a:t>
            </a:r>
            <a:endParaRPr b="1" sz="3136"/>
          </a:p>
          <a:p>
            <a:pPr lvl="0" marL="0" indent="0" defTabSz="896111">
              <a:spcBef>
                <a:spcPts val="700"/>
              </a:spcBef>
              <a:buSzTx/>
              <a:buNone/>
              <a:defRPr sz="1800"/>
            </a:pPr>
            <a:r>
              <a:rPr b="1" sz="3136"/>
              <a:t>          - ½ US states have ‘right-to-work’ </a:t>
            </a:r>
            <a:endParaRPr b="1" sz="3136"/>
          </a:p>
          <a:p>
            <a:pPr lvl="0" marL="0" indent="0" defTabSz="896111">
              <a:spcBef>
                <a:spcPts val="700"/>
              </a:spcBef>
              <a:buSzTx/>
              <a:buNone/>
              <a:defRPr sz="1800"/>
            </a:pPr>
            <a:endParaRPr b="1" sz="588"/>
          </a:p>
          <a:p>
            <a:pPr lvl="0" marL="336042" indent="-336042" defTabSz="896111">
              <a:spcBef>
                <a:spcPts val="700"/>
              </a:spcBef>
              <a:defRPr sz="1800"/>
            </a:pPr>
            <a:r>
              <a:rPr b="1" sz="3136"/>
              <a:t>EU continues expansion -&gt; cheaper labour countries</a:t>
            </a:r>
            <a:endParaRPr b="1" sz="3136"/>
          </a:p>
          <a:p>
            <a:pPr lvl="0" marL="336042" indent="-336042" defTabSz="896111">
              <a:spcBef>
                <a:spcPts val="700"/>
              </a:spcBef>
              <a:defRPr sz="1800"/>
            </a:pPr>
            <a:endParaRPr b="1" sz="588"/>
          </a:p>
          <a:p>
            <a:pPr lvl="0" marL="336042" indent="-336042" defTabSz="896111">
              <a:spcBef>
                <a:spcPts val="700"/>
              </a:spcBef>
              <a:defRPr sz="1800"/>
            </a:pPr>
            <a:r>
              <a:rPr b="1" sz="3136"/>
              <a:t>Mode 4 in trade deals – ‘movement of service suppliers to fulfil service contracts’ </a:t>
            </a:r>
            <a:r>
              <a:rPr b="1" i="1" sz="2744"/>
              <a:t>(what work isn’t services??) </a:t>
            </a:r>
            <a:r>
              <a:rPr b="1" sz="2744"/>
              <a:t>July 13 leaked doc - EU wanted all Mode 4 categories included </a:t>
            </a:r>
            <a:endParaRPr b="1" sz="2744"/>
          </a:p>
          <a:p>
            <a:pPr lvl="0" marL="0" indent="0" defTabSz="896111">
              <a:spcBef>
                <a:spcPts val="700"/>
              </a:spcBef>
              <a:buSzTx/>
              <a:buNone/>
              <a:defRPr sz="1800"/>
            </a:pPr>
            <a:r>
              <a:rPr b="1" sz="4312"/>
              <a:t>= downward pressure on labour 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/>
          </p:nvPr>
        </p:nvSpPr>
        <p:spPr>
          <a:xfrm>
            <a:off x="395532" y="-1"/>
            <a:ext cx="3456386" cy="55797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850391">
              <a:defRPr b="1" sz="2604"/>
            </a:lvl1pPr>
          </a:lstStyle>
          <a:p>
            <a:pPr lvl="0">
              <a:defRPr b="0" sz="1800"/>
            </a:pPr>
            <a:r>
              <a:rPr b="1" sz="2604"/>
              <a:t>Labour implications 3 </a:t>
            </a:r>
          </a:p>
        </p:txBody>
      </p:sp>
      <p:sp>
        <p:nvSpPr>
          <p:cNvPr id="95" name="Shape 95"/>
          <p:cNvSpPr/>
          <p:nvPr>
            <p:ph type="body" idx="1"/>
          </p:nvPr>
        </p:nvSpPr>
        <p:spPr>
          <a:xfrm>
            <a:off x="457200" y="908720"/>
            <a:ext cx="8229600" cy="5760639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41247">
              <a:spcBef>
                <a:spcPts val="700"/>
              </a:spcBef>
              <a:buSzTx/>
              <a:buNone/>
              <a:defRPr sz="1800"/>
            </a:pPr>
            <a:r>
              <a:rPr b="1" sz="2208"/>
              <a:t>TTIP would lead to:</a:t>
            </a:r>
            <a:endParaRPr b="1" sz="2208"/>
          </a:p>
          <a:p>
            <a:pPr lvl="0" marL="0" indent="0" defTabSz="841247">
              <a:spcBef>
                <a:spcPts val="700"/>
              </a:spcBef>
              <a:buSzTx/>
              <a:buNone/>
              <a:defRPr sz="1800"/>
            </a:pPr>
            <a:r>
              <a:rPr b="1" sz="2024"/>
              <a:t>- a </a:t>
            </a:r>
            <a:r>
              <a:rPr b="1" i="1" sz="2024"/>
              <a:t>loss of labor income</a:t>
            </a:r>
            <a:r>
              <a:rPr b="1" sz="2024"/>
              <a:t>. France would be the worst hit with a loss of 5,500 Euros per worker, followed by Northern European Countries (-4,800 Euros per worker), United Kingdom (-4,200 Euros per worker) and Germany (-3,400 Euros per worker).</a:t>
            </a:r>
            <a:endParaRPr b="1" sz="2024"/>
          </a:p>
          <a:p>
            <a:pPr lvl="0" marL="0" indent="0" defTabSz="841247">
              <a:spcBef>
                <a:spcPts val="700"/>
              </a:spcBef>
              <a:buSzTx/>
              <a:buNone/>
              <a:defRPr sz="1800"/>
            </a:pPr>
            <a:r>
              <a:rPr b="1" sz="2024"/>
              <a:t>-  </a:t>
            </a:r>
            <a:r>
              <a:rPr b="1" i="1" sz="2024"/>
              <a:t>job losses</a:t>
            </a:r>
            <a:r>
              <a:rPr b="1" sz="2024"/>
              <a:t>. We calculate that approximately 600,000 jobs would be lost in the EU. Northern European countries would be the most affected (-223,000 jobs), followed by Germany (-134,000 jobs), France (- 130,000 jobs) and Southern European countries (-90,000).</a:t>
            </a:r>
            <a:endParaRPr b="1" sz="2024"/>
          </a:p>
          <a:p>
            <a:pPr lvl="0" marL="0" indent="0" defTabSz="841247">
              <a:spcBef>
                <a:spcPts val="700"/>
              </a:spcBef>
              <a:buSzTx/>
              <a:buNone/>
              <a:defRPr sz="1800"/>
            </a:pPr>
            <a:r>
              <a:rPr b="1" sz="2024"/>
              <a:t>- a </a:t>
            </a:r>
            <a:r>
              <a:rPr b="1" i="1" sz="2024"/>
              <a:t>reduction of the labor share </a:t>
            </a:r>
            <a:r>
              <a:rPr b="1" sz="2024"/>
              <a:t>(the share of total income accruing to workers), reinforcing a trend that has contributed to the current stagnation. The flipside of its projected decrease is an increase in the share of profits and rents, indicating that proportionally there would be a transfer of income from labor to capital. The largest transfers will take place in UK (7% of GDP transferred from labor to profit income), France (8%), Germany and Northern Europe (4%).</a:t>
            </a:r>
          </a:p>
        </p:txBody>
      </p:sp>
      <p:sp>
        <p:nvSpPr>
          <p:cNvPr id="96" name="Shape 96"/>
          <p:cNvSpPr/>
          <p:nvPr/>
        </p:nvSpPr>
        <p:spPr>
          <a:xfrm>
            <a:off x="4427980" y="205199"/>
            <a:ext cx="4176468" cy="789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b="1" sz="2400"/>
              <a:t> </a:t>
            </a:r>
            <a:r>
              <a:rPr sz="2400">
                <a:latin typeface="Times New Roman Bold"/>
                <a:ea typeface="Times New Roman Bold"/>
                <a:cs typeface="Times New Roman Bold"/>
                <a:sym typeface="Times New Roman Bold"/>
              </a:rPr>
              <a:t>Labour aspects of Tufts Uni (J. Capaldo) findings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title"/>
          </p:nvPr>
        </p:nvSpPr>
        <p:spPr>
          <a:xfrm>
            <a:off x="467540" y="-171404"/>
            <a:ext cx="8229601" cy="1584179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5400"/>
            </a:lvl1pPr>
          </a:lstStyle>
          <a:p>
            <a:pPr lvl="0">
              <a:defRPr b="0" sz="1800"/>
            </a:pPr>
            <a:r>
              <a:rPr b="1" sz="5400"/>
              <a:t>State of play - UK</a:t>
            </a:r>
          </a:p>
        </p:txBody>
      </p:sp>
      <p:sp>
        <p:nvSpPr>
          <p:cNvPr id="99" name="Shape 99"/>
          <p:cNvSpPr/>
          <p:nvPr>
            <p:ph type="body" idx="1"/>
          </p:nvPr>
        </p:nvSpPr>
        <p:spPr>
          <a:xfrm>
            <a:off x="457200" y="1124738"/>
            <a:ext cx="8229600" cy="547261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2613" indent="-332613" defTabSz="886968">
              <a:spcBef>
                <a:spcPts val="700"/>
              </a:spcBef>
              <a:defRPr sz="1800"/>
            </a:pPr>
            <a:r>
              <a:rPr b="1" sz="3104"/>
              <a:t>UK govt (and pro EU) silent on TTIP – toxic</a:t>
            </a:r>
            <a:endParaRPr b="1" sz="3104"/>
          </a:p>
          <a:p>
            <a:pPr lvl="0" marL="0" indent="0" defTabSz="886968">
              <a:spcBef>
                <a:spcPts val="700"/>
              </a:spcBef>
              <a:buSzTx/>
              <a:buNone/>
              <a:defRPr sz="1800"/>
            </a:pPr>
            <a:r>
              <a:rPr b="1" i="1" sz="2716"/>
              <a:t>    (so we need to talk about it…)</a:t>
            </a:r>
            <a:endParaRPr b="1" i="1" sz="2716"/>
          </a:p>
          <a:p>
            <a:pPr lvl="0" marL="0" indent="0" defTabSz="886968">
              <a:spcBef>
                <a:spcPts val="700"/>
              </a:spcBef>
              <a:buSzTx/>
              <a:buNone/>
              <a:defRPr sz="1800"/>
            </a:pPr>
            <a:endParaRPr b="1" i="1" sz="485"/>
          </a:p>
          <a:p>
            <a:pPr lvl="0" marL="332613" indent="-332613" defTabSz="886968">
              <a:spcBef>
                <a:spcPts val="700"/>
              </a:spcBef>
              <a:defRPr sz="1800"/>
            </a:pPr>
            <a:r>
              <a:rPr b="1" sz="3104"/>
              <a:t>Lab doesn’t like ISDS</a:t>
            </a:r>
            <a:endParaRPr b="1" sz="3104"/>
          </a:p>
          <a:p>
            <a:pPr lvl="0" marL="332613" indent="-332613" defTabSz="886968">
              <a:spcBef>
                <a:spcPts val="700"/>
              </a:spcBef>
              <a:defRPr sz="1800"/>
            </a:pPr>
            <a:endParaRPr b="1" sz="582"/>
          </a:p>
          <a:p>
            <a:pPr lvl="0" marL="332613" indent="-332613" defTabSz="886968">
              <a:spcBef>
                <a:spcPts val="700"/>
              </a:spcBef>
              <a:defRPr sz="1800"/>
            </a:pPr>
            <a:r>
              <a:rPr b="1" sz="3104"/>
              <a:t>Need to firm up opposition – TUs, TUC, ETUC, Lab Party</a:t>
            </a:r>
            <a:endParaRPr b="1" sz="3104"/>
          </a:p>
          <a:p>
            <a:pPr lvl="0" marL="332613" indent="-332613" defTabSz="886968">
              <a:spcBef>
                <a:spcPts val="700"/>
              </a:spcBef>
              <a:defRPr sz="1800"/>
            </a:pPr>
            <a:endParaRPr b="1" sz="582"/>
          </a:p>
          <a:p>
            <a:pPr lvl="0" marL="332613" indent="-332613" defTabSz="886968">
              <a:spcBef>
                <a:spcPts val="700"/>
              </a:spcBef>
              <a:defRPr sz="1800"/>
            </a:pPr>
            <a:r>
              <a:rPr b="1" sz="3104"/>
              <a:t>CETA is urgent – but where is the analysis?</a:t>
            </a:r>
            <a:endParaRPr b="1" sz="3104"/>
          </a:p>
          <a:p>
            <a:pPr lvl="0" marL="332613" indent="-332613" defTabSz="886968">
              <a:spcBef>
                <a:spcPts val="700"/>
              </a:spcBef>
              <a:defRPr sz="1800"/>
            </a:pPr>
            <a:endParaRPr b="1" sz="582"/>
          </a:p>
          <a:p>
            <a:pPr lvl="0" marL="332613" indent="-332613" defTabSz="886968">
              <a:spcBef>
                <a:spcPts val="700"/>
              </a:spcBef>
              <a:defRPr sz="1800"/>
            </a:pPr>
            <a:r>
              <a:rPr b="1" sz="3104"/>
              <a:t>Agreements provisionally implemented as Euro Parl assents ie before MS ratification!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6000"/>
            </a:lvl1pPr>
          </a:lstStyle>
          <a:p>
            <a:pPr lvl="0">
              <a:defRPr b="0" sz="1800"/>
            </a:pPr>
            <a:r>
              <a:rPr b="1" sz="6000"/>
              <a:t>Sum up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457200" y="1412774"/>
            <a:ext cx="8229600" cy="5328594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36042" indent="-336042" defTabSz="896111">
              <a:spcBef>
                <a:spcPts val="700"/>
              </a:spcBef>
              <a:defRPr sz="1800"/>
            </a:pPr>
            <a:r>
              <a:rPr b="1" sz="3136"/>
              <a:t>There is a strategic global corporate plan.</a:t>
            </a:r>
            <a:endParaRPr b="1" sz="3136"/>
          </a:p>
          <a:p>
            <a:pPr lvl="0" marL="0" indent="0" defTabSz="896111">
              <a:spcBef>
                <a:spcPts val="700"/>
              </a:spcBef>
              <a:buSzTx/>
              <a:buNone/>
              <a:defRPr sz="1800"/>
            </a:pPr>
            <a:r>
              <a:rPr b="1" sz="3136"/>
              <a:t>    Key aspects  - taking over of governance 	(corp rights), getting rid of regulation 	including worker protection</a:t>
            </a:r>
            <a:endParaRPr b="1" sz="3136"/>
          </a:p>
          <a:p>
            <a:pPr lvl="0" marL="0" indent="0" defTabSz="896111">
              <a:spcBef>
                <a:spcPts val="700"/>
              </a:spcBef>
              <a:buSzTx/>
              <a:buNone/>
              <a:defRPr sz="1800"/>
            </a:pPr>
            <a:endParaRPr b="1" sz="588"/>
          </a:p>
          <a:p>
            <a:pPr lvl="0" marL="336042" indent="-336042" defTabSz="896111">
              <a:spcBef>
                <a:spcPts val="700"/>
              </a:spcBef>
              <a:defRPr sz="1800"/>
            </a:pPr>
            <a:r>
              <a:rPr b="1" sz="3136"/>
              <a:t>EU is a main mechanism, preparing the internal EU ground and ‘negotiating’ external lock-in ‘trade’ deals</a:t>
            </a:r>
            <a:endParaRPr b="1" sz="3136"/>
          </a:p>
          <a:p>
            <a:pPr lvl="0" marL="336042" indent="-336042" defTabSz="896111">
              <a:spcBef>
                <a:spcPts val="700"/>
              </a:spcBef>
              <a:defRPr sz="1800"/>
            </a:pPr>
            <a:endParaRPr b="1" sz="588"/>
          </a:p>
          <a:p>
            <a:pPr lvl="0" marL="336042" indent="-336042" defTabSz="896111">
              <a:spcBef>
                <a:spcPts val="700"/>
              </a:spcBef>
              <a:defRPr sz="1800"/>
            </a:pPr>
            <a:r>
              <a:rPr b="1" sz="3136"/>
              <a:t>Major force  - UK-based transnational financial services industry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type="title"/>
          </p:nvPr>
        </p:nvSpPr>
        <p:spPr>
          <a:xfrm>
            <a:off x="457200" y="-531440"/>
            <a:ext cx="8229600" cy="216024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5200"/>
            </a:lvl1pPr>
          </a:lstStyle>
          <a:p>
            <a:pPr lvl="0">
              <a:defRPr b="0" sz="1800"/>
            </a:pPr>
            <a:r>
              <a:rPr b="1" sz="5200"/>
              <a:t>Refs </a:t>
            </a:r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>
            <a:off x="457200" y="1052738"/>
            <a:ext cx="8229600" cy="5328594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762" indent="-382762" defTabSz="859536">
              <a:spcBef>
                <a:spcPts val="700"/>
              </a:spcBef>
              <a:defRPr sz="1800"/>
            </a:pPr>
            <a:r>
              <a:rPr b="1" sz="3572"/>
              <a:t>Draft StopTTIP uk booklet downloadable at StopTTIP.net</a:t>
            </a:r>
            <a:endParaRPr b="1" sz="3572"/>
          </a:p>
          <a:p>
            <a:pPr lvl="0" marL="382762" indent="-382762" defTabSz="859536">
              <a:spcBef>
                <a:spcPts val="700"/>
              </a:spcBef>
              <a:defRPr sz="1800"/>
            </a:pPr>
            <a:r>
              <a:rPr sz="3572">
                <a:hlinkClick r:id="rId2" invalidUrl="" action="" tgtFrame="" tooltip="" history="1" highlightClick="0" endSnd="0"/>
              </a:rPr>
              <a:t>http://ase.tufts.edu/gdae/policy_research/ttip_simulations.html</a:t>
            </a:r>
            <a:endParaRPr sz="3572"/>
          </a:p>
          <a:p>
            <a:pPr lvl="0" marL="382762" indent="-382762" defTabSz="859536">
              <a:spcBef>
                <a:spcPts val="700"/>
              </a:spcBef>
              <a:defRPr sz="1800"/>
            </a:pPr>
            <a:r>
              <a:rPr b="1" sz="3572"/>
              <a:t>‘Shadow Sovereigns’ Susan George 2015</a:t>
            </a:r>
            <a:endParaRPr b="1" sz="3572"/>
          </a:p>
          <a:p>
            <a:pPr lvl="0" marL="382762" indent="-382762" defTabSz="859536">
              <a:spcBef>
                <a:spcPts val="700"/>
              </a:spcBef>
              <a:defRPr sz="1800"/>
            </a:pPr>
            <a:r>
              <a:rPr sz="3572">
                <a:hlinkClick r:id="rId3" invalidUrl="" action="" tgtFrame="" tooltip="" history="1" highlightClick="0" endSnd="0"/>
              </a:rPr>
              <a:t>http://media.waronwant.org/sites/default/files/TTIP%20mythbuster,%20Sept%202014.pdf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/>
          </p:nvPr>
        </p:nvSpPr>
        <p:spPr>
          <a:xfrm>
            <a:off x="685800" y="0"/>
            <a:ext cx="7772400" cy="360045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8000"/>
            </a:lvl1pPr>
          </a:lstStyle>
          <a:p>
            <a:pPr lvl="0">
              <a:defRPr b="0" sz="1800"/>
            </a:pPr>
            <a:r>
              <a:rPr b="1" sz="8000"/>
              <a:t>TTIP and the EU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xfrm>
            <a:off x="827586" y="2924946"/>
            <a:ext cx="7344817" cy="2713857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defTabSz="786384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b="1" sz="4644"/>
              <a:t>Linda Kaucher</a:t>
            </a:r>
            <a:endParaRPr b="1" sz="4644"/>
          </a:p>
          <a:p>
            <a:pPr lvl="0" defTabSz="786384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b="1" sz="3784"/>
              <a:t>lindakaucher@hotmail.com</a:t>
            </a:r>
            <a:endParaRPr b="1" sz="3784"/>
          </a:p>
          <a:p>
            <a:pPr lvl="0" defTabSz="786384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b="1" sz="3784"/>
              <a:t>StopTTIP.net</a:t>
            </a:r>
            <a:endParaRPr b="1" sz="3784"/>
          </a:p>
          <a:p>
            <a:pPr lvl="0" defTabSz="786384">
              <a:spcBef>
                <a:spcPts val="600"/>
              </a:spcBef>
              <a:defRPr sz="1800">
                <a:solidFill>
                  <a:srgbClr val="000000"/>
                </a:solidFill>
              </a:defRPr>
            </a:pPr>
            <a:r>
              <a:rPr b="1" i="1" sz="3784"/>
              <a:t> (join email list for updates) 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title"/>
          </p:nvPr>
        </p:nvSpPr>
        <p:spPr>
          <a:xfrm>
            <a:off x="0" y="1975466"/>
            <a:ext cx="9144000" cy="110252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3600"/>
            </a:lvl1pPr>
          </a:lstStyle>
          <a:p>
            <a:pPr lvl="0">
              <a:defRPr b="0" sz="1800"/>
            </a:pPr>
            <a:r>
              <a:rPr b="1" sz="3600"/>
              <a:t>Questions and discussion</a:t>
            </a:r>
          </a:p>
        </p:txBody>
      </p:sp>
      <p:pic>
        <p:nvPicPr>
          <p:cNvPr id="111" name="image1.png" descr="LOGO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0419" y="955694"/>
            <a:ext cx="1431131" cy="1079898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Shape 112"/>
          <p:cNvSpPr/>
          <p:nvPr/>
        </p:nvSpPr>
        <p:spPr>
          <a:xfrm>
            <a:off x="1143000" y="4816785"/>
            <a:ext cx="6858000" cy="6493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34290" tIns="34290" rIns="34290" bIns="34290">
            <a:spAutoFit/>
          </a:bodyPr>
          <a:lstStyle/>
          <a:p>
            <a:pPr lvl="0" algn="ctr">
              <a:spcBef>
                <a:spcPts val="400"/>
              </a:spcBef>
            </a:pPr>
            <a:r>
              <a:rPr>
                <a:latin typeface="Arial Bold"/>
                <a:ea typeface="Arial Bold"/>
                <a:cs typeface="Arial Bold"/>
                <a:sym typeface="Arial Bold"/>
              </a:rPr>
              <a:t>9</a:t>
            </a:r>
            <a:r>
              <a:rPr baseline="30000"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>
                <a:latin typeface="Arial Bold"/>
                <a:ea typeface="Arial Bold"/>
                <a:cs typeface="Arial Bold"/>
                <a:sym typeface="Arial Bold"/>
              </a:rPr>
              <a:t> February 2016</a:t>
            </a:r>
            <a:endParaRPr sz="3200">
              <a:solidFill>
                <a:srgbClr val="888888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algn="ctr">
              <a:spcBef>
                <a:spcPts val="400"/>
              </a:spcBef>
            </a:pPr>
            <a:r>
              <a:rPr>
                <a:latin typeface="Arial Bold"/>
                <a:ea typeface="Arial Bold"/>
                <a:cs typeface="Arial Bold"/>
                <a:sym typeface="Arial Bold"/>
              </a:rPr>
              <a:t>GMB, London</a:t>
            </a:r>
          </a:p>
        </p:txBody>
      </p:sp>
      <p:grpSp>
        <p:nvGrpSpPr>
          <p:cNvPr id="115" name="Group 115"/>
          <p:cNvGrpSpPr/>
          <p:nvPr/>
        </p:nvGrpSpPr>
        <p:grpSpPr>
          <a:xfrm>
            <a:off x="4098268" y="4319342"/>
            <a:ext cx="916400" cy="325041"/>
            <a:chOff x="0" y="0"/>
            <a:chExt cx="916399" cy="325040"/>
          </a:xfrm>
        </p:grpSpPr>
        <p:pic>
          <p:nvPicPr>
            <p:cNvPr id="113" name="image2.jpg" descr="Twitter-Logo-300x293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360049" cy="3250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14" name="Shape 114"/>
            <p:cNvSpPr/>
            <p:nvPr/>
          </p:nvSpPr>
          <p:spPr>
            <a:xfrm>
              <a:off x="344126" y="0"/>
              <a:ext cx="572274" cy="281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 algn="ctr">
                <a:defRPr sz="1300"/>
              </a:lvl1pPr>
            </a:lstStyle>
            <a:p>
              <a:pPr lvl="0">
                <a:defRPr sz="1800"/>
              </a:pPr>
              <a:r>
                <a:rPr sz="1300"/>
                <a:t>#iereu</a:t>
              </a:r>
            </a:p>
          </p:txBody>
        </p:sp>
      </p:grpSp>
      <p:sp>
        <p:nvSpPr>
          <p:cNvPr id="116" name="Shape 116"/>
          <p:cNvSpPr/>
          <p:nvPr/>
        </p:nvSpPr>
        <p:spPr>
          <a:xfrm>
            <a:off x="1143000" y="5661335"/>
            <a:ext cx="6858000" cy="28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300"/>
            </a:lvl1pPr>
          </a:lstStyle>
          <a:p>
            <a:pPr lvl="0">
              <a:defRPr sz="1800"/>
            </a:pPr>
            <a:r>
              <a:rPr sz="1300"/>
              <a:t>www.ier.org.uk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/>
          </p:nvPr>
        </p:nvSpPr>
        <p:spPr>
          <a:xfrm>
            <a:off x="685800" y="260648"/>
            <a:ext cx="7772400" cy="33398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8000"/>
            </a:lvl1pPr>
          </a:lstStyle>
          <a:p>
            <a:pPr lvl="0">
              <a:defRPr b="0" sz="1800"/>
            </a:pPr>
            <a:r>
              <a:rPr b="1" sz="8000"/>
              <a:t>TTIP and the EU</a:t>
            </a:r>
          </a:p>
        </p:txBody>
      </p:sp>
      <p:sp>
        <p:nvSpPr>
          <p:cNvPr id="59" name="Shape 59"/>
          <p:cNvSpPr/>
          <p:nvPr>
            <p:ph type="body" idx="1"/>
          </p:nvPr>
        </p:nvSpPr>
        <p:spPr>
          <a:xfrm>
            <a:off x="755577" y="2996955"/>
            <a:ext cx="7344817" cy="264184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4800"/>
              <a:t>Linda Kaucher</a:t>
            </a:r>
            <a:endParaRPr b="1" sz="44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4400"/>
              <a:t>lindakaucher@hotmail.com</a:t>
            </a:r>
            <a:endParaRPr b="1" sz="4400"/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b="1" sz="4400"/>
              <a:t>StopTTIP.net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4800"/>
            </a:lvl1pPr>
          </a:lstStyle>
          <a:p>
            <a:pPr lvl="0">
              <a:defRPr b="0" sz="1800"/>
            </a:pPr>
            <a:r>
              <a:rPr b="1" sz="4800"/>
              <a:t>Outline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457200" y="1340765"/>
            <a:ext cx="8229600" cy="4536504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29184" indent="-329184" defTabSz="877823">
              <a:spcBef>
                <a:spcPts val="700"/>
              </a:spcBef>
              <a:defRPr sz="1800"/>
            </a:pPr>
            <a:r>
              <a:rPr b="1" sz="3072"/>
              <a:t>Corporate takeover - where ‘trade’ deals fit</a:t>
            </a:r>
            <a:endParaRPr b="1" sz="3072"/>
          </a:p>
          <a:p>
            <a:pPr lvl="0" marL="329184" indent="-329184" defTabSz="877823">
              <a:spcBef>
                <a:spcPts val="700"/>
              </a:spcBef>
              <a:defRPr sz="1800"/>
            </a:pPr>
            <a:endParaRPr b="1" sz="768"/>
          </a:p>
          <a:p>
            <a:pPr lvl="0" marL="329184" indent="-329184" defTabSz="877823">
              <a:spcBef>
                <a:spcPts val="700"/>
              </a:spcBef>
              <a:defRPr sz="1800"/>
            </a:pPr>
            <a:r>
              <a:rPr b="1" sz="3072"/>
              <a:t>Nature, purpose of TTIP and other ‘trade’ deals</a:t>
            </a:r>
            <a:endParaRPr b="1" sz="3072"/>
          </a:p>
          <a:p>
            <a:pPr lvl="0" marL="329184" indent="-329184" defTabSz="877823">
              <a:spcBef>
                <a:spcPts val="700"/>
              </a:spcBef>
              <a:defRPr sz="1800"/>
            </a:pPr>
            <a:endParaRPr b="1" sz="768"/>
          </a:p>
          <a:p>
            <a:pPr lvl="0" marL="329184" indent="-329184" defTabSz="877823">
              <a:spcBef>
                <a:spcPts val="700"/>
              </a:spcBef>
              <a:defRPr sz="1800"/>
            </a:pPr>
            <a:r>
              <a:rPr b="1" sz="3072"/>
              <a:t>Implications for labour</a:t>
            </a:r>
            <a:endParaRPr b="1" sz="3072"/>
          </a:p>
          <a:p>
            <a:pPr lvl="0" marL="329184" indent="-329184" defTabSz="877823">
              <a:spcBef>
                <a:spcPts val="700"/>
              </a:spcBef>
              <a:defRPr sz="1800"/>
            </a:pPr>
            <a:endParaRPr b="1" sz="768"/>
          </a:p>
          <a:p>
            <a:pPr lvl="0" marL="329184" indent="-329184" defTabSz="877823">
              <a:spcBef>
                <a:spcPts val="700"/>
              </a:spcBef>
              <a:defRPr sz="1800"/>
            </a:pPr>
            <a:r>
              <a:rPr b="1" sz="3072"/>
              <a:t>State of play</a:t>
            </a:r>
            <a:endParaRPr b="1" sz="3072"/>
          </a:p>
          <a:p>
            <a:pPr lvl="0" marL="329184" indent="-329184" defTabSz="877823">
              <a:spcBef>
                <a:spcPts val="700"/>
              </a:spcBef>
              <a:defRPr sz="1800"/>
            </a:pPr>
            <a:endParaRPr b="1" sz="768"/>
          </a:p>
          <a:p>
            <a:pPr lvl="0" marL="329184" indent="-329184" defTabSz="877823">
              <a:spcBef>
                <a:spcPts val="700"/>
              </a:spcBef>
              <a:defRPr sz="1800"/>
            </a:pPr>
            <a:r>
              <a:rPr b="1" sz="3072"/>
              <a:t>Sum up, underlining EU role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type="title"/>
          </p:nvPr>
        </p:nvSpPr>
        <p:spPr>
          <a:xfrm>
            <a:off x="395532" y="116630"/>
            <a:ext cx="8229601" cy="1944217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6000"/>
            </a:lvl1pPr>
          </a:lstStyle>
          <a:p>
            <a:pPr lvl="0">
              <a:defRPr b="0" sz="1800"/>
            </a:pPr>
            <a:r>
              <a:rPr b="1" sz="6000"/>
              <a:t>What are we up against?</a:t>
            </a:r>
          </a:p>
        </p:txBody>
      </p:sp>
      <p:sp>
        <p:nvSpPr>
          <p:cNvPr id="65" name="Shape 65"/>
          <p:cNvSpPr/>
          <p:nvPr>
            <p:ph type="body" idx="1"/>
          </p:nvPr>
        </p:nvSpPr>
        <p:spPr>
          <a:xfrm>
            <a:off x="539550" y="2276873"/>
            <a:ext cx="8064897" cy="3849296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32104">
              <a:lnSpc>
                <a:spcPct val="80000"/>
              </a:lnSpc>
              <a:spcBef>
                <a:spcPts val="1100"/>
              </a:spcBef>
              <a:buSzTx/>
              <a:buNone/>
              <a:defRPr sz="1800"/>
            </a:pPr>
            <a:r>
              <a:rPr b="1" sz="5096"/>
              <a:t>Transnational corporate power - big money. </a:t>
            </a:r>
            <a:endParaRPr b="1" sz="5096"/>
          </a:p>
          <a:p>
            <a:pPr lvl="0" marL="0" indent="0" defTabSz="832104">
              <a:lnSpc>
                <a:spcPct val="80000"/>
              </a:lnSpc>
              <a:spcBef>
                <a:spcPts val="1100"/>
              </a:spcBef>
              <a:buSzTx/>
              <a:buNone/>
              <a:defRPr sz="1800"/>
            </a:pPr>
            <a:r>
              <a:rPr b="1" sz="5096"/>
              <a:t>Especially financial service corporations</a:t>
            </a:r>
            <a:endParaRPr b="1" sz="5096"/>
          </a:p>
          <a:p>
            <a:pPr lvl="0" marL="0" indent="0" defTabSz="832104">
              <a:lnSpc>
                <a:spcPct val="80000"/>
              </a:lnSpc>
              <a:spcBef>
                <a:spcPts val="1100"/>
              </a:spcBef>
              <a:buSzTx/>
              <a:buNone/>
              <a:defRPr sz="1800"/>
            </a:pPr>
            <a:r>
              <a:rPr b="1" sz="4368"/>
              <a:t>(nb City of London,TheCityUK)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type="title"/>
          </p:nvPr>
        </p:nvSpPr>
        <p:spPr>
          <a:xfrm>
            <a:off x="467540" y="-171405"/>
            <a:ext cx="8229601" cy="1517037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5400"/>
            </a:lvl1pPr>
          </a:lstStyle>
          <a:p>
            <a:pPr lvl="0">
              <a:defRPr b="0" sz="1800"/>
            </a:pPr>
            <a:r>
              <a:rPr b="1" sz="5400"/>
              <a:t>What they want </a:t>
            </a:r>
          </a:p>
        </p:txBody>
      </p:sp>
      <p:sp>
        <p:nvSpPr>
          <p:cNvPr id="68" name="Shape 68"/>
          <p:cNvSpPr/>
          <p:nvPr>
            <p:ph type="body" idx="1"/>
          </p:nvPr>
        </p:nvSpPr>
        <p:spPr>
          <a:xfrm>
            <a:off x="457200" y="1124738"/>
            <a:ext cx="8229600" cy="547261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b="1" i="1" sz="2700"/>
              <a:t>World Economic Forum </a:t>
            </a:r>
            <a:r>
              <a:rPr i="1" sz="2700"/>
              <a:t>(Davos, but ongoing)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i="1" sz="2700"/>
              <a:t>   - </a:t>
            </a:r>
            <a:r>
              <a:rPr b="1" i="1" sz="2700"/>
              <a:t>Global Redesign Initiative </a:t>
            </a:r>
            <a:r>
              <a:rPr i="1" sz="2700"/>
              <a:t>(2008-11)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i="1" sz="2700"/>
              <a:t>   - </a:t>
            </a:r>
            <a:r>
              <a:rPr b="1" i="1" sz="2700"/>
              <a:t>now 80+ Global Agenda Councils</a:t>
            </a:r>
            <a:r>
              <a:rPr i="1" sz="2700"/>
              <a:t>, Qatari-funded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endParaRPr i="1" sz="72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b="1" sz="2700" u="sng"/>
              <a:t>-&gt; ‘Governance’ by ‘stakeholders’ </a:t>
            </a:r>
            <a:endParaRPr b="1" sz="2700" u="sng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sz="2700"/>
              <a:t>ie big business, compliant govts, compliant civ soc</a:t>
            </a:r>
            <a:endParaRPr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i="1" sz="2700"/>
              <a:t>     To	 - undermine democracy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i="1" sz="2700"/>
              <a:t>            - get rid of reg’s that limit corp profits &amp;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i="1" sz="2700"/>
              <a:t>              ensure all future regulation suits   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i="1" sz="2700"/>
              <a:t>            - undermine worker power</a:t>
            </a:r>
            <a:endParaRPr i="1" sz="270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endParaRPr i="1" sz="720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b="1" sz="2700"/>
              <a:t>-&gt; Fix permanently in </a:t>
            </a:r>
            <a:r>
              <a:rPr b="1" sz="2700" u="sng"/>
              <a:t>international treaties (trade    </a:t>
            </a:r>
            <a:endParaRPr b="1" sz="2700" u="sng"/>
          </a:p>
          <a:p>
            <a:pPr lvl="0" marL="0" indent="0" defTabSz="822959">
              <a:lnSpc>
                <a:spcPct val="80000"/>
              </a:lnSpc>
              <a:spcBef>
                <a:spcPts val="600"/>
              </a:spcBef>
              <a:buSzTx/>
              <a:buNone/>
              <a:defRPr sz="1800"/>
            </a:pPr>
            <a:r>
              <a:rPr b="1" sz="2700" u="sng"/>
              <a:t>    agreements) </a:t>
            </a:r>
            <a:r>
              <a:rPr sz="2700"/>
              <a:t>which include the nec mechanisms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4800"/>
            </a:lvl1pPr>
          </a:lstStyle>
          <a:p>
            <a:pPr lvl="0">
              <a:defRPr b="0" sz="1800"/>
            </a:pPr>
            <a:r>
              <a:rPr b="1" sz="4800"/>
              <a:t>Global policy influencing</a:t>
            </a:r>
          </a:p>
        </p:txBody>
      </p:sp>
      <p:sp>
        <p:nvSpPr>
          <p:cNvPr id="71" name="Shape 71"/>
          <p:cNvSpPr/>
          <p:nvPr>
            <p:ph type="body" idx="1"/>
          </p:nvPr>
        </p:nvSpPr>
        <p:spPr>
          <a:xfrm>
            <a:off x="457200" y="1340765"/>
            <a:ext cx="8229600" cy="5112567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86968">
              <a:lnSpc>
                <a:spcPct val="90000"/>
              </a:lnSpc>
              <a:spcBef>
                <a:spcPts val="700"/>
              </a:spcBef>
              <a:buSzTx/>
              <a:buNone/>
              <a:defRPr sz="1800"/>
            </a:pPr>
            <a:r>
              <a:rPr sz="3104"/>
              <a:t>eg </a:t>
            </a:r>
            <a:endParaRPr sz="3104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r>
              <a:rPr b="1" sz="3104"/>
              <a:t>World Economic Forum (Davos) </a:t>
            </a:r>
            <a:endParaRPr b="1" sz="3104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endParaRPr b="1" sz="582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r>
              <a:rPr b="1" sz="3104"/>
              <a:t>Global Services Coalition </a:t>
            </a:r>
            <a:endParaRPr b="1" sz="3104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endParaRPr b="1" sz="582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r>
              <a:rPr b="1" sz="3104"/>
              <a:t>US Chamber of Commerce </a:t>
            </a:r>
            <a:endParaRPr b="1" sz="3104"/>
          </a:p>
          <a:p>
            <a:pPr lvl="0" marL="0" indent="0" defTabSz="886968">
              <a:lnSpc>
                <a:spcPct val="90000"/>
              </a:lnSpc>
              <a:spcBef>
                <a:spcPts val="700"/>
              </a:spcBef>
              <a:buSzTx/>
              <a:buNone/>
              <a:defRPr sz="1800"/>
            </a:pPr>
            <a:r>
              <a:rPr b="1" sz="3104"/>
              <a:t>    (AmCham in many sites incl Brussels)</a:t>
            </a:r>
            <a:endParaRPr b="1" sz="3104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endParaRPr b="1" sz="582"/>
          </a:p>
          <a:p>
            <a:pPr lvl="0" marL="332613" indent="-332613" defTabSz="886968">
              <a:lnSpc>
                <a:spcPct val="90000"/>
              </a:lnSpc>
              <a:spcBef>
                <a:spcPts val="700"/>
              </a:spcBef>
              <a:buChar char="-"/>
              <a:defRPr sz="1800"/>
            </a:pPr>
            <a:r>
              <a:rPr b="1" sz="3104"/>
              <a:t>UN Global Compact</a:t>
            </a:r>
            <a:endParaRPr b="1" sz="3104"/>
          </a:p>
          <a:p>
            <a:pPr lvl="0" marL="0" indent="0" defTabSz="886968">
              <a:lnSpc>
                <a:spcPct val="90000"/>
              </a:lnSpc>
              <a:spcBef>
                <a:spcPts val="700"/>
              </a:spcBef>
              <a:buSzTx/>
              <a:buNone/>
              <a:defRPr sz="1800"/>
            </a:pPr>
            <a:endParaRPr b="1" sz="582"/>
          </a:p>
          <a:p>
            <a:pPr lvl="0" marL="0" indent="0" defTabSz="886968">
              <a:lnSpc>
                <a:spcPct val="90000"/>
              </a:lnSpc>
              <a:spcBef>
                <a:spcPts val="700"/>
              </a:spcBef>
              <a:buSzTx/>
              <a:buNone/>
              <a:defRPr sz="1800"/>
            </a:pPr>
            <a:r>
              <a:rPr b="1" i="1" sz="3104"/>
              <a:t>147 corporations at heart of global econ system Top 50 almost all financial service corporations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/>
          </p:nvPr>
        </p:nvSpPr>
        <p:spPr>
          <a:xfrm>
            <a:off x="457200" y="274639"/>
            <a:ext cx="8229600" cy="114300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6000"/>
            </a:lvl1pPr>
          </a:lstStyle>
          <a:p>
            <a:pPr lvl="0">
              <a:defRPr b="0" sz="1800"/>
            </a:pPr>
            <a:r>
              <a:rPr b="1" sz="6000"/>
              <a:t>The vehicle for this</a:t>
            </a:r>
          </a:p>
        </p:txBody>
      </p:sp>
      <p:sp>
        <p:nvSpPr>
          <p:cNvPr id="74" name="Shape 74"/>
          <p:cNvSpPr/>
          <p:nvPr>
            <p:ph type="body" idx="1"/>
          </p:nvPr>
        </p:nvSpPr>
        <p:spPr>
          <a:xfrm>
            <a:off x="457200" y="1600199"/>
            <a:ext cx="8229600" cy="4525961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>
              <a:buSzTx/>
              <a:buNone/>
              <a:defRPr sz="1800"/>
            </a:pPr>
            <a:r>
              <a:rPr sz="8000"/>
              <a:t>		</a:t>
            </a:r>
            <a:endParaRPr sz="8000"/>
          </a:p>
          <a:p>
            <a:pPr lvl="0" marL="0" indent="0">
              <a:buSzTx/>
              <a:buNone/>
              <a:defRPr sz="1800"/>
            </a:pPr>
            <a:r>
              <a:rPr sz="8000"/>
              <a:t>		</a:t>
            </a:r>
            <a:r>
              <a:rPr sz="8800"/>
              <a:t>  The EU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type="title"/>
          </p:nvPr>
        </p:nvSpPr>
        <p:spPr>
          <a:xfrm>
            <a:off x="251523" y="116631"/>
            <a:ext cx="8892477" cy="1301008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850391">
              <a:defRPr b="1" sz="4092"/>
            </a:lvl1pPr>
          </a:lstStyle>
          <a:p>
            <a:pPr lvl="0">
              <a:defRPr b="0" sz="1800"/>
            </a:pPr>
            <a:r>
              <a:rPr b="1" sz="4092"/>
              <a:t>Some Brussels lobbying mechanisms</a:t>
            </a:r>
          </a:p>
        </p:txBody>
      </p:sp>
      <p:sp>
        <p:nvSpPr>
          <p:cNvPr id="77" name="Shape 77"/>
          <p:cNvSpPr/>
          <p:nvPr>
            <p:ph type="body" idx="1"/>
          </p:nvPr>
        </p:nvSpPr>
        <p:spPr>
          <a:xfrm>
            <a:off x="457200" y="1340765"/>
            <a:ext cx="8229600" cy="5112567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07193" indent="-407193">
              <a:buChar char="-"/>
              <a:defRPr sz="1800"/>
            </a:pPr>
            <a:r>
              <a:rPr b="1" sz="3800"/>
              <a:t>European Roundtable of Industrialists (ERT)</a:t>
            </a:r>
            <a:endParaRPr b="1" sz="3800"/>
          </a:p>
          <a:p>
            <a:pPr lvl="0">
              <a:buChar char="-"/>
              <a:defRPr sz="1800"/>
            </a:pPr>
            <a:endParaRPr b="1" sz="800"/>
          </a:p>
          <a:p>
            <a:pPr lvl="0" marL="407193" indent="-407193">
              <a:buChar char="-"/>
              <a:defRPr sz="1800"/>
            </a:pPr>
            <a:r>
              <a:rPr b="1" sz="3800"/>
              <a:t>BusinessEurope (employers org)</a:t>
            </a:r>
            <a:endParaRPr b="1" sz="3800"/>
          </a:p>
          <a:p>
            <a:pPr lvl="0">
              <a:buChar char="-"/>
              <a:defRPr sz="1800"/>
            </a:pPr>
            <a:endParaRPr b="1" sz="800"/>
          </a:p>
          <a:p>
            <a:pPr lvl="0" marL="407193" indent="-407193">
              <a:buChar char="-"/>
              <a:defRPr sz="1800"/>
            </a:pPr>
            <a:r>
              <a:rPr b="1" sz="3800"/>
              <a:t>Transatlantic Business Dialogue (TABD)</a:t>
            </a:r>
            <a:endParaRPr b="1" sz="3800"/>
          </a:p>
          <a:p>
            <a:pPr lvl="0">
              <a:buChar char="-"/>
              <a:defRPr sz="1800"/>
            </a:pPr>
            <a:endParaRPr b="1" sz="800"/>
          </a:p>
          <a:p>
            <a:pPr lvl="0" marL="407193" indent="-407193">
              <a:buChar char="-"/>
              <a:defRPr sz="1800"/>
            </a:pPr>
            <a:r>
              <a:rPr b="1" sz="3800"/>
              <a:t>European Services Forum (chair from TheCityUK)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type="title"/>
          </p:nvPr>
        </p:nvSpPr>
        <p:spPr>
          <a:xfrm>
            <a:off x="467540" y="-243405"/>
            <a:ext cx="8229601" cy="1273624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b="1" sz="4000"/>
            </a:lvl1pPr>
          </a:lstStyle>
          <a:p>
            <a:pPr lvl="0">
              <a:defRPr b="0" sz="1800"/>
            </a:pPr>
            <a:r>
              <a:rPr b="1" sz="4000"/>
              <a:t>The EU’s means for this</a:t>
            </a:r>
          </a:p>
        </p:txBody>
      </p:sp>
      <p:sp>
        <p:nvSpPr>
          <p:cNvPr id="80" name="Shape 80"/>
          <p:cNvSpPr/>
          <p:nvPr>
            <p:ph type="body" idx="1"/>
          </p:nvPr>
        </p:nvSpPr>
        <p:spPr>
          <a:xfrm>
            <a:off x="395532" y="548675"/>
            <a:ext cx="8496952" cy="604867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0" indent="0" defTabSz="877823">
              <a:spcBef>
                <a:spcPts val="600"/>
              </a:spcBef>
              <a:buSzTx/>
              <a:buNone/>
              <a:defRPr sz="1800"/>
            </a:pPr>
            <a:endParaRPr sz="576"/>
          </a:p>
          <a:p>
            <a:pPr lvl="0" marL="267461" indent="-267461" defTabSz="877823">
              <a:spcBef>
                <a:spcPts val="700"/>
              </a:spcBef>
              <a:defRPr sz="1800"/>
            </a:pPr>
            <a:r>
              <a:rPr b="1" sz="2496"/>
              <a:t>Commission, the  core power, advised by business groups</a:t>
            </a:r>
            <a:endParaRPr b="1" sz="2496"/>
          </a:p>
          <a:p>
            <a:pPr lvl="0" marL="329184" indent="-329184" defTabSz="877823">
              <a:spcBef>
                <a:spcPts val="600"/>
              </a:spcBef>
              <a:defRPr sz="1800"/>
            </a:pPr>
            <a:endParaRPr b="1" sz="576"/>
          </a:p>
          <a:p>
            <a:pPr lvl="0" marL="267461" indent="-267461" defTabSz="877823">
              <a:spcBef>
                <a:spcPts val="600"/>
              </a:spcBef>
              <a:defRPr sz="1800"/>
            </a:pPr>
            <a:r>
              <a:rPr b="1" sz="2496"/>
              <a:t>Trade Commission - the heavyweight part of the Commission</a:t>
            </a:r>
            <a:endParaRPr b="1" sz="2496"/>
          </a:p>
          <a:p>
            <a:pPr lvl="0" marL="329184" indent="-329184" defTabSz="877823">
              <a:spcBef>
                <a:spcPts val="600"/>
              </a:spcBef>
              <a:defRPr sz="1800"/>
            </a:pPr>
            <a:endParaRPr b="1" sz="576"/>
          </a:p>
          <a:p>
            <a:pPr lvl="0" marL="267461" indent="-267461" defTabSz="877823">
              <a:spcBef>
                <a:spcPts val="600"/>
              </a:spcBef>
              <a:defRPr sz="1800"/>
            </a:pPr>
            <a:r>
              <a:rPr b="1" sz="2496"/>
              <a:t>Negotiating international trade agreements</a:t>
            </a:r>
            <a:endParaRPr b="1" sz="2496"/>
          </a:p>
          <a:p>
            <a:pPr lvl="0" marL="329184" indent="-329184" defTabSz="877823">
              <a:spcBef>
                <a:spcPts val="600"/>
              </a:spcBef>
              <a:defRPr sz="1800"/>
            </a:pPr>
            <a:endParaRPr b="1" sz="576"/>
          </a:p>
          <a:p>
            <a:pPr lvl="0" marL="267461" indent="-267461" defTabSz="877823">
              <a:spcBef>
                <a:spcPts val="600"/>
              </a:spcBef>
              <a:defRPr sz="1800"/>
            </a:pPr>
            <a:r>
              <a:rPr b="1" sz="2496"/>
              <a:t>Manipulating public perception: secrecy, spin, tech’y</a:t>
            </a:r>
            <a:endParaRPr b="1" sz="2496"/>
          </a:p>
          <a:p>
            <a:pPr lvl="0" marL="329184" indent="-329184" defTabSz="877823">
              <a:spcBef>
                <a:spcPts val="600"/>
              </a:spcBef>
              <a:defRPr sz="1800"/>
            </a:pPr>
            <a:endParaRPr b="1" sz="576"/>
          </a:p>
          <a:p>
            <a:pPr lvl="0" marL="267461" indent="-267461" defTabSz="877823">
              <a:spcBef>
                <a:spcPts val="600"/>
              </a:spcBef>
              <a:defRPr sz="1800"/>
            </a:pPr>
            <a:r>
              <a:rPr b="1" sz="2496"/>
              <a:t>EU (de)regulation - preparation for trade deals </a:t>
            </a:r>
            <a:endParaRPr b="1" sz="2496"/>
          </a:p>
          <a:p>
            <a:pPr lvl="0" marL="0" indent="0" defTabSz="877823">
              <a:spcBef>
                <a:spcPts val="600"/>
              </a:spcBef>
              <a:buSzTx/>
              <a:buNone/>
              <a:defRPr sz="1800"/>
            </a:pPr>
            <a:r>
              <a:rPr b="1" sz="2496"/>
              <a:t>     ie policy continuum – internal EU, external trade</a:t>
            </a:r>
            <a:endParaRPr b="1" sz="2496"/>
          </a:p>
          <a:p>
            <a:pPr lvl="0" marL="0" indent="0" defTabSz="877823">
              <a:spcBef>
                <a:spcPts val="600"/>
              </a:spcBef>
              <a:buSzTx/>
              <a:buNone/>
              <a:defRPr sz="1800"/>
            </a:pPr>
            <a:endParaRPr b="1" sz="576"/>
          </a:p>
          <a:p>
            <a:pPr lvl="0" marL="267461" indent="-267461" defTabSz="877823">
              <a:spcBef>
                <a:spcPts val="600"/>
              </a:spcBef>
              <a:defRPr sz="1800"/>
            </a:pPr>
            <a:r>
              <a:rPr b="1" sz="2496"/>
              <a:t>Use of ‘trade’ deals to assert federal liberal’n and deregul’n over EU member states and US states developing more progressive laws  (-&gt; less democracy) 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5F9FD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rgbClr val="5B9BD5"/>
          </a:solidFill>
          <a:prstDash val="solid"/>
          <a:miter lim="8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