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E80E-81F9-4A20-A90A-4EA4854DD60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D16-770E-4531-AFA0-B936F7908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1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E80E-81F9-4A20-A90A-4EA4854DD60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D16-770E-4531-AFA0-B936F7908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1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E80E-81F9-4A20-A90A-4EA4854DD60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D16-770E-4531-AFA0-B936F7908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8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E80E-81F9-4A20-A90A-4EA4854DD60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D16-770E-4531-AFA0-B936F7908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6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E80E-81F9-4A20-A90A-4EA4854DD60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D16-770E-4531-AFA0-B936F7908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1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E80E-81F9-4A20-A90A-4EA4854DD60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D16-770E-4531-AFA0-B936F7908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14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E80E-81F9-4A20-A90A-4EA4854DD60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D16-770E-4531-AFA0-B936F7908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4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E80E-81F9-4A20-A90A-4EA4854DD60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D16-770E-4531-AFA0-B936F7908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2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E80E-81F9-4A20-A90A-4EA4854DD60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D16-770E-4531-AFA0-B936F7908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E80E-81F9-4A20-A90A-4EA4854DD60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D16-770E-4531-AFA0-B936F7908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0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E80E-81F9-4A20-A90A-4EA4854DD60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D16-770E-4531-AFA0-B936F7908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7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1E80E-81F9-4A20-A90A-4EA4854DD60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1D16-770E-4531-AFA0-B936F7908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38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3127" y="0"/>
            <a:ext cx="854825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Gill Sans Ultra Bold" panose="020B0A02020104020203" pitchFamily="34" charset="0"/>
              </a:rPr>
              <a:t>Scotland &amp; Brexit:</a:t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Gill Sans Ultra Bold" panose="020B0A02020104020203" pitchFamily="34" charset="0"/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380" y="1518299"/>
            <a:ext cx="8548255" cy="4446083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Independence in Europe or Economic Democracy 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The SNP, Independence and the EU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Misunderstanding the Brexit vote in Scotland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The Needs of the Scottish Economy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The Single Market or Economic Democracy ?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73" y="394855"/>
            <a:ext cx="3512127" cy="538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6" y="1175904"/>
            <a:ext cx="3756278" cy="46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6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0073" y="145473"/>
            <a:ext cx="9531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Gill Sans Ultra Bold" panose="020B0A02020104020203" pitchFamily="34" charset="0"/>
              </a:rPr>
              <a:t>Scotland’s </a:t>
            </a:r>
            <a:r>
              <a:rPr lang="en-GB" sz="4000" dirty="0">
                <a:solidFill>
                  <a:srgbClr val="0070C0"/>
                </a:solidFill>
                <a:latin typeface="Gill Sans Ultra Bold" panose="020B0A02020104020203" pitchFamily="34" charset="0"/>
              </a:rPr>
              <a:t>E</a:t>
            </a:r>
            <a:r>
              <a:rPr lang="en-GB" sz="4000" dirty="0" smtClean="0">
                <a:solidFill>
                  <a:srgbClr val="0070C0"/>
                </a:solidFill>
                <a:latin typeface="Gill Sans Ultra Bold" panose="020B0A02020104020203" pitchFamily="34" charset="0"/>
              </a:rPr>
              <a:t>conomy: Research and Development</a:t>
            </a:r>
            <a:endParaRPr lang="en-GB" sz="4000" dirty="0">
              <a:solidFill>
                <a:srgbClr val="0070C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1468912"/>
            <a:ext cx="7841706" cy="4429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473"/>
            <a:ext cx="2405402" cy="13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9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28" y="958859"/>
            <a:ext cx="8450672" cy="5899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0"/>
            <a:ext cx="7626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Gill Sans Ultra Bold" panose="020B0A02020104020203" pitchFamily="34" charset="0"/>
              </a:rPr>
              <a:t>Scottish Exports</a:t>
            </a:r>
            <a:endParaRPr lang="en-GB" sz="3600" dirty="0">
              <a:solidFill>
                <a:srgbClr val="0070C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164" y="955964"/>
            <a:ext cx="2971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Exports as per cent of GDP</a:t>
            </a:r>
          </a:p>
          <a:p>
            <a:r>
              <a:rPr lang="en-GB" sz="2400" b="1" dirty="0" smtClean="0"/>
              <a:t>Germany  44 per cent</a:t>
            </a:r>
          </a:p>
          <a:p>
            <a:r>
              <a:rPr lang="en-GB" sz="2400" b="1" dirty="0" smtClean="0"/>
              <a:t>Sweden 43 per cent</a:t>
            </a:r>
          </a:p>
          <a:p>
            <a:r>
              <a:rPr lang="en-GB" sz="2400" b="1" dirty="0" smtClean="0"/>
              <a:t>UK  24 per cent</a:t>
            </a:r>
          </a:p>
          <a:p>
            <a:r>
              <a:rPr lang="en-GB" sz="2400" b="1" dirty="0" smtClean="0"/>
              <a:t>Scotland  12 per cent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2400" b="1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Scottish </a:t>
            </a:r>
            <a:r>
              <a:rPr lang="en-GB" sz="2400" b="1" dirty="0" err="1" smtClean="0">
                <a:solidFill>
                  <a:srgbClr val="7030A0"/>
                </a:solidFill>
                <a:latin typeface="Gill Sans MT" panose="020B0502020104020203" pitchFamily="34" charset="0"/>
              </a:rPr>
              <a:t>internat</a:t>
            </a:r>
            <a:r>
              <a:rPr lang="en-GB" sz="2400" b="1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 exports </a:t>
            </a:r>
          </a:p>
          <a:p>
            <a:r>
              <a:rPr lang="en-GB" sz="2400" dirty="0" smtClean="0">
                <a:latin typeface="Gill Sans MT" panose="020B0502020104020203" pitchFamily="34" charset="0"/>
              </a:rPr>
              <a:t>EU  £12B</a:t>
            </a:r>
          </a:p>
          <a:p>
            <a:r>
              <a:rPr lang="en-GB" sz="2400" dirty="0" smtClean="0">
                <a:latin typeface="Gill Sans MT" panose="020B0502020104020203" pitchFamily="34" charset="0"/>
              </a:rPr>
              <a:t>Total  £28B</a:t>
            </a:r>
          </a:p>
          <a:p>
            <a:endParaRPr lang="en-GB" sz="2400" dirty="0">
              <a:latin typeface="Gill Sans MT" panose="020B0502020104020203" pitchFamily="34" charset="0"/>
            </a:endParaRPr>
          </a:p>
          <a:p>
            <a:r>
              <a:rPr lang="en-GB" sz="2400" b="1" dirty="0" smtClean="0">
                <a:latin typeface="Gill Sans MT" panose="020B0502020104020203" pitchFamily="34" charset="0"/>
              </a:rPr>
              <a:t>Exports rest of UK   £50B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1325"/>
            <a:ext cx="12396156" cy="4182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8055" y="0"/>
            <a:ext cx="8624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Financial control and extraction of ‘Shareholder Value’</a:t>
            </a:r>
            <a:endParaRPr lang="en-GB" sz="3600" dirty="0">
              <a:solidFill>
                <a:schemeClr val="accent5">
                  <a:lumMod val="75000"/>
                </a:schemeClr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73" y="5934670"/>
            <a:ext cx="10723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Bank of England, </a:t>
            </a:r>
            <a:r>
              <a:rPr lang="en-GB" sz="3600" i="1" dirty="0"/>
              <a:t>Who Owns a Company ?,</a:t>
            </a:r>
            <a:r>
              <a:rPr lang="en-GB" sz="3600" dirty="0"/>
              <a:t> 2015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5473" y="207818"/>
            <a:ext cx="2992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Foreign owned enterprises as per cent GVA</a:t>
            </a:r>
          </a:p>
          <a:p>
            <a:r>
              <a:rPr lang="en-GB" sz="2400" dirty="0" smtClean="0"/>
              <a:t>UK  27.5 %</a:t>
            </a:r>
          </a:p>
          <a:p>
            <a:r>
              <a:rPr lang="en-GB" sz="2400" dirty="0" smtClean="0"/>
              <a:t>Scotland  34.6 %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864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4418" y="270164"/>
            <a:ext cx="8707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Ultra Bold" panose="020B0A02020104020203" pitchFamily="34" charset="0"/>
              </a:rPr>
              <a:t>Scotland: a small country with a fragile economy highly exposed to corporate power</a:t>
            </a:r>
            <a:endParaRPr lang="en-GB" sz="3600" dirty="0">
              <a:solidFill>
                <a:schemeClr val="accent5">
                  <a:lumMod val="60000"/>
                  <a:lumOff val="40000"/>
                </a:schemeClr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4418" y="2389909"/>
            <a:ext cx="80633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Gill Sans MT" panose="020B0502020104020203" pitchFamily="34" charset="0"/>
              </a:rPr>
              <a:t>SNP a principled party</a:t>
            </a:r>
            <a:r>
              <a:rPr lang="en-GB" sz="3600" dirty="0" smtClean="0">
                <a:latin typeface="Gill Sans MT" panose="020B0502020104020203" pitchFamily="34" charset="0"/>
              </a:rPr>
              <a:t>.. its commitment is to independence</a:t>
            </a:r>
          </a:p>
          <a:p>
            <a:endParaRPr lang="en-GB" sz="3600" dirty="0" smtClean="0">
              <a:latin typeface="Gill Sans MT" panose="020B0502020104020203" pitchFamily="34" charset="0"/>
            </a:endParaRPr>
          </a:p>
          <a:p>
            <a:r>
              <a:rPr lang="en-GB" sz="3600" b="1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Economic policies neo-liberal</a:t>
            </a:r>
          </a:p>
          <a:p>
            <a:r>
              <a:rPr lang="en-GB" sz="3600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Powers to reduce corporation tax and attract ‘high-worth’ individuals</a:t>
            </a:r>
          </a:p>
          <a:p>
            <a:r>
              <a:rPr lang="en-GB" sz="3600" b="1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Single Market</a:t>
            </a:r>
            <a:r>
              <a:rPr lang="en-GB" sz="3600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: Edinburgh financial sector: food processing - </a:t>
            </a:r>
            <a:r>
              <a:rPr lang="en-GB" sz="3600" dirty="0">
                <a:solidFill>
                  <a:srgbClr val="7030A0"/>
                </a:solidFill>
                <a:latin typeface="Gill Sans MT" panose="020B0502020104020203" pitchFamily="34" charset="0"/>
              </a:rPr>
              <a:t>s</a:t>
            </a:r>
            <a:r>
              <a:rPr lang="en-GB" sz="3600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hort-term</a:t>
            </a:r>
          </a:p>
          <a:p>
            <a:endParaRPr lang="en-GB" sz="36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24"/>
            <a:ext cx="3304309" cy="19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3935" y="149627"/>
            <a:ext cx="910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  <a:latin typeface="Gill Sans Ultra Bold" panose="020B0A02020104020203" pitchFamily="34" charset="0"/>
              </a:rPr>
              <a:t>Labour Party Manifesto 2017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27"/>
            <a:ext cx="3083935" cy="2118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3935" y="1072957"/>
            <a:ext cx="93643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Public sector Investment Bank: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use pension savings for long-term investment: de-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financialise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 the productive economy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Public ownership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– transport, energy, post office and communications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State aid for struggling firms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and strategic industries</a:t>
            </a: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Restore ability of local government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to develop own service provision: housing; local energy – integrated regional production centres together with state aid and regional direction of industry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Public Sector procurement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(NHS, infrastructure) to require minimum labour standards and local sourcing  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Progressive federalism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: national and regional economic powers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400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08881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436" y="311727"/>
            <a:ext cx="9185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Gill Sans Ultra Bold" panose="020B0A02020104020203" pitchFamily="34" charset="0"/>
              </a:rPr>
              <a:t>SNP and the Single Market: blocking economic democracy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89563" y="1789055"/>
            <a:ext cx="910243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Single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Competition Rules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: no state aid, no public sector monopolies, no direction of capital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Procurement Rules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: services must go to universal contract; can’t legislate for collectively bargained wages or exclusion of black listing companies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Trade Treaties: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 CETA and state investor dispute clause: compensation loss of profit for denial of access to market</a:t>
            </a: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3600" b="1" dirty="0" smtClean="0">
                <a:solidFill>
                  <a:srgbClr val="7030A0"/>
                </a:solidFill>
              </a:rPr>
              <a:t>Labour Manifesto</a:t>
            </a:r>
            <a:r>
              <a:rPr lang="en-GB" sz="3600" dirty="0" smtClean="0">
                <a:solidFill>
                  <a:srgbClr val="7030A0"/>
                </a:solidFill>
              </a:rPr>
              <a:t>: access to, but not membership of, Single Market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727"/>
            <a:ext cx="28575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110" y="0"/>
            <a:ext cx="84166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ADDITIONAL SNP vote since 2012 a populist protest vote – not ideological support for nationalism: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a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nger at austerity and remote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The SNP’s stress on EU a) electorally damaging to itself  b) ultimately damaging to Scottish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Single market = neo-liberal exposure to corporate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The 2017 Labour election manifesto: a framework for economic democracy</a:t>
            </a:r>
          </a:p>
          <a:p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6256" y="2639290"/>
            <a:ext cx="382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Conclusions</a:t>
            </a:r>
            <a:endParaRPr lang="en-GB" sz="3600" dirty="0">
              <a:solidFill>
                <a:srgbClr val="FF00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8" y="258040"/>
            <a:ext cx="1924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436" y="311727"/>
            <a:ext cx="10141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“Caledonian </a:t>
            </a:r>
            <a:r>
              <a:rPr lang="en-GB" sz="4800" dirty="0" err="1" smtClean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Antisyzygy</a:t>
            </a:r>
            <a:r>
              <a:rPr lang="en-GB" sz="4800" dirty="0" smtClean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”</a:t>
            </a:r>
            <a:endParaRPr lang="en-GB" sz="4800" dirty="0">
              <a:solidFill>
                <a:schemeClr val="accent5">
                  <a:lumMod val="75000"/>
                </a:schemeClr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145" y="1288473"/>
            <a:ext cx="4530437" cy="4925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00545" y="1440873"/>
            <a:ext cx="4530437" cy="4925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7309" y="1739022"/>
            <a:ext cx="4530437" cy="4925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8" y="1142724"/>
            <a:ext cx="4656424" cy="57629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4218" y="1142724"/>
            <a:ext cx="60059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Warning</a:t>
            </a:r>
          </a:p>
          <a:p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Combining Contradictory elements</a:t>
            </a:r>
          </a:p>
          <a:p>
            <a:r>
              <a:rPr lang="en-GB" sz="5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Scotland is unpredictable</a:t>
            </a:r>
            <a:endParaRPr lang="en-GB" sz="54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3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2126" y="-29436"/>
            <a:ext cx="8250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Gill Sans Ultra Bold" panose="020B0A02020104020203" pitchFamily="34" charset="0"/>
              </a:rPr>
              <a:t>The rise in the Independence vote</a:t>
            </a:r>
          </a:p>
          <a:p>
            <a:endParaRPr lang="en-GB" sz="3600" dirty="0">
              <a:solidFill>
                <a:srgbClr val="7030A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2161309"/>
            <a:ext cx="8354291" cy="405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18608" y="2161309"/>
            <a:ext cx="8354291" cy="405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71008" y="2313709"/>
            <a:ext cx="8354291" cy="405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08216" y="1773381"/>
            <a:ext cx="8354291" cy="405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397824" y="1925781"/>
            <a:ext cx="8354291" cy="405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6" y="2111757"/>
            <a:ext cx="8679874" cy="2515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0"/>
            <a:ext cx="3057525" cy="8874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5479669"/>
            <a:ext cx="79005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Gill Sans MT" panose="020B0502020104020203" pitchFamily="34" charset="0"/>
              </a:rPr>
              <a:t>House of Commons Library research paper 14/50</a:t>
            </a:r>
          </a:p>
          <a:p>
            <a:r>
              <a:rPr lang="en-GB" sz="3200" b="1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2014 referendum vote: high correlation areas worst deprivation</a:t>
            </a:r>
          </a:p>
          <a:p>
            <a:r>
              <a:rPr lang="en-GB" sz="3200" b="1" dirty="0" smtClean="0">
                <a:latin typeface="Gill Sans MT" panose="020B0502020104020203" pitchFamily="34" charset="0"/>
              </a:rPr>
              <a:t>Scottish Social Attitudes Survey: </a:t>
            </a:r>
            <a:r>
              <a:rPr lang="en-GB" sz="3200" b="1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economic grievance driving independence attitudes 2012-2014</a:t>
            </a:r>
            <a:endParaRPr lang="en-GB" sz="3200" b="1" dirty="0">
              <a:solidFill>
                <a:srgbClr val="7030A0"/>
              </a:solidFill>
              <a:latin typeface="Gill Sans MT" panose="020B0502020104020203" pitchFamily="34" charset="0"/>
            </a:endParaRPr>
          </a:p>
          <a:p>
            <a:endParaRPr lang="en-GB" sz="2400" b="1" dirty="0">
              <a:solidFill>
                <a:srgbClr val="7030A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9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394855"/>
            <a:ext cx="7380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7030A0"/>
                </a:solidFill>
                <a:latin typeface="Gill Sans Ultra Bold" panose="020B0A02020104020203" pitchFamily="34" charset="0"/>
              </a:rPr>
              <a:t>Growth of Euro-Scepticism </a:t>
            </a:r>
            <a:r>
              <a:rPr lang="en-GB" sz="3600" dirty="0" smtClean="0">
                <a:solidFill>
                  <a:srgbClr val="7030A0"/>
                </a:solidFill>
                <a:latin typeface="Gill Sans Ultra Bold" panose="020B0A02020104020203" pitchFamily="34" charset="0"/>
              </a:rPr>
              <a:t>in Scotland</a:t>
            </a:r>
            <a:endParaRPr lang="en-GB" sz="3600" dirty="0">
              <a:solidFill>
                <a:srgbClr val="7030A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82" y="2049223"/>
            <a:ext cx="11060269" cy="4185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6682" y="5211615"/>
            <a:ext cx="97258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Stay and “reduce powers” combined: </a:t>
            </a:r>
          </a:p>
          <a:p>
            <a:r>
              <a:rPr lang="en-GB" sz="3600" dirty="0" smtClean="0">
                <a:latin typeface="Gill Sans MT" panose="020B0502020104020203" pitchFamily="34" charset="0"/>
              </a:rPr>
              <a:t>2005  53 per cent; </a:t>
            </a:r>
            <a:r>
              <a:rPr lang="en-GB" sz="3600" b="1" dirty="0" smtClean="0">
                <a:latin typeface="Gill Sans MT" panose="020B0502020104020203" pitchFamily="34" charset="0"/>
              </a:rPr>
              <a:t>2016 67 per cent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Scottish Social Attitudes Survey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1" y="0"/>
            <a:ext cx="4359781" cy="24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0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1565135"/>
            <a:ext cx="7542934" cy="5073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7771" y="-4525"/>
            <a:ext cx="9310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7030A0"/>
                </a:solidFill>
                <a:latin typeface="Gill Sans Ultra Bold" panose="020B0A02020104020203" pitchFamily="34" charset="0"/>
              </a:rPr>
              <a:t>2016 Scotland votes </a:t>
            </a:r>
          </a:p>
          <a:p>
            <a:r>
              <a:rPr lang="en-GB" sz="4800" dirty="0" smtClean="0">
                <a:solidFill>
                  <a:srgbClr val="7030A0"/>
                </a:solidFill>
                <a:latin typeface="Gill Sans Ultra Bold" panose="020B0A02020104020203" pitchFamily="34" charset="0"/>
              </a:rPr>
              <a:t>62 per cent Remain</a:t>
            </a:r>
            <a:endParaRPr lang="en-GB" sz="4800" dirty="0">
              <a:solidFill>
                <a:srgbClr val="7030A0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8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43"/>
            <a:ext cx="4972050" cy="2945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4673" y="0"/>
            <a:ext cx="6691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7030A0"/>
                </a:solidFill>
                <a:latin typeface="Gill Sans Ultra Bold" panose="020B0A02020104020203" pitchFamily="34" charset="0"/>
              </a:rPr>
              <a:t>Scotland’s Right to Remain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74672" y="1846659"/>
            <a:ext cx="646314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Leading Scotland: Leading for the EU</a:t>
            </a:r>
          </a:p>
          <a:p>
            <a:r>
              <a:rPr lang="en-GB" sz="3200" dirty="0" smtClean="0">
                <a:latin typeface="Gill Sans MT" panose="020B0502020104020203" pitchFamily="34" charset="0"/>
              </a:rPr>
              <a:t>2017 Election Manifesto</a:t>
            </a:r>
          </a:p>
          <a:p>
            <a:r>
              <a:rPr lang="en-GB" sz="3200" dirty="0" smtClean="0">
                <a:latin typeface="Gill Sans MT" panose="020B0502020104020203" pitchFamily="34" charset="0"/>
              </a:rPr>
              <a:t>“we </a:t>
            </a:r>
            <a:r>
              <a:rPr lang="en-GB" sz="3200" dirty="0">
                <a:latin typeface="Gill Sans MT" panose="020B0502020104020203" pitchFamily="34" charset="0"/>
              </a:rPr>
              <a:t>will demand a place for Scotland at the Brexit negotiating table and the inclusion of the case for our place in the Single Market in the UK’s negotiating remit</a:t>
            </a:r>
            <a:r>
              <a:rPr lang="en-GB" sz="3200" dirty="0" smtClean="0">
                <a:latin typeface="Gill Sans MT" panose="020B0502020104020203" pitchFamily="34" charset="0"/>
              </a:rPr>
              <a:t>.”</a:t>
            </a:r>
            <a:endParaRPr lang="en-GB" sz="3200" dirty="0">
              <a:latin typeface="Gill Sans MT" panose="020B0502020104020203" pitchFamily="34" charset="0"/>
            </a:endParaRPr>
          </a:p>
          <a:p>
            <a:endParaRPr lang="en-GB" sz="3600" b="1" dirty="0" smtClean="0">
              <a:solidFill>
                <a:srgbClr val="7030A0"/>
              </a:solidFill>
            </a:endParaRPr>
          </a:p>
          <a:p>
            <a:endParaRPr lang="en-GB" sz="3600" b="1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09912"/>
            <a:ext cx="4972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36 per cent of SNP voters voted Leave in 2016 </a:t>
            </a:r>
            <a:endParaRPr lang="en-GB" sz="3200" dirty="0">
              <a:solidFill>
                <a:srgbClr val="7030A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1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7" y="216268"/>
            <a:ext cx="3698343" cy="4168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7145" y="216268"/>
            <a:ext cx="764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accent5">
                    <a:lumMod val="75000"/>
                  </a:schemeClr>
                </a:solidFill>
                <a:latin typeface="Gill Sans Ultra Bold" panose="020B0A02020104020203" pitchFamily="34" charset="0"/>
              </a:rPr>
              <a:t>2017 Election</a:t>
            </a:r>
            <a:endParaRPr lang="en-GB" sz="6000" dirty="0">
              <a:solidFill>
                <a:schemeClr val="accent5">
                  <a:lumMod val="75000"/>
                </a:schemeClr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8546" y="1787237"/>
            <a:ext cx="766849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SNP   36 per cent    minus 14 per cent</a:t>
            </a:r>
          </a:p>
          <a:p>
            <a:r>
              <a:rPr lang="en-GB" sz="32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Con   28 per cent     plus 13 per cent</a:t>
            </a:r>
          </a:p>
          <a:p>
            <a:r>
              <a:rPr lang="en-GB" sz="32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Lab    27 per cent     plus 2.6 per cent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3200" dirty="0" smtClean="0">
                <a:latin typeface="Gill Sans MT" panose="020B0502020104020203" pitchFamily="34" charset="0"/>
              </a:rPr>
              <a:t>Turn-out    64 per cent   </a:t>
            </a:r>
            <a:r>
              <a:rPr lang="en-GB" sz="3200" b="1" dirty="0" smtClean="0">
                <a:latin typeface="Gill Sans MT" panose="020B0502020104020203" pitchFamily="34" charset="0"/>
              </a:rPr>
              <a:t>minus 5 per cent</a:t>
            </a:r>
          </a:p>
          <a:p>
            <a:endParaRPr lang="en-GB" sz="3200" b="1" dirty="0">
              <a:latin typeface="Gill Sans MT" panose="020B0502020104020203" pitchFamily="34" charset="0"/>
            </a:endParaRPr>
          </a:p>
          <a:p>
            <a:r>
              <a:rPr lang="en-GB" sz="3200" dirty="0" smtClean="0">
                <a:latin typeface="Gill Sans MT" panose="020B0502020104020203" pitchFamily="34" charset="0"/>
              </a:rPr>
              <a:t>Turn-out UK  69 per cent </a:t>
            </a:r>
            <a:r>
              <a:rPr lang="en-GB" sz="3200" b="1" dirty="0" smtClean="0">
                <a:latin typeface="Gill Sans MT" panose="020B0502020104020203" pitchFamily="34" charset="0"/>
              </a:rPr>
              <a:t> plus 3 per cent</a:t>
            </a:r>
            <a:endParaRPr lang="en-GB" sz="3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7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545" y="0"/>
            <a:ext cx="7980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From ‘Independence in the EU’ to Single Market membership</a:t>
            </a:r>
            <a:endParaRPr lang="en-GB" sz="4400" b="1" dirty="0">
              <a:solidFill>
                <a:srgbClr val="7030A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8545" y="1982097"/>
            <a:ext cx="7834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</a:rPr>
              <a:t>GOVERNMENT EXPENDITURE AND REVENUE SCOTLAND  GERS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9" y="2987548"/>
            <a:ext cx="11070035" cy="380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9" y="843700"/>
            <a:ext cx="3263736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9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764" y="207818"/>
            <a:ext cx="9206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</a:rPr>
              <a:t>Scotland’s Economy  Business Investment</a:t>
            </a:r>
            <a:endParaRPr lang="en-GB" sz="4400" dirty="0">
              <a:solidFill>
                <a:schemeClr val="accent1">
                  <a:lumMod val="50000"/>
                </a:schemeClr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00" y="1554733"/>
            <a:ext cx="9386509" cy="4738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473" y="1554733"/>
            <a:ext cx="24591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Manufacturing as per cent GVA</a:t>
            </a:r>
          </a:p>
          <a:p>
            <a:endParaRPr lang="en-GB" b="1" dirty="0"/>
          </a:p>
          <a:p>
            <a:pPr marL="342900" indent="-342900">
              <a:buAutoNum type="arabicPlain" startAt="1989"/>
            </a:pPr>
            <a:r>
              <a:rPr lang="en-GB" sz="2800" b="1" dirty="0" smtClean="0"/>
              <a:t> 20.5%</a:t>
            </a:r>
          </a:p>
          <a:p>
            <a:pPr marL="342900" indent="-342900">
              <a:buAutoNum type="arabicPlain" startAt="1989"/>
            </a:pPr>
            <a:endParaRPr lang="en-GB" sz="2800" b="1" dirty="0" smtClean="0"/>
          </a:p>
          <a:p>
            <a:r>
              <a:rPr lang="en-GB" sz="2800" b="1" dirty="0" smtClean="0"/>
              <a:t>2015   8.6 %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68829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606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Gill Sans Ultra Bold</vt:lpstr>
      <vt:lpstr>Office Theme</vt:lpstr>
      <vt:lpstr>Scotland &amp; Brexit: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Scotland and Brexit:</dc:title>
  <dc:creator>john</dc:creator>
  <cp:lastModifiedBy>john</cp:lastModifiedBy>
  <cp:revision>45</cp:revision>
  <dcterms:created xsi:type="dcterms:W3CDTF">2017-07-16T11:10:03Z</dcterms:created>
  <dcterms:modified xsi:type="dcterms:W3CDTF">2017-07-17T13:55:27Z</dcterms:modified>
</cp:coreProperties>
</file>