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varScale="1">
        <p:scale>
          <a:sx n="112" d="100"/>
          <a:sy n="112" d="100"/>
        </p:scale>
        <p:origin x="498" y="13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59777DF-D15F-44BC-9904-0A973A71406E}"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190772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9777DF-D15F-44BC-9904-0A973A71406E}"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6785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9777DF-D15F-44BC-9904-0A973A71406E}"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13126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9777DF-D15F-44BC-9904-0A973A71406E}"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25566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9777DF-D15F-44BC-9904-0A973A71406E}"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3956715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59777DF-D15F-44BC-9904-0A973A71406E}"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607708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59777DF-D15F-44BC-9904-0A973A71406E}" type="datetimeFigureOut">
              <a:rPr lang="en-GB" smtClean="0"/>
              <a:t>10/02/2016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3431541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59777DF-D15F-44BC-9904-0A973A71406E}" type="datetimeFigureOut">
              <a:rPr lang="en-GB" smtClean="0"/>
              <a:t>10/02/2016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2322961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777DF-D15F-44BC-9904-0A973A71406E}" type="datetimeFigureOut">
              <a:rPr lang="en-GB" smtClean="0"/>
              <a:t>10/02/2016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3532310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9777DF-D15F-44BC-9904-0A973A71406E}"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3946142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9777DF-D15F-44BC-9904-0A973A71406E}"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F1C228-90B5-46A5-AB53-EF69EAEE7D77}" type="slidenum">
              <a:rPr lang="en-GB" smtClean="0"/>
              <a:t>‹#›</a:t>
            </a:fld>
            <a:endParaRPr lang="en-GB"/>
          </a:p>
        </p:txBody>
      </p:sp>
    </p:spTree>
    <p:extLst>
      <p:ext uri="{BB962C8B-B14F-4D97-AF65-F5344CB8AC3E}">
        <p14:creationId xmlns:p14="http://schemas.microsoft.com/office/powerpoint/2010/main" val="235559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777DF-D15F-44BC-9904-0A973A71406E}" type="datetimeFigureOut">
              <a:rPr lang="en-GB" smtClean="0"/>
              <a:t>10/02/2016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1C228-90B5-46A5-AB53-EF69EAEE7D77}" type="slidenum">
              <a:rPr lang="en-GB" smtClean="0"/>
              <a:t>‹#›</a:t>
            </a:fld>
            <a:endParaRPr lang="en-GB"/>
          </a:p>
        </p:txBody>
      </p:sp>
    </p:spTree>
    <p:extLst>
      <p:ext uri="{BB962C8B-B14F-4D97-AF65-F5344CB8AC3E}">
        <p14:creationId xmlns:p14="http://schemas.microsoft.com/office/powerpoint/2010/main" val="1785192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_edn1"/><Relationship Id="rId1" Type="http://schemas.openxmlformats.org/officeDocument/2006/relationships/slideLayout" Target="../slideLayouts/slideLayout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745" y="2379891"/>
            <a:ext cx="7630917" cy="4390222"/>
          </a:xfrm>
          <a:prstGeom prst="rect">
            <a:avLst/>
          </a:prstGeom>
        </p:spPr>
      </p:pic>
      <p:sp>
        <p:nvSpPr>
          <p:cNvPr id="5" name="TextBox 4"/>
          <p:cNvSpPr txBox="1"/>
          <p:nvPr/>
        </p:nvSpPr>
        <p:spPr>
          <a:xfrm>
            <a:off x="843436" y="0"/>
            <a:ext cx="9966960" cy="2585323"/>
          </a:xfrm>
          <a:prstGeom prst="rect">
            <a:avLst/>
          </a:prstGeom>
          <a:noFill/>
        </p:spPr>
        <p:txBody>
          <a:bodyPr wrap="square" rtlCol="0">
            <a:spAutoFit/>
          </a:bodyPr>
          <a:lstStyle/>
          <a:p>
            <a:r>
              <a:rPr lang="en-GB" sz="5400" dirty="0" smtClean="0">
                <a:solidFill>
                  <a:schemeClr val="accent1">
                    <a:lumMod val="50000"/>
                  </a:schemeClr>
                </a:solidFill>
                <a:latin typeface="Gill Sans Nova Cond Ultra Bold" panose="020B0B04020104020203" pitchFamily="34" charset="0"/>
              </a:rPr>
              <a:t>EU Austerity</a:t>
            </a:r>
          </a:p>
          <a:p>
            <a:r>
              <a:rPr lang="en-GB" sz="5400" dirty="0" smtClean="0">
                <a:solidFill>
                  <a:schemeClr val="accent1">
                    <a:lumMod val="50000"/>
                  </a:schemeClr>
                </a:solidFill>
                <a:latin typeface="Gill Sans Nova Cond Ultra Bold" panose="020B0B04020104020203" pitchFamily="34" charset="0"/>
              </a:rPr>
              <a:t>Economic Causes – Economic Consequences</a:t>
            </a:r>
            <a:endParaRPr lang="en-GB" sz="5400" dirty="0">
              <a:solidFill>
                <a:schemeClr val="accent1">
                  <a:lumMod val="50000"/>
                </a:schemeClr>
              </a:solidFill>
              <a:latin typeface="Gill Sans Nova Cond Ultra Bold" panose="020B0B04020104020203" pitchFamily="34" charset="0"/>
            </a:endParaRPr>
          </a:p>
        </p:txBody>
      </p:sp>
      <p:sp>
        <p:nvSpPr>
          <p:cNvPr id="7" name="TextBox 6"/>
          <p:cNvSpPr txBox="1"/>
          <p:nvPr/>
        </p:nvSpPr>
        <p:spPr>
          <a:xfrm>
            <a:off x="843436" y="4671558"/>
            <a:ext cx="1455628" cy="1077218"/>
          </a:xfrm>
          <a:prstGeom prst="rect">
            <a:avLst/>
          </a:prstGeom>
          <a:noFill/>
        </p:spPr>
        <p:txBody>
          <a:bodyPr wrap="square" rtlCol="0">
            <a:spAutoFit/>
          </a:bodyPr>
          <a:lstStyle/>
          <a:p>
            <a:r>
              <a:rPr lang="en-GB" sz="1600" b="1" dirty="0" smtClean="0"/>
              <a:t>IER</a:t>
            </a:r>
          </a:p>
          <a:p>
            <a:r>
              <a:rPr lang="en-GB" sz="1600" b="1" dirty="0" smtClean="0"/>
              <a:t>Conference</a:t>
            </a:r>
          </a:p>
          <a:p>
            <a:r>
              <a:rPr lang="en-GB" sz="1600" b="1" dirty="0" smtClean="0"/>
              <a:t>9 February 2016</a:t>
            </a:r>
            <a:endParaRPr lang="en-GB" sz="1600" b="1" dirty="0"/>
          </a:p>
        </p:txBody>
      </p:sp>
    </p:spTree>
    <p:extLst>
      <p:ext uri="{BB962C8B-B14F-4D97-AF65-F5344CB8AC3E}">
        <p14:creationId xmlns:p14="http://schemas.microsoft.com/office/powerpoint/2010/main" val="1700773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4583" y="274320"/>
            <a:ext cx="10646228" cy="6370975"/>
          </a:xfrm>
          <a:prstGeom prst="rect">
            <a:avLst/>
          </a:prstGeom>
          <a:noFill/>
        </p:spPr>
        <p:txBody>
          <a:bodyPr wrap="square" rtlCol="0">
            <a:spAutoFit/>
          </a:bodyPr>
          <a:lstStyle/>
          <a:p>
            <a:r>
              <a:rPr lang="en-GB" sz="5400" dirty="0" smtClean="0">
                <a:solidFill>
                  <a:srgbClr val="002060"/>
                </a:solidFill>
                <a:latin typeface="Gill Sans Nova Ultra Bold" panose="020B0B02020104020203" pitchFamily="34" charset="0"/>
              </a:rPr>
              <a:t>Consequences</a:t>
            </a:r>
          </a:p>
          <a:p>
            <a:r>
              <a:rPr lang="en-GB" sz="2800" b="1" dirty="0" smtClean="0">
                <a:solidFill>
                  <a:schemeClr val="tx2">
                    <a:lumMod val="75000"/>
                  </a:schemeClr>
                </a:solidFill>
              </a:rPr>
              <a:t>Forcing down labour share 2</a:t>
            </a:r>
          </a:p>
          <a:p>
            <a:r>
              <a:rPr lang="en-GB" sz="2800" b="1" dirty="0" smtClean="0">
                <a:solidFill>
                  <a:schemeClr val="tx2">
                    <a:lumMod val="75000"/>
                  </a:schemeClr>
                </a:solidFill>
              </a:rPr>
              <a:t>PORTUGAL NATIONAL REFORMPROGRAMME 2015</a:t>
            </a:r>
          </a:p>
          <a:p>
            <a:endParaRPr lang="en-GB" dirty="0"/>
          </a:p>
          <a:p>
            <a:r>
              <a:rPr lang="en-GB" sz="2000" b="1" dirty="0" smtClean="0"/>
              <a:t>“To </a:t>
            </a:r>
            <a:r>
              <a:rPr lang="en-GB" sz="2000" b="1" dirty="0"/>
              <a:t>encourage job creation in open-ended contracts and address duality, severance payments for permanent contracts have been reduced, while the definition of fair dismissals has been eased. Working time has become more flexible to contain employment fluctuations over the cycle, accommodate differences in work patterns across sectors and firms better, and enhance firms’ competitiveness. </a:t>
            </a:r>
          </a:p>
          <a:p>
            <a:r>
              <a:rPr lang="en-GB" sz="2000" b="1" dirty="0"/>
              <a:t> </a:t>
            </a:r>
          </a:p>
          <a:p>
            <a:r>
              <a:rPr lang="en-GB" sz="2000" b="1" dirty="0"/>
              <a:t>To facilitate wage adjustment, measures have been taken to increase scope for bargaining at firm level. Unemployment insurance benefits have been revised to increase incentives for a rapid return to work, while guaranteeing a sufficient level of protection and easing </a:t>
            </a:r>
            <a:r>
              <a:rPr lang="en-GB" sz="2000" b="1" dirty="0" smtClean="0"/>
              <a:t>eligibility</a:t>
            </a:r>
          </a:p>
          <a:p>
            <a:endParaRPr lang="en-GB" sz="2000" b="1" dirty="0"/>
          </a:p>
          <a:p>
            <a:r>
              <a:rPr lang="en-GB" sz="2000" b="1" dirty="0"/>
              <a:t>The number of sectoral collective agreements fell from 172 in 2008 to 36 in 2012, while the number of extensions fell from 137 to 12 in the same period. Firm-level collective agreements also declined considerably. The number of employees covered by collective agreements fell from almost 1.9 million in 2008 to some 225,000 in 2014</a:t>
            </a:r>
            <a:r>
              <a:rPr lang="en-GB" sz="2000" b="1" dirty="0" smtClean="0"/>
              <a:t>.”</a:t>
            </a:r>
            <a:endParaRPr lang="en-GB" sz="20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1668" y="0"/>
            <a:ext cx="2833415" cy="2228654"/>
          </a:xfrm>
          <a:prstGeom prst="rect">
            <a:avLst/>
          </a:prstGeom>
        </p:spPr>
      </p:pic>
    </p:spTree>
    <p:extLst>
      <p:ext uri="{BB962C8B-B14F-4D97-AF65-F5344CB8AC3E}">
        <p14:creationId xmlns:p14="http://schemas.microsoft.com/office/powerpoint/2010/main" val="1960141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8944" y="-156754"/>
            <a:ext cx="10320610" cy="2862322"/>
          </a:xfrm>
          <a:prstGeom prst="rect">
            <a:avLst/>
          </a:prstGeom>
          <a:noFill/>
        </p:spPr>
        <p:txBody>
          <a:bodyPr wrap="square" rtlCol="0">
            <a:spAutoFit/>
          </a:bodyPr>
          <a:lstStyle/>
          <a:p>
            <a:r>
              <a:rPr lang="en-GB" sz="4800" dirty="0" smtClean="0">
                <a:solidFill>
                  <a:srgbClr val="002060"/>
                </a:solidFill>
                <a:latin typeface="Gill Sans Nova Ultra Bold" panose="020B0B02020104020203" pitchFamily="34" charset="0"/>
              </a:rPr>
              <a:t>Consequences: </a:t>
            </a:r>
            <a:r>
              <a:rPr lang="en-GB" sz="4400" b="1" dirty="0" smtClean="0">
                <a:solidFill>
                  <a:srgbClr val="002060"/>
                </a:solidFill>
              </a:rPr>
              <a:t>Impact on uneven development: investment, growth </a:t>
            </a:r>
          </a:p>
          <a:p>
            <a:endParaRPr lang="en-GB" sz="4400" b="1" dirty="0">
              <a:solidFill>
                <a:srgbClr val="002060"/>
              </a:solidFill>
            </a:endParaRPr>
          </a:p>
          <a:p>
            <a:endParaRPr lang="en-GB" sz="4400" b="1" dirty="0"/>
          </a:p>
        </p:txBody>
      </p:sp>
      <p:graphicFrame>
        <p:nvGraphicFramePr>
          <p:cNvPr id="3" name="Table 2"/>
          <p:cNvGraphicFramePr>
            <a:graphicFrameLocks noGrp="1"/>
          </p:cNvGraphicFramePr>
          <p:nvPr>
            <p:extLst>
              <p:ext uri="{D42A27DB-BD31-4B8C-83A1-F6EECF244321}">
                <p14:modId xmlns:p14="http://schemas.microsoft.com/office/powerpoint/2010/main" val="3682004833"/>
              </p:ext>
            </p:extLst>
          </p:nvPr>
        </p:nvGraphicFramePr>
        <p:xfrm>
          <a:off x="808944" y="1332409"/>
          <a:ext cx="4938713" cy="3853547"/>
        </p:xfrm>
        <a:graphic>
          <a:graphicData uri="http://schemas.openxmlformats.org/drawingml/2006/table">
            <a:tbl>
              <a:tblPr firstRow="1" firstCol="1" bandRow="1">
                <a:tableStyleId>{5C22544A-7EE6-4342-B048-85BDC9FD1C3A}</a:tableStyleId>
              </a:tblPr>
              <a:tblGrid>
                <a:gridCol w="1579891">
                  <a:extLst>
                    <a:ext uri="{9D8B030D-6E8A-4147-A177-3AD203B41FA5}">
                      <a16:colId xmlns:a16="http://schemas.microsoft.com/office/drawing/2014/main" xmlns="" val="2608752901"/>
                    </a:ext>
                  </a:extLst>
                </a:gridCol>
                <a:gridCol w="1629650">
                  <a:extLst>
                    <a:ext uri="{9D8B030D-6E8A-4147-A177-3AD203B41FA5}">
                      <a16:colId xmlns:a16="http://schemas.microsoft.com/office/drawing/2014/main" xmlns="" val="2071717461"/>
                    </a:ext>
                  </a:extLst>
                </a:gridCol>
                <a:gridCol w="1729172">
                  <a:extLst>
                    <a:ext uri="{9D8B030D-6E8A-4147-A177-3AD203B41FA5}">
                      <a16:colId xmlns:a16="http://schemas.microsoft.com/office/drawing/2014/main" xmlns="" val="3022635802"/>
                    </a:ext>
                  </a:extLst>
                </a:gridCol>
              </a:tblGrid>
              <a:tr h="1926773">
                <a:tc>
                  <a:txBody>
                    <a:bodyPr/>
                    <a:lstStyle/>
                    <a:p>
                      <a:pPr>
                        <a:lnSpc>
                          <a:spcPct val="115000"/>
                        </a:lnSpc>
                        <a:spcAft>
                          <a:spcPts val="1200"/>
                        </a:spcAft>
                      </a:pPr>
                      <a:r>
                        <a:rPr lang="en-GB" sz="1050">
                          <a:effectLst/>
                        </a:rPr>
                        <a:t>Country</a:t>
                      </a:r>
                      <a:endPar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dirty="0">
                          <a:effectLst/>
                        </a:rPr>
                        <a:t>Percent change in gross fixed capital investment: 2012 compared with 2008</a:t>
                      </a:r>
                      <a:endPar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050" dirty="0">
                          <a:effectLst/>
                        </a:rPr>
                        <a:t>Unemployment 2012</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35671776"/>
                  </a:ext>
                </a:extLst>
              </a:tr>
              <a:tr h="321129">
                <a:tc>
                  <a:txBody>
                    <a:bodyPr/>
                    <a:lstStyle/>
                    <a:p>
                      <a:pPr>
                        <a:lnSpc>
                          <a:spcPct val="115000"/>
                        </a:lnSpc>
                        <a:spcAft>
                          <a:spcPts val="1200"/>
                        </a:spcAft>
                      </a:pPr>
                      <a:r>
                        <a:rPr lang="en-GB" sz="1400" dirty="0">
                          <a:effectLst/>
                        </a:rPr>
                        <a:t>Britain</a:t>
                      </a:r>
                      <a:endPar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-0.4</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7.9</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92842661"/>
                  </a:ext>
                </a:extLst>
              </a:tr>
              <a:tr h="321129">
                <a:tc>
                  <a:txBody>
                    <a:bodyPr/>
                    <a:lstStyle/>
                    <a:p>
                      <a:pPr>
                        <a:lnSpc>
                          <a:spcPct val="115000"/>
                        </a:lnSpc>
                        <a:spcAft>
                          <a:spcPts val="1200"/>
                        </a:spcAft>
                      </a:pPr>
                      <a:r>
                        <a:rPr lang="en-GB" sz="1400" dirty="0">
                          <a:effectLst/>
                        </a:rPr>
                        <a:t>Germany</a:t>
                      </a:r>
                      <a:endPar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+6.3</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5.4</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27219559"/>
                  </a:ext>
                </a:extLst>
              </a:tr>
              <a:tr h="321129">
                <a:tc>
                  <a:txBody>
                    <a:bodyPr/>
                    <a:lstStyle/>
                    <a:p>
                      <a:pPr>
                        <a:lnSpc>
                          <a:spcPct val="115000"/>
                        </a:lnSpc>
                        <a:spcAft>
                          <a:spcPts val="1200"/>
                        </a:spcAft>
                      </a:pPr>
                      <a:r>
                        <a:rPr lang="en-GB" sz="1400" dirty="0">
                          <a:effectLst/>
                        </a:rPr>
                        <a:t>Italy</a:t>
                      </a:r>
                      <a:endPar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-15.0</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10.7</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26867687"/>
                  </a:ext>
                </a:extLst>
              </a:tr>
              <a:tr h="321129">
                <a:tc>
                  <a:txBody>
                    <a:bodyPr/>
                    <a:lstStyle/>
                    <a:p>
                      <a:pPr>
                        <a:lnSpc>
                          <a:spcPct val="115000"/>
                        </a:lnSpc>
                        <a:spcAft>
                          <a:spcPts val="1200"/>
                        </a:spcAft>
                      </a:pPr>
                      <a:r>
                        <a:rPr lang="en-GB" sz="1400" dirty="0">
                          <a:effectLst/>
                        </a:rPr>
                        <a:t>Greece</a:t>
                      </a:r>
                      <a:endPar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-61.4</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24.5</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32820909"/>
                  </a:ext>
                </a:extLst>
              </a:tr>
              <a:tr h="321129">
                <a:tc>
                  <a:txBody>
                    <a:bodyPr/>
                    <a:lstStyle/>
                    <a:p>
                      <a:pPr>
                        <a:lnSpc>
                          <a:spcPct val="115000"/>
                        </a:lnSpc>
                        <a:spcAft>
                          <a:spcPts val="1200"/>
                        </a:spcAft>
                      </a:pPr>
                      <a:r>
                        <a:rPr lang="en-GB" sz="1400" dirty="0">
                          <a:effectLst/>
                        </a:rPr>
                        <a:t>Spain</a:t>
                      </a:r>
                      <a:endPar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-36.2</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24.8</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11612045"/>
                  </a:ext>
                </a:extLst>
              </a:tr>
              <a:tr h="321129">
                <a:tc>
                  <a:txBody>
                    <a:bodyPr/>
                    <a:lstStyle/>
                    <a:p>
                      <a:pPr>
                        <a:lnSpc>
                          <a:spcPct val="115000"/>
                        </a:lnSpc>
                        <a:spcAft>
                          <a:spcPts val="1200"/>
                        </a:spcAft>
                      </a:pPr>
                      <a:r>
                        <a:rPr lang="en-GB" sz="1400" dirty="0">
                          <a:effectLst/>
                        </a:rPr>
                        <a:t>Portugal</a:t>
                      </a:r>
                      <a:endPar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-35.0</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600" b="1" dirty="0">
                          <a:effectLst/>
                        </a:rPr>
                        <a:t>15.8</a:t>
                      </a:r>
                      <a:endPar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8184794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218977292"/>
              </p:ext>
            </p:extLst>
          </p:nvPr>
        </p:nvGraphicFramePr>
        <p:xfrm>
          <a:off x="808944" y="5823966"/>
          <a:ext cx="6096000" cy="1034034"/>
        </p:xfrm>
        <a:graphic>
          <a:graphicData uri="http://schemas.openxmlformats.org/drawingml/2006/table">
            <a:tbl>
              <a:tblPr firstRow="1" firstCol="1" bandRow="1">
                <a:tableStyleId>{5C22544A-7EE6-4342-B048-85BDC9FD1C3A}</a:tableStyleId>
              </a:tblPr>
              <a:tblGrid>
                <a:gridCol w="761835">
                  <a:extLst>
                    <a:ext uri="{9D8B030D-6E8A-4147-A177-3AD203B41FA5}">
                      <a16:colId xmlns:a16="http://schemas.microsoft.com/office/drawing/2014/main" xmlns="" val="3537444903"/>
                    </a:ext>
                  </a:extLst>
                </a:gridCol>
                <a:gridCol w="761835">
                  <a:extLst>
                    <a:ext uri="{9D8B030D-6E8A-4147-A177-3AD203B41FA5}">
                      <a16:colId xmlns:a16="http://schemas.microsoft.com/office/drawing/2014/main" xmlns="" val="2378145669"/>
                    </a:ext>
                  </a:extLst>
                </a:gridCol>
                <a:gridCol w="761835">
                  <a:extLst>
                    <a:ext uri="{9D8B030D-6E8A-4147-A177-3AD203B41FA5}">
                      <a16:colId xmlns:a16="http://schemas.microsoft.com/office/drawing/2014/main" xmlns="" val="3603213682"/>
                    </a:ext>
                  </a:extLst>
                </a:gridCol>
                <a:gridCol w="761835">
                  <a:extLst>
                    <a:ext uri="{9D8B030D-6E8A-4147-A177-3AD203B41FA5}">
                      <a16:colId xmlns:a16="http://schemas.microsoft.com/office/drawing/2014/main" xmlns="" val="2272351989"/>
                    </a:ext>
                  </a:extLst>
                </a:gridCol>
                <a:gridCol w="761835">
                  <a:extLst>
                    <a:ext uri="{9D8B030D-6E8A-4147-A177-3AD203B41FA5}">
                      <a16:colId xmlns:a16="http://schemas.microsoft.com/office/drawing/2014/main" xmlns="" val="125422908"/>
                    </a:ext>
                  </a:extLst>
                </a:gridCol>
                <a:gridCol w="761835">
                  <a:extLst>
                    <a:ext uri="{9D8B030D-6E8A-4147-A177-3AD203B41FA5}">
                      <a16:colId xmlns:a16="http://schemas.microsoft.com/office/drawing/2014/main" xmlns="" val="2485388933"/>
                    </a:ext>
                  </a:extLst>
                </a:gridCol>
                <a:gridCol w="762495">
                  <a:extLst>
                    <a:ext uri="{9D8B030D-6E8A-4147-A177-3AD203B41FA5}">
                      <a16:colId xmlns:a16="http://schemas.microsoft.com/office/drawing/2014/main" xmlns="" val="1309522963"/>
                    </a:ext>
                  </a:extLst>
                </a:gridCol>
                <a:gridCol w="762495">
                  <a:extLst>
                    <a:ext uri="{9D8B030D-6E8A-4147-A177-3AD203B41FA5}">
                      <a16:colId xmlns:a16="http://schemas.microsoft.com/office/drawing/2014/main" xmlns="" val="3847007032"/>
                    </a:ext>
                  </a:extLst>
                </a:gridCol>
              </a:tblGrid>
              <a:tr h="0">
                <a:tc>
                  <a:txBody>
                    <a:bodyPr/>
                    <a:lstStyle/>
                    <a:p>
                      <a:pPr algn="ctr">
                        <a:lnSpc>
                          <a:spcPct val="115000"/>
                        </a:lnSpc>
                        <a:spcAft>
                          <a:spcPts val="0"/>
                        </a:spcAft>
                      </a:pPr>
                      <a:r>
                        <a:rPr lang="en-GB" sz="1100">
                          <a:effectLst/>
                        </a:rPr>
                        <a:t>Area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dirty="0">
                          <a:effectLst/>
                        </a:rPr>
                        <a:t>2011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100">
                          <a:effectLst/>
                        </a:rPr>
                        <a:t>2014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70286665"/>
                  </a:ext>
                </a:extLst>
              </a:tr>
              <a:tr h="0">
                <a:tc>
                  <a:txBody>
                    <a:bodyPr/>
                    <a:lstStyle/>
                    <a:p>
                      <a:pPr algn="ctr">
                        <a:lnSpc>
                          <a:spcPct val="115000"/>
                        </a:lnSpc>
                        <a:spcAft>
                          <a:spcPts val="0"/>
                        </a:spcAft>
                      </a:pPr>
                      <a:r>
                        <a:rPr lang="en-GB" sz="1200" dirty="0">
                          <a:effectLst/>
                        </a:rPr>
                        <a:t>Germany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1.1</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-5.6</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a:effectLst/>
                        </a:rPr>
                        <a:t>4.1</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a:effectLst/>
                        </a:rPr>
                        <a:t>3.7</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a:effectLst/>
                        </a:rPr>
                        <a:t>0.4</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a:effectLst/>
                        </a:rPr>
                        <a:t>0.3</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1.6</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57207247"/>
                  </a:ext>
                </a:extLst>
              </a:tr>
              <a:tr h="0">
                <a:tc>
                  <a:txBody>
                    <a:bodyPr/>
                    <a:lstStyle/>
                    <a:p>
                      <a:pPr algn="ctr">
                        <a:lnSpc>
                          <a:spcPct val="115000"/>
                        </a:lnSpc>
                        <a:spcAft>
                          <a:spcPts val="0"/>
                        </a:spcAft>
                      </a:pPr>
                      <a:r>
                        <a:rPr lang="en-GB" sz="1600" dirty="0">
                          <a:effectLst/>
                        </a:rPr>
                        <a:t>Eurozone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a:effectLst/>
                        </a:rPr>
                        <a:t>0.5</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-4.5</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2.1</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1.6</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-0.9</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-0.3</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b="1" dirty="0">
                          <a:effectLst/>
                        </a:rPr>
                        <a:t>0.9</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2917999"/>
                  </a:ext>
                </a:extLst>
              </a:tr>
            </a:tbl>
          </a:graphicData>
        </a:graphic>
      </p:graphicFrame>
      <p:sp>
        <p:nvSpPr>
          <p:cNvPr id="6" name="Rectangle 5"/>
          <p:cNvSpPr/>
          <p:nvPr/>
        </p:nvSpPr>
        <p:spPr>
          <a:xfrm>
            <a:off x="607740" y="5185956"/>
            <a:ext cx="6096000" cy="646331"/>
          </a:xfrm>
          <a:prstGeom prst="rect">
            <a:avLst/>
          </a:prstGeom>
        </p:spPr>
        <p:txBody>
          <a:bodyPr>
            <a:spAutoFit/>
          </a:bodyPr>
          <a:lstStyle/>
          <a:p>
            <a:pPr lvl="0" algn="ctr" eaLnBrk="0" fontAlgn="base" hangingPunct="0">
              <a:spcBef>
                <a:spcPct val="0"/>
              </a:spcBef>
              <a:spcAft>
                <a:spcPct val="0"/>
              </a:spcAft>
            </a:pPr>
            <a:r>
              <a:rPr lang="en-GB" altLang="en-US" b="1" dirty="0">
                <a:latin typeface="Gill Sans MT" panose="020B0502020104020203" pitchFamily="34" charset="0"/>
                <a:ea typeface="Calibri" panose="020F0502020204030204" pitchFamily="34" charset="0"/>
                <a:cs typeface="Times New Roman" panose="02020603050405020304" pitchFamily="18" charset="0"/>
              </a:rPr>
              <a:t>Table 6 Annual increase in GDP: Germany and the 19 country Eurozone</a:t>
            </a:r>
            <a:endParaRPr lang="en-GB" altLang="en-US" sz="3200" dirty="0">
              <a:latin typeface="Arial" panose="020B06040202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8597" y="1274407"/>
            <a:ext cx="4766344" cy="2644450"/>
          </a:xfrm>
          <a:prstGeom prst="rect">
            <a:avLst/>
          </a:prstGeom>
        </p:spPr>
      </p:pic>
    </p:spTree>
    <p:extLst>
      <p:ext uri="{BB962C8B-B14F-4D97-AF65-F5344CB8AC3E}">
        <p14:creationId xmlns:p14="http://schemas.microsoft.com/office/powerpoint/2010/main" val="2143147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9269" y="222069"/>
            <a:ext cx="11286308" cy="769441"/>
          </a:xfrm>
          <a:prstGeom prst="rect">
            <a:avLst/>
          </a:prstGeom>
          <a:noFill/>
        </p:spPr>
        <p:txBody>
          <a:bodyPr wrap="square" rtlCol="0">
            <a:spAutoFit/>
          </a:bodyPr>
          <a:lstStyle/>
          <a:p>
            <a:r>
              <a:rPr lang="en-GB" sz="4400" dirty="0">
                <a:solidFill>
                  <a:schemeClr val="accent5">
                    <a:lumMod val="75000"/>
                  </a:schemeClr>
                </a:solidFill>
                <a:latin typeface="Gill Sans Nova Ultra Bold" panose="020B0B02020104020203" pitchFamily="34" charset="0"/>
              </a:rPr>
              <a:t>Consequences</a:t>
            </a:r>
            <a:r>
              <a:rPr lang="en-GB" dirty="0" smtClean="0">
                <a:solidFill>
                  <a:schemeClr val="accent5">
                    <a:lumMod val="75000"/>
                  </a:schemeClr>
                </a:solidFill>
                <a:latin typeface="Gill Sans Nova Ultra Bold" panose="020B0B02020104020203" pitchFamily="34" charset="0"/>
              </a:rPr>
              <a:t>: </a:t>
            </a:r>
            <a:r>
              <a:rPr lang="en-GB" sz="3200" dirty="0" smtClean="0">
                <a:solidFill>
                  <a:schemeClr val="accent5">
                    <a:lumMod val="75000"/>
                  </a:schemeClr>
                </a:solidFill>
                <a:latin typeface="Gill Sans Nova Ultra Bold" panose="020B0B02020104020203" pitchFamily="34" charset="0"/>
              </a:rPr>
              <a:t>ownership of assets</a:t>
            </a:r>
            <a:endParaRPr lang="en-GB" sz="3200" dirty="0">
              <a:solidFill>
                <a:schemeClr val="accent5">
                  <a:lumMod val="75000"/>
                </a:schemeClr>
              </a:solidFill>
            </a:endParaRPr>
          </a:p>
        </p:txBody>
      </p:sp>
      <p:sp>
        <p:nvSpPr>
          <p:cNvPr id="3" name="TextBox 2"/>
          <p:cNvSpPr txBox="1"/>
          <p:nvPr/>
        </p:nvSpPr>
        <p:spPr>
          <a:xfrm>
            <a:off x="679269" y="991510"/>
            <a:ext cx="4598125" cy="5262979"/>
          </a:xfrm>
          <a:prstGeom prst="rect">
            <a:avLst/>
          </a:prstGeom>
          <a:noFill/>
        </p:spPr>
        <p:txBody>
          <a:bodyPr wrap="square" rtlCol="0">
            <a:spAutoFit/>
          </a:bodyPr>
          <a:lstStyle/>
          <a:p>
            <a:r>
              <a:rPr lang="en-GB" sz="2800" b="1" dirty="0">
                <a:solidFill>
                  <a:schemeClr val="accent5">
                    <a:lumMod val="75000"/>
                  </a:schemeClr>
                </a:solidFill>
              </a:rPr>
              <a:t>Reform Programme privatisation:  Portugal</a:t>
            </a:r>
            <a:endParaRPr lang="en-GB" sz="2800" dirty="0">
              <a:solidFill>
                <a:schemeClr val="accent5">
                  <a:lumMod val="75000"/>
                </a:schemeClr>
              </a:solidFill>
            </a:endParaRPr>
          </a:p>
          <a:p>
            <a:r>
              <a:rPr lang="en-GB" sz="2000" dirty="0"/>
              <a:t>Sale of government shares in </a:t>
            </a:r>
          </a:p>
          <a:p>
            <a:pPr marL="342900" indent="-342900">
              <a:buFont typeface="Arial" panose="020B0604020202020204" pitchFamily="34" charset="0"/>
              <a:buChar char="•"/>
            </a:pPr>
            <a:r>
              <a:rPr lang="en-GB" sz="2000" dirty="0" err="1"/>
              <a:t>Galp</a:t>
            </a:r>
            <a:r>
              <a:rPr lang="en-GB" sz="2000" dirty="0"/>
              <a:t> </a:t>
            </a:r>
            <a:r>
              <a:rPr lang="en-GB" sz="2000" dirty="0" err="1"/>
              <a:t>Energias</a:t>
            </a:r>
            <a:r>
              <a:rPr lang="en-GB" sz="2000" dirty="0"/>
              <a:t>, </a:t>
            </a:r>
          </a:p>
          <a:p>
            <a:pPr marL="342900" indent="-342900">
              <a:buFont typeface="Arial" panose="020B0604020202020204" pitchFamily="34" charset="0"/>
              <a:buChar char="•"/>
            </a:pPr>
            <a:r>
              <a:rPr lang="en-GB" sz="2000" dirty="0" err="1"/>
              <a:t>Energias</a:t>
            </a:r>
            <a:r>
              <a:rPr lang="en-GB" sz="2000" dirty="0"/>
              <a:t> de Portugal, </a:t>
            </a:r>
          </a:p>
          <a:p>
            <a:pPr marL="342900" indent="-342900">
              <a:buFont typeface="Arial" panose="020B0604020202020204" pitchFamily="34" charset="0"/>
              <a:buChar char="•"/>
            </a:pPr>
            <a:r>
              <a:rPr lang="en-GB" sz="2000" dirty="0"/>
              <a:t>electricity distributor REN, </a:t>
            </a:r>
          </a:p>
          <a:p>
            <a:pPr marL="342900" indent="-342900">
              <a:buFont typeface="Arial" panose="020B0604020202020204" pitchFamily="34" charset="0"/>
              <a:buChar char="•"/>
            </a:pPr>
            <a:r>
              <a:rPr lang="en-GB" sz="2000" dirty="0"/>
              <a:t>paper firm </a:t>
            </a:r>
            <a:r>
              <a:rPr lang="en-GB" sz="2000" dirty="0" err="1"/>
              <a:t>Inapa</a:t>
            </a:r>
            <a:r>
              <a:rPr lang="en-GB" sz="2000" dirty="0"/>
              <a:t>, </a:t>
            </a:r>
          </a:p>
          <a:p>
            <a:pPr marL="342900" indent="-342900">
              <a:buFont typeface="Arial" panose="020B0604020202020204" pitchFamily="34" charset="0"/>
              <a:buChar char="•"/>
            </a:pPr>
            <a:r>
              <a:rPr lang="en-GB" sz="2000" dirty="0"/>
              <a:t>the </a:t>
            </a:r>
            <a:r>
              <a:rPr lang="en-GB" sz="2000" dirty="0" err="1"/>
              <a:t>Viana</a:t>
            </a:r>
            <a:r>
              <a:rPr lang="en-GB" sz="2000" dirty="0"/>
              <a:t> do Castelo shipyards, </a:t>
            </a:r>
          </a:p>
          <a:p>
            <a:pPr marL="342900" indent="-342900">
              <a:buFont typeface="Arial" panose="020B0604020202020204" pitchFamily="34" charset="0"/>
              <a:buChar char="•"/>
            </a:pPr>
            <a:r>
              <a:rPr lang="en-GB" sz="2000" dirty="0"/>
              <a:t>airline TAP Portugal, </a:t>
            </a:r>
          </a:p>
          <a:p>
            <a:pPr marL="342900" indent="-342900">
              <a:buFont typeface="Arial" panose="020B0604020202020204" pitchFamily="34" charset="0"/>
              <a:buChar char="•"/>
            </a:pPr>
            <a:r>
              <a:rPr lang="en-GB" sz="2000" dirty="0"/>
              <a:t>Portugal Airports, </a:t>
            </a:r>
          </a:p>
          <a:p>
            <a:pPr marL="342900" indent="-342900">
              <a:buFont typeface="Arial" panose="020B0604020202020204" pitchFamily="34" charset="0"/>
              <a:buChar char="•"/>
            </a:pPr>
            <a:r>
              <a:rPr lang="en-GB" sz="2000" dirty="0"/>
              <a:t>the CTT post service, </a:t>
            </a:r>
          </a:p>
          <a:p>
            <a:pPr marL="342900" indent="-342900">
              <a:buFont typeface="Arial" panose="020B0604020202020204" pitchFamily="34" charset="0"/>
              <a:buChar char="•"/>
            </a:pPr>
            <a:r>
              <a:rPr lang="en-GB" sz="2000" dirty="0"/>
              <a:t>BPN bank, </a:t>
            </a:r>
          </a:p>
          <a:p>
            <a:pPr marL="342900" indent="-342900">
              <a:buFont typeface="Arial" panose="020B0604020202020204" pitchFamily="34" charset="0"/>
              <a:buChar char="•"/>
            </a:pPr>
            <a:r>
              <a:rPr lang="en-GB" sz="2000" dirty="0"/>
              <a:t>the insurance division of </a:t>
            </a:r>
            <a:r>
              <a:rPr lang="en-GB" sz="2000" dirty="0" err="1"/>
              <a:t>Caixa</a:t>
            </a:r>
            <a:r>
              <a:rPr lang="en-GB" sz="2000" dirty="0"/>
              <a:t> </a:t>
            </a:r>
            <a:r>
              <a:rPr lang="en-GB" sz="2000" dirty="0" err="1"/>
              <a:t>Geral</a:t>
            </a:r>
            <a:r>
              <a:rPr lang="en-GB" sz="2000" dirty="0"/>
              <a:t> de </a:t>
            </a:r>
            <a:r>
              <a:rPr lang="en-GB" sz="2000" dirty="0" err="1"/>
              <a:t>Depositos</a:t>
            </a:r>
            <a:endParaRPr lang="en-GB" sz="2000" dirty="0"/>
          </a:p>
          <a:p>
            <a:pPr marL="342900" indent="-342900">
              <a:buFont typeface="Arial" panose="020B0604020202020204" pitchFamily="34" charset="0"/>
              <a:buChar char="•"/>
            </a:pPr>
            <a:r>
              <a:rPr lang="en-GB" sz="2000" dirty="0"/>
              <a:t>Government's activities in the rail freight sector.</a:t>
            </a:r>
          </a:p>
        </p:txBody>
      </p:sp>
      <p:sp>
        <p:nvSpPr>
          <p:cNvPr id="4" name="TextBox 3"/>
          <p:cNvSpPr txBox="1"/>
          <p:nvPr/>
        </p:nvSpPr>
        <p:spPr>
          <a:xfrm>
            <a:off x="5277394" y="917912"/>
            <a:ext cx="6061166" cy="5940088"/>
          </a:xfrm>
          <a:prstGeom prst="rect">
            <a:avLst/>
          </a:prstGeom>
          <a:noFill/>
        </p:spPr>
        <p:txBody>
          <a:bodyPr wrap="square" rtlCol="0">
            <a:spAutoFit/>
          </a:bodyPr>
          <a:lstStyle/>
          <a:p>
            <a:r>
              <a:rPr lang="en-GB" sz="2800" b="1" dirty="0">
                <a:solidFill>
                  <a:schemeClr val="accent5">
                    <a:lumMod val="75000"/>
                  </a:schemeClr>
                </a:solidFill>
              </a:rPr>
              <a:t>Reform Programme privatisation: Greece</a:t>
            </a:r>
            <a:endParaRPr lang="en-GB" sz="2800" dirty="0">
              <a:solidFill>
                <a:schemeClr val="accent5">
                  <a:lumMod val="75000"/>
                </a:schemeClr>
              </a:solidFill>
            </a:endParaRPr>
          </a:p>
          <a:p>
            <a:pPr marL="285750" indent="-285750">
              <a:buFont typeface="Arial" panose="020B0604020202020204" pitchFamily="34" charset="0"/>
              <a:buChar char="•"/>
            </a:pPr>
            <a:r>
              <a:rPr lang="en-GB" dirty="0"/>
              <a:t>66 percent of </a:t>
            </a:r>
            <a:r>
              <a:rPr lang="en-GB" dirty="0" err="1"/>
              <a:t>Desfa</a:t>
            </a:r>
            <a:r>
              <a:rPr lang="en-GB" dirty="0"/>
              <a:t>, a gas distribution and liquid gas processing firm</a:t>
            </a:r>
          </a:p>
          <a:p>
            <a:pPr marL="285750" indent="-285750">
              <a:buFont typeface="Arial" panose="020B0604020202020204" pitchFamily="34" charset="0"/>
              <a:buChar char="•"/>
            </a:pPr>
            <a:r>
              <a:rPr lang="en-GB" dirty="0"/>
              <a:t>up to 35 percent of oil refinery and petrol distribution firm </a:t>
            </a:r>
            <a:r>
              <a:rPr lang="en-GB" dirty="0" err="1"/>
              <a:t>Helpe</a:t>
            </a:r>
            <a:endParaRPr lang="en-GB" dirty="0"/>
          </a:p>
          <a:p>
            <a:pPr marL="285750" indent="-285750">
              <a:buFont typeface="Arial" panose="020B0604020202020204" pitchFamily="34" charset="0"/>
              <a:buChar char="•"/>
            </a:pPr>
            <a:r>
              <a:rPr lang="en-GB" dirty="0"/>
              <a:t>17 percent of electricity distributor PPC; </a:t>
            </a:r>
          </a:p>
          <a:p>
            <a:pPr marL="285750" indent="-285750">
              <a:buFont typeface="Arial" panose="020B0604020202020204" pitchFamily="34" charset="0"/>
              <a:buChar char="•"/>
            </a:pPr>
            <a:r>
              <a:rPr lang="en-GB" dirty="0"/>
              <a:t>65 percent of gas distributor </a:t>
            </a:r>
            <a:r>
              <a:rPr lang="en-GB" dirty="0" err="1"/>
              <a:t>Depa</a:t>
            </a:r>
            <a:r>
              <a:rPr lang="en-GB" dirty="0"/>
              <a:t>.</a:t>
            </a:r>
          </a:p>
          <a:p>
            <a:pPr marL="285750" indent="-285750">
              <a:buFont typeface="Arial" panose="020B0604020202020204" pitchFamily="34" charset="0"/>
              <a:buChar char="•"/>
            </a:pPr>
            <a:r>
              <a:rPr lang="en-GB" dirty="0"/>
              <a:t>14 regional airports, to be sold to German firm </a:t>
            </a:r>
            <a:r>
              <a:rPr lang="en-GB" dirty="0" err="1"/>
              <a:t>Fraport</a:t>
            </a:r>
            <a:r>
              <a:rPr lang="en-GB" dirty="0"/>
              <a:t> for €1.2 billion </a:t>
            </a:r>
          </a:p>
          <a:p>
            <a:pPr marL="285750" indent="-285750">
              <a:buFont typeface="Arial" panose="020B0604020202020204" pitchFamily="34" charset="0"/>
              <a:buChar char="•"/>
            </a:pPr>
            <a:r>
              <a:rPr lang="en-GB" dirty="0"/>
              <a:t>67 percent of the Piraeus Port Authority</a:t>
            </a:r>
          </a:p>
          <a:p>
            <a:pPr marL="285750" indent="-285750">
              <a:buFont typeface="Arial" panose="020B0604020202020204" pitchFamily="34" charset="0"/>
              <a:buChar char="•"/>
            </a:pPr>
            <a:r>
              <a:rPr lang="en-GB" dirty="0"/>
              <a:t>67 percent of the Thessaloniki Port Authority</a:t>
            </a:r>
          </a:p>
          <a:p>
            <a:pPr marL="285750" indent="-285750">
              <a:buFont typeface="Arial" panose="020B0604020202020204" pitchFamily="34" charset="0"/>
              <a:buChar char="•"/>
            </a:pPr>
            <a:r>
              <a:rPr lang="en-GB" dirty="0"/>
              <a:t>100 percent of national rail and bus service providers, </a:t>
            </a:r>
            <a:r>
              <a:rPr lang="en-GB" dirty="0" err="1"/>
              <a:t>Trainose</a:t>
            </a:r>
            <a:r>
              <a:rPr lang="en-GB" dirty="0"/>
              <a:t> and </a:t>
            </a:r>
            <a:r>
              <a:rPr lang="en-GB" dirty="0" err="1"/>
              <a:t>Eessty</a:t>
            </a:r>
            <a:endParaRPr lang="en-GB" dirty="0"/>
          </a:p>
          <a:p>
            <a:pPr marL="285750" indent="-285750">
              <a:buFont typeface="Arial" panose="020B0604020202020204" pitchFamily="34" charset="0"/>
              <a:buChar char="•"/>
            </a:pPr>
            <a:r>
              <a:rPr lang="en-GB" dirty="0"/>
              <a:t>30 percent of Athens International Airport</a:t>
            </a:r>
          </a:p>
          <a:p>
            <a:pPr marL="285750" indent="-285750">
              <a:buFont typeface="Arial" panose="020B0604020202020204" pitchFamily="34" charset="0"/>
              <a:buChar char="•"/>
            </a:pPr>
            <a:r>
              <a:rPr lang="en-GB" dirty="0"/>
              <a:t>a 648 km-long motorway, which connects northern Greece to Turkey.</a:t>
            </a:r>
          </a:p>
          <a:p>
            <a:pPr marL="285750" indent="-285750">
              <a:buFont typeface="Arial" panose="020B0604020202020204" pitchFamily="34" charset="0"/>
              <a:buChar char="•"/>
            </a:pPr>
            <a:r>
              <a:rPr lang="en-GB" dirty="0"/>
              <a:t>90 percent of </a:t>
            </a:r>
            <a:r>
              <a:rPr lang="en-GB" dirty="0" err="1"/>
              <a:t>Elta</a:t>
            </a:r>
            <a:r>
              <a:rPr lang="en-GB" dirty="0"/>
              <a:t>, the Greek postal service</a:t>
            </a:r>
          </a:p>
          <a:p>
            <a:pPr marL="285750" indent="-285750">
              <a:buFont typeface="Arial" panose="020B0604020202020204" pitchFamily="34" charset="0"/>
              <a:buChar char="•"/>
            </a:pPr>
            <a:r>
              <a:rPr lang="en-GB" dirty="0"/>
              <a:t>60 per cent of OTE, the Greek phone service provider already 40 percent-owned by Deutsche Telekom.</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6378" y="5790519"/>
            <a:ext cx="1601016" cy="1075135"/>
          </a:xfrm>
          <a:prstGeom prst="rect">
            <a:avLst/>
          </a:prstGeom>
        </p:spPr>
      </p:pic>
    </p:spTree>
    <p:extLst>
      <p:ext uri="{BB962C8B-B14F-4D97-AF65-F5344CB8AC3E}">
        <p14:creationId xmlns:p14="http://schemas.microsoft.com/office/powerpoint/2010/main" val="1204370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4583" y="313509"/>
            <a:ext cx="9888583" cy="1261884"/>
          </a:xfrm>
          <a:prstGeom prst="rect">
            <a:avLst/>
          </a:prstGeom>
          <a:noFill/>
        </p:spPr>
        <p:txBody>
          <a:bodyPr wrap="square" rtlCol="0">
            <a:spAutoFit/>
          </a:bodyPr>
          <a:lstStyle/>
          <a:p>
            <a:r>
              <a:rPr lang="en-GB" sz="4800" dirty="0" smtClean="0">
                <a:solidFill>
                  <a:srgbClr val="002060"/>
                </a:solidFill>
                <a:latin typeface="Gill Sans Nova Ultra Bold" panose="020B0B02020104020203" pitchFamily="34" charset="0"/>
              </a:rPr>
              <a:t>Consequences</a:t>
            </a:r>
          </a:p>
          <a:p>
            <a:r>
              <a:rPr lang="en-GB" sz="2800" dirty="0" smtClean="0">
                <a:solidFill>
                  <a:srgbClr val="002060"/>
                </a:solidFill>
                <a:latin typeface="Gill Sans Nova Ultra Bold" panose="020B0B02020104020203" pitchFamily="34" charset="0"/>
              </a:rPr>
              <a:t>Labour Mobility</a:t>
            </a:r>
            <a:endParaRPr lang="en-GB"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5691" y="1052879"/>
            <a:ext cx="7328808" cy="5799896"/>
          </a:xfrm>
          <a:prstGeom prst="rect">
            <a:avLst/>
          </a:prstGeom>
        </p:spPr>
      </p:pic>
      <p:sp>
        <p:nvSpPr>
          <p:cNvPr id="4" name="TextBox 3"/>
          <p:cNvSpPr txBox="1"/>
          <p:nvPr/>
        </p:nvSpPr>
        <p:spPr>
          <a:xfrm>
            <a:off x="888274" y="2416629"/>
            <a:ext cx="3317966" cy="4370427"/>
          </a:xfrm>
          <a:prstGeom prst="rect">
            <a:avLst/>
          </a:prstGeom>
          <a:solidFill>
            <a:schemeClr val="accent1">
              <a:lumMod val="20000"/>
              <a:lumOff val="80000"/>
            </a:schemeClr>
          </a:solidFill>
        </p:spPr>
        <p:txBody>
          <a:bodyPr wrap="square" rtlCol="0">
            <a:spAutoFit/>
          </a:bodyPr>
          <a:lstStyle/>
          <a:p>
            <a:r>
              <a:rPr lang="en-GB" sz="2000" b="1" dirty="0" smtClean="0"/>
              <a:t>Baltic States</a:t>
            </a:r>
          </a:p>
          <a:p>
            <a:endParaRPr lang="en-GB" sz="2000" dirty="0"/>
          </a:p>
          <a:p>
            <a:r>
              <a:rPr lang="en-GB" sz="2000" dirty="0" smtClean="0"/>
              <a:t>Sommers and </a:t>
            </a:r>
            <a:r>
              <a:rPr lang="en-GB" sz="2000" dirty="0" err="1" smtClean="0"/>
              <a:t>Woolfson</a:t>
            </a:r>
            <a:r>
              <a:rPr lang="en-GB" sz="2000" dirty="0" smtClean="0"/>
              <a:t>, </a:t>
            </a:r>
            <a:r>
              <a:rPr lang="en-GB" sz="2000" i="1" dirty="0" smtClean="0"/>
              <a:t>Contradictions of Austerity</a:t>
            </a:r>
            <a:r>
              <a:rPr lang="en-GB" sz="2000" dirty="0" smtClean="0"/>
              <a:t>, 2014</a:t>
            </a:r>
          </a:p>
          <a:p>
            <a:endParaRPr lang="en-GB" sz="2000" dirty="0"/>
          </a:p>
          <a:p>
            <a:pPr marL="342900" indent="-342900">
              <a:buFont typeface="Arial" panose="020B0604020202020204" pitchFamily="34" charset="0"/>
              <a:buChar char="•"/>
            </a:pPr>
            <a:r>
              <a:rPr lang="en-GB" sz="2000" b="1" dirty="0" smtClean="0"/>
              <a:t>“Internal devaluation”</a:t>
            </a:r>
          </a:p>
          <a:p>
            <a:pPr marL="342900" indent="-342900">
              <a:buFont typeface="Arial" panose="020B0604020202020204" pitchFamily="34" charset="0"/>
              <a:buChar char="•"/>
            </a:pPr>
            <a:r>
              <a:rPr lang="en-GB" sz="2000" b="1" dirty="0" smtClean="0"/>
              <a:t>Wages reduced to &lt; quarter Sweden</a:t>
            </a:r>
          </a:p>
          <a:p>
            <a:pPr marL="342900" indent="-342900">
              <a:buFont typeface="Arial" panose="020B0604020202020204" pitchFamily="34" charset="0"/>
              <a:buChar char="•"/>
            </a:pPr>
            <a:r>
              <a:rPr lang="en-GB" sz="2000" b="1" dirty="0" smtClean="0"/>
              <a:t>Lithuania loses up to a third of most skilled and educated workforce post-2008</a:t>
            </a:r>
          </a:p>
          <a:p>
            <a:endParaRPr lang="en-GB" dirty="0"/>
          </a:p>
        </p:txBody>
      </p:sp>
    </p:spTree>
    <p:extLst>
      <p:ext uri="{BB962C8B-B14F-4D97-AF65-F5344CB8AC3E}">
        <p14:creationId xmlns:p14="http://schemas.microsoft.com/office/powerpoint/2010/main" val="2858104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6206" y="169817"/>
            <a:ext cx="10842171" cy="8217634"/>
          </a:xfrm>
          <a:prstGeom prst="rect">
            <a:avLst/>
          </a:prstGeom>
          <a:noFill/>
        </p:spPr>
        <p:txBody>
          <a:bodyPr wrap="square" rtlCol="0">
            <a:spAutoFit/>
          </a:bodyPr>
          <a:lstStyle/>
          <a:p>
            <a:r>
              <a:rPr lang="en-GB" sz="3200" dirty="0" smtClean="0">
                <a:solidFill>
                  <a:schemeClr val="accent5">
                    <a:lumMod val="75000"/>
                  </a:schemeClr>
                </a:solidFill>
                <a:latin typeface="Gill Sans Nova Ultra Bold" panose="020B0B02020104020203" pitchFamily="34" charset="0"/>
              </a:rPr>
              <a:t>2012 Eurozone crisis:</a:t>
            </a:r>
          </a:p>
          <a:p>
            <a:r>
              <a:rPr lang="en-GB" sz="3200" dirty="0" smtClean="0">
                <a:solidFill>
                  <a:schemeClr val="accent5">
                    <a:lumMod val="75000"/>
                  </a:schemeClr>
                </a:solidFill>
                <a:latin typeface="Gill Sans Nova Ultra Bold" panose="020B0B02020104020203" pitchFamily="34" charset="0"/>
              </a:rPr>
              <a:t>neo-liberalism reinforced</a:t>
            </a:r>
          </a:p>
          <a:p>
            <a:endParaRPr lang="en-GB" sz="3200" dirty="0">
              <a:latin typeface="Gill Sans Nova Ultra Bold" panose="020B0B02020104020203" pitchFamily="34" charset="0"/>
            </a:endParaRPr>
          </a:p>
          <a:p>
            <a:r>
              <a:rPr lang="en-GB" sz="2800" dirty="0" smtClean="0">
                <a:solidFill>
                  <a:schemeClr val="accent5">
                    <a:lumMod val="50000"/>
                  </a:schemeClr>
                </a:solidFill>
                <a:latin typeface="Gill Sans Nova Ultra Bold" panose="020B0B02020104020203" pitchFamily="34" charset="0"/>
              </a:rPr>
              <a:t>2012 Fiscal Compact: intensified austerity</a:t>
            </a:r>
          </a:p>
          <a:p>
            <a:r>
              <a:rPr lang="en-GB" sz="2800" b="1" dirty="0" smtClean="0">
                <a:solidFill>
                  <a:schemeClr val="accent5">
                    <a:lumMod val="50000"/>
                  </a:schemeClr>
                </a:solidFill>
              </a:rPr>
              <a:t>Max deficit 0.5 per cent GDP; max debt 60 per cent; mandatory reduction by 5 per cent a year</a:t>
            </a:r>
          </a:p>
          <a:p>
            <a:endParaRPr lang="en-GB" sz="1400" b="1" dirty="0" smtClean="0">
              <a:solidFill>
                <a:schemeClr val="tx2">
                  <a:lumMod val="75000"/>
                </a:schemeClr>
              </a:solidFill>
            </a:endParaRPr>
          </a:p>
          <a:p>
            <a:r>
              <a:rPr lang="en-GB" sz="2800" b="1" dirty="0" smtClean="0">
                <a:solidFill>
                  <a:schemeClr val="tx2">
                    <a:lumMod val="75000"/>
                  </a:schemeClr>
                </a:solidFill>
              </a:rPr>
              <a:t>European TUC</a:t>
            </a:r>
            <a:endParaRPr lang="en-GB" sz="2800" b="1" dirty="0">
              <a:solidFill>
                <a:schemeClr val="tx2">
                  <a:lumMod val="75000"/>
                </a:schemeClr>
              </a:solidFill>
            </a:endParaRPr>
          </a:p>
          <a:p>
            <a:r>
              <a:rPr lang="en-GB" sz="2800" dirty="0" smtClean="0">
                <a:solidFill>
                  <a:schemeClr val="tx2">
                    <a:lumMod val="75000"/>
                  </a:schemeClr>
                </a:solidFill>
              </a:rPr>
              <a:t>‘running </a:t>
            </a:r>
            <a:r>
              <a:rPr lang="en-GB" sz="2800" dirty="0">
                <a:solidFill>
                  <a:schemeClr val="tx2">
                    <a:lumMod val="75000"/>
                  </a:schemeClr>
                </a:solidFill>
              </a:rPr>
              <a:t>as a red line through the programme of Economic Governance is the idea of turning wages into the main instrument of adjustment: currency devaluations (which are no longer possible inside the Euro Area) are to be replaced by a devaluation of pay in the form of deflationary wage cuts. To achieve this wage “flexibility”, labour market institutions which prevent wages from falling are perceived as being a “rigidity” which should be eliminated.’</a:t>
            </a:r>
            <a:endParaRPr lang="en-GB" sz="2800" b="1" dirty="0" smtClean="0">
              <a:solidFill>
                <a:schemeClr val="tx2">
                  <a:lumMod val="75000"/>
                </a:schemeClr>
              </a:solidFill>
            </a:endParaRPr>
          </a:p>
          <a:p>
            <a:endParaRPr lang="en-GB" sz="3200" b="1" dirty="0"/>
          </a:p>
          <a:p>
            <a:endParaRPr lang="en-GB" sz="3200" b="1" dirty="0" smtClean="0"/>
          </a:p>
          <a:p>
            <a:endParaRPr lang="en-GB" sz="3200" dirty="0">
              <a:latin typeface="Gill Sans Nova Ultra Bold" panose="020B0B02020104020203" pitchFamily="34" charset="0"/>
            </a:endParaRPr>
          </a:p>
        </p:txBody>
      </p:sp>
    </p:spTree>
    <p:extLst>
      <p:ext uri="{BB962C8B-B14F-4D97-AF65-F5344CB8AC3E}">
        <p14:creationId xmlns:p14="http://schemas.microsoft.com/office/powerpoint/2010/main" val="107530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3" y="133460"/>
            <a:ext cx="10371909" cy="4747453"/>
          </a:xfrm>
          <a:prstGeom prst="rect">
            <a:avLst/>
          </a:prstGeom>
          <a:noFill/>
        </p:spPr>
        <p:txBody>
          <a:bodyPr wrap="square" rtlCol="0">
            <a:spAutoFit/>
          </a:bodyPr>
          <a:lstStyle/>
          <a:p>
            <a:r>
              <a:rPr lang="en-GB" sz="3200" dirty="0" smtClean="0">
                <a:solidFill>
                  <a:schemeClr val="accent5">
                    <a:lumMod val="75000"/>
                  </a:schemeClr>
                </a:solidFill>
                <a:latin typeface="Gill Sans Nova Ultra Bold" panose="020B0B02020104020203" pitchFamily="34" charset="0"/>
              </a:rPr>
              <a:t>Economic Consequences</a:t>
            </a:r>
          </a:p>
          <a:p>
            <a:r>
              <a:rPr lang="en-GB" sz="2800" b="1" dirty="0" smtClean="0">
                <a:solidFill>
                  <a:schemeClr val="accent5">
                    <a:lumMod val="75000"/>
                  </a:schemeClr>
                </a:solidFill>
              </a:rPr>
              <a:t>Exporting crisis to the rest of the world</a:t>
            </a:r>
          </a:p>
          <a:p>
            <a:endParaRPr lang="en-GB" sz="1050" b="1" dirty="0">
              <a:solidFill>
                <a:schemeClr val="accent5">
                  <a:lumMod val="75000"/>
                </a:schemeClr>
              </a:solidFill>
            </a:endParaRPr>
          </a:p>
          <a:p>
            <a:r>
              <a:rPr lang="en-GB" sz="2400" b="1" dirty="0" smtClean="0">
                <a:solidFill>
                  <a:schemeClr val="accent5">
                    <a:lumMod val="75000"/>
                  </a:schemeClr>
                </a:solidFill>
              </a:rPr>
              <a:t>UN Commission on Trade and Development Annual Report 2012</a:t>
            </a:r>
          </a:p>
          <a:p>
            <a:r>
              <a:rPr lang="en-GB" sz="2000" dirty="0" smtClean="0"/>
              <a:t>the </a:t>
            </a:r>
            <a:r>
              <a:rPr lang="en-GB" sz="2000" dirty="0"/>
              <a:t>European Union’s</a:t>
            </a:r>
            <a:r>
              <a:rPr lang="en-GB" sz="2000" b="1" dirty="0"/>
              <a:t> p</a:t>
            </a:r>
            <a:r>
              <a:rPr lang="en-GB" sz="2000" dirty="0"/>
              <a:t>olicy of </a:t>
            </a:r>
            <a:r>
              <a:rPr lang="en-GB" sz="2000" dirty="0" smtClean="0"/>
              <a:t>‘unconditional austerity’</a:t>
            </a:r>
          </a:p>
          <a:p>
            <a:pPr marL="285750" indent="-285750">
              <a:buFont typeface="Arial" panose="020B0604020202020204" pitchFamily="34" charset="0"/>
              <a:buChar char="•"/>
            </a:pPr>
            <a:r>
              <a:rPr lang="en-GB" sz="2200" dirty="0" smtClean="0"/>
              <a:t>‘</a:t>
            </a:r>
            <a:r>
              <a:rPr lang="en-GB" sz="2200" dirty="0"/>
              <a:t>is suffocating the return to sustainable economic growth’ </a:t>
            </a:r>
            <a:endParaRPr lang="en-GB" sz="2200" dirty="0" smtClean="0"/>
          </a:p>
          <a:p>
            <a:pPr marL="285750" indent="-285750">
              <a:buFont typeface="Arial" panose="020B0604020202020204" pitchFamily="34" charset="0"/>
              <a:buChar char="•"/>
            </a:pPr>
            <a:r>
              <a:rPr lang="en-GB" sz="2200" dirty="0" smtClean="0"/>
              <a:t>‘</a:t>
            </a:r>
            <a:r>
              <a:rPr lang="en-GB" sz="2200" dirty="0"/>
              <a:t>a further deterioration of economic conditions in Europe cannot be excluded’.</a:t>
            </a:r>
          </a:p>
          <a:p>
            <a:pPr marL="285750" indent="-285750">
              <a:buFont typeface="Arial" panose="020B0604020202020204" pitchFamily="34" charset="0"/>
              <a:buChar char="•"/>
            </a:pPr>
            <a:r>
              <a:rPr lang="en-GB" sz="2200" dirty="0"/>
              <a:t> </a:t>
            </a:r>
            <a:r>
              <a:rPr lang="en-GB" sz="2200" dirty="0" smtClean="0"/>
              <a:t>’An </a:t>
            </a:r>
            <a:r>
              <a:rPr lang="en-GB" sz="2200" dirty="0"/>
              <a:t>even greater problem for global recovery is Europe’s increasing dependence on exports. The whole region is, in effect, trying to export its way out of the crisis. This could exert an enormous drag on overall global growth and worsen the outlook for many developing countries</a:t>
            </a:r>
            <a:r>
              <a:rPr lang="en-GB" sz="2200" dirty="0" smtClean="0"/>
              <a:t>.’</a:t>
            </a:r>
          </a:p>
          <a:p>
            <a:endParaRPr lang="en-GB" sz="2000" dirty="0"/>
          </a:p>
          <a:p>
            <a:endParaRPr lang="en-GB" dirty="0"/>
          </a:p>
          <a:p>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672988281"/>
              </p:ext>
            </p:extLst>
          </p:nvPr>
        </p:nvGraphicFramePr>
        <p:xfrm>
          <a:off x="4937034" y="3915529"/>
          <a:ext cx="5003800" cy="2746527"/>
        </p:xfrm>
        <a:graphic>
          <a:graphicData uri="http://schemas.openxmlformats.org/drawingml/2006/table">
            <a:tbl>
              <a:tblPr firstRow="1" firstCol="1" bandRow="1">
                <a:tableStyleId>{5C22544A-7EE6-4342-B048-85BDC9FD1C3A}</a:tableStyleId>
              </a:tblPr>
              <a:tblGrid>
                <a:gridCol w="2501494">
                  <a:extLst>
                    <a:ext uri="{9D8B030D-6E8A-4147-A177-3AD203B41FA5}">
                      <a16:colId xmlns:a16="http://schemas.microsoft.com/office/drawing/2014/main" xmlns="" val="1427802624"/>
                    </a:ext>
                  </a:extLst>
                </a:gridCol>
                <a:gridCol w="2502306">
                  <a:extLst>
                    <a:ext uri="{9D8B030D-6E8A-4147-A177-3AD203B41FA5}">
                      <a16:colId xmlns:a16="http://schemas.microsoft.com/office/drawing/2014/main" xmlns="" val="720911342"/>
                    </a:ext>
                  </a:extLst>
                </a:gridCol>
              </a:tblGrid>
              <a:tr h="784722">
                <a:tc>
                  <a:txBody>
                    <a:bodyPr/>
                    <a:lstStyle/>
                    <a:p>
                      <a:pPr>
                        <a:spcAft>
                          <a:spcPts val="0"/>
                        </a:spcAft>
                      </a:pPr>
                      <a:r>
                        <a:rPr lang="en-GB" sz="2000" b="1" dirty="0">
                          <a:effectLst/>
                        </a:rPr>
                        <a:t>Year</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2000" b="1">
                          <a:effectLst/>
                        </a:rPr>
                        <a:t>Balance between imports and exports </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11171160"/>
                  </a:ext>
                </a:extLst>
              </a:tr>
              <a:tr h="392361">
                <a:tc>
                  <a:txBody>
                    <a:bodyPr/>
                    <a:lstStyle/>
                    <a:p>
                      <a:pPr>
                        <a:spcAft>
                          <a:spcPts val="0"/>
                        </a:spcAft>
                      </a:pPr>
                      <a:r>
                        <a:rPr lang="en-GB" sz="2000" b="1" dirty="0">
                          <a:effectLst/>
                        </a:rPr>
                        <a:t>2010</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spcAft>
                          <a:spcPts val="0"/>
                        </a:spcAft>
                        <a:buFont typeface="Gill Sans MT" panose="020B0502020104020203" pitchFamily="34" charset="0"/>
                        <a:buChar char="-"/>
                      </a:pPr>
                      <a:r>
                        <a:rPr lang="en-GB" sz="2000" b="1">
                          <a:effectLst/>
                        </a:rPr>
                        <a:t>178 billion euros</a:t>
                      </a:r>
                      <a:endParaRPr lang="en-GB"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155601812"/>
                  </a:ext>
                </a:extLst>
              </a:tr>
              <a:tr h="392361">
                <a:tc>
                  <a:txBody>
                    <a:bodyPr/>
                    <a:lstStyle/>
                    <a:p>
                      <a:pPr>
                        <a:spcAft>
                          <a:spcPts val="0"/>
                        </a:spcAft>
                      </a:pPr>
                      <a:r>
                        <a:rPr lang="en-GB" sz="2000" b="1" dirty="0">
                          <a:effectLst/>
                        </a:rPr>
                        <a:t>2011</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spcAft>
                          <a:spcPts val="0"/>
                        </a:spcAft>
                        <a:buFont typeface="Gill Sans MT" panose="020B0502020104020203" pitchFamily="34" charset="0"/>
                        <a:buChar char="-"/>
                      </a:pPr>
                      <a:r>
                        <a:rPr lang="en-GB" sz="2000" b="1">
                          <a:effectLst/>
                        </a:rPr>
                        <a:t>170</a:t>
                      </a:r>
                      <a:endParaRPr lang="en-GB"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594994436"/>
                  </a:ext>
                </a:extLst>
              </a:tr>
              <a:tr h="392361">
                <a:tc>
                  <a:txBody>
                    <a:bodyPr/>
                    <a:lstStyle/>
                    <a:p>
                      <a:pPr>
                        <a:spcAft>
                          <a:spcPts val="0"/>
                        </a:spcAft>
                      </a:pPr>
                      <a:r>
                        <a:rPr lang="en-GB" sz="2000" b="1" dirty="0">
                          <a:effectLst/>
                        </a:rPr>
                        <a:t>2012</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spcAft>
                          <a:spcPts val="0"/>
                        </a:spcAft>
                        <a:buFont typeface="Gill Sans MT" panose="020B0502020104020203" pitchFamily="34" charset="0"/>
                        <a:buChar char="-"/>
                      </a:pPr>
                      <a:r>
                        <a:rPr lang="en-GB" sz="2000" b="1">
                          <a:effectLst/>
                        </a:rPr>
                        <a:t>115</a:t>
                      </a:r>
                      <a:endParaRPr lang="en-GB"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2297751227"/>
                  </a:ext>
                </a:extLst>
              </a:tr>
              <a:tr h="392361">
                <a:tc>
                  <a:txBody>
                    <a:bodyPr/>
                    <a:lstStyle/>
                    <a:p>
                      <a:pPr>
                        <a:spcAft>
                          <a:spcPts val="0"/>
                        </a:spcAft>
                      </a:pPr>
                      <a:r>
                        <a:rPr lang="en-GB" sz="2000" b="1" dirty="0">
                          <a:effectLst/>
                        </a:rPr>
                        <a:t>2013</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2000" b="1" dirty="0">
                          <a:effectLst/>
                        </a:rPr>
                        <a:t>      +     48</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15606489"/>
                  </a:ext>
                </a:extLst>
              </a:tr>
              <a:tr h="392361">
                <a:tc>
                  <a:txBody>
                    <a:bodyPr/>
                    <a:lstStyle/>
                    <a:p>
                      <a:pPr>
                        <a:spcAft>
                          <a:spcPts val="0"/>
                        </a:spcAft>
                      </a:pPr>
                      <a:r>
                        <a:rPr lang="en-GB" sz="2000" b="1" dirty="0">
                          <a:effectLst/>
                        </a:rPr>
                        <a:t>2014</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2000" b="1" dirty="0">
                          <a:effectLst/>
                        </a:rPr>
                        <a:t>      +     18</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18100206"/>
                  </a:ext>
                </a:extLst>
              </a:tr>
            </a:tbl>
          </a:graphicData>
        </a:graphic>
      </p:graphicFrame>
      <p:sp>
        <p:nvSpPr>
          <p:cNvPr id="4" name="Rectangle 1"/>
          <p:cNvSpPr>
            <a:spLocks noChangeArrowheads="1"/>
          </p:cNvSpPr>
          <p:nvPr/>
        </p:nvSpPr>
        <p:spPr bwMode="auto">
          <a:xfrm>
            <a:off x="2349863" y="4341599"/>
            <a:ext cx="258717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Gill Sans MT" panose="020B0502020104020203" pitchFamily="34" charset="0"/>
                <a:ea typeface="Calibri" panose="020F0502020204030204" pitchFamily="34" charset="0"/>
                <a:cs typeface="Arial" panose="020B0604020202020204" pitchFamily="34" charset="0"/>
              </a:rPr>
              <a:t>Balance of trade between the EU and the rest of the world (euros billions)</a:t>
            </a:r>
            <a:endParaRPr kumimoji="0" lang="en-GB"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387783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9634" y="261257"/>
            <a:ext cx="9797143" cy="6863417"/>
          </a:xfrm>
          <a:prstGeom prst="rect">
            <a:avLst/>
          </a:prstGeom>
          <a:noFill/>
        </p:spPr>
        <p:txBody>
          <a:bodyPr wrap="square" rtlCol="0">
            <a:spAutoFit/>
          </a:bodyPr>
          <a:lstStyle/>
          <a:p>
            <a:r>
              <a:rPr lang="en-GB" sz="4000" dirty="0" smtClean="0">
                <a:solidFill>
                  <a:srgbClr val="0070C0"/>
                </a:solidFill>
                <a:latin typeface="Gill Sans Nova Ultra Bold" panose="020B0B02020104020203" pitchFamily="34" charset="0"/>
              </a:rPr>
              <a:t>Conclusions</a:t>
            </a:r>
          </a:p>
          <a:p>
            <a:endParaRPr lang="en-GB" dirty="0"/>
          </a:p>
          <a:p>
            <a:pPr marL="457200" indent="-457200">
              <a:buFont typeface="Arial" panose="020B0604020202020204" pitchFamily="34" charset="0"/>
              <a:buChar char="•"/>
            </a:pPr>
            <a:r>
              <a:rPr lang="en-GB" sz="2800" dirty="0" smtClean="0">
                <a:solidFill>
                  <a:srgbClr val="7030A0"/>
                </a:solidFill>
              </a:rPr>
              <a:t>EU </a:t>
            </a:r>
            <a:r>
              <a:rPr lang="en-GB" sz="2800" b="1" dirty="0" smtClean="0">
                <a:solidFill>
                  <a:srgbClr val="7030A0"/>
                </a:solidFill>
              </a:rPr>
              <a:t>not</a:t>
            </a:r>
            <a:r>
              <a:rPr lang="en-GB" sz="2800" dirty="0" smtClean="0">
                <a:solidFill>
                  <a:srgbClr val="7030A0"/>
                </a:solidFill>
              </a:rPr>
              <a:t> a transfer union – cross country transfers </a:t>
            </a:r>
          </a:p>
          <a:p>
            <a:r>
              <a:rPr lang="en-GB" sz="2800" dirty="0">
                <a:solidFill>
                  <a:srgbClr val="7030A0"/>
                </a:solidFill>
              </a:rPr>
              <a:t>	</a:t>
            </a:r>
            <a:r>
              <a:rPr lang="en-GB" sz="2800" dirty="0" smtClean="0">
                <a:solidFill>
                  <a:srgbClr val="7030A0"/>
                </a:solidFill>
              </a:rPr>
              <a:t>would contradict neo-liberal assumptions</a:t>
            </a:r>
          </a:p>
          <a:p>
            <a:pPr marL="457200" indent="-457200">
              <a:buFont typeface="Arial" panose="020B0604020202020204" pitchFamily="34" charset="0"/>
              <a:buChar char="•"/>
            </a:pPr>
            <a:r>
              <a:rPr lang="en-GB" sz="2800" dirty="0" smtClean="0">
                <a:solidFill>
                  <a:srgbClr val="7030A0"/>
                </a:solidFill>
              </a:rPr>
              <a:t>Crisis has radically weakened position of labour – </a:t>
            </a:r>
          </a:p>
          <a:p>
            <a:r>
              <a:rPr lang="en-GB" sz="2800" dirty="0">
                <a:solidFill>
                  <a:srgbClr val="7030A0"/>
                </a:solidFill>
              </a:rPr>
              <a:t>	</a:t>
            </a:r>
            <a:r>
              <a:rPr lang="en-GB" sz="2800" dirty="0" smtClean="0">
                <a:solidFill>
                  <a:srgbClr val="7030A0"/>
                </a:solidFill>
              </a:rPr>
              <a:t>and internal demand</a:t>
            </a:r>
          </a:p>
          <a:p>
            <a:pPr marL="457200" indent="-457200">
              <a:buFont typeface="Arial" panose="020B0604020202020204" pitchFamily="34" charset="0"/>
              <a:buChar char="•"/>
            </a:pPr>
            <a:r>
              <a:rPr lang="en-GB" sz="2800" dirty="0" smtClean="0">
                <a:solidFill>
                  <a:srgbClr val="7030A0"/>
                </a:solidFill>
              </a:rPr>
              <a:t>Uneven development intensified</a:t>
            </a:r>
          </a:p>
          <a:p>
            <a:pPr marL="457200" indent="-457200">
              <a:buFont typeface="Arial" panose="020B0604020202020204" pitchFamily="34" charset="0"/>
              <a:buChar char="•"/>
            </a:pPr>
            <a:r>
              <a:rPr lang="en-GB" sz="2800" dirty="0" smtClean="0">
                <a:solidFill>
                  <a:srgbClr val="7030A0"/>
                </a:solidFill>
              </a:rPr>
              <a:t>ECB QE fed into banks not economies – probably worsened burden of corporate debt</a:t>
            </a:r>
          </a:p>
          <a:p>
            <a:pPr marL="457200" indent="-457200">
              <a:buFont typeface="Arial" panose="020B0604020202020204" pitchFamily="34" charset="0"/>
              <a:buChar char="•"/>
            </a:pPr>
            <a:r>
              <a:rPr lang="en-GB" sz="2800" dirty="0" smtClean="0">
                <a:solidFill>
                  <a:srgbClr val="7030A0"/>
                </a:solidFill>
              </a:rPr>
              <a:t>Exporting crisis has contributed to global slowdown, collapse of commodities prices and, in part, flow of migration into EU</a:t>
            </a:r>
          </a:p>
          <a:p>
            <a:pPr marL="457200" indent="-457200">
              <a:buFont typeface="Arial" panose="020B0604020202020204" pitchFamily="34" charset="0"/>
              <a:buChar char="•"/>
            </a:pPr>
            <a:r>
              <a:rPr lang="en-GB" sz="2800" dirty="0" smtClean="0">
                <a:solidFill>
                  <a:srgbClr val="7030A0"/>
                </a:solidFill>
              </a:rPr>
              <a:t>Fatal combination of national interests: dominance of production by one country within increasingly financialised structures of ownership and control matching interest of another. </a:t>
            </a:r>
          </a:p>
          <a:p>
            <a:endParaRPr lang="en-GB" dirty="0">
              <a:solidFill>
                <a:srgbClr val="7030A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3657" y="261256"/>
            <a:ext cx="4158343" cy="3114743"/>
          </a:xfrm>
          <a:prstGeom prst="rect">
            <a:avLst/>
          </a:prstGeom>
        </p:spPr>
      </p:pic>
    </p:spTree>
    <p:extLst>
      <p:ext uri="{BB962C8B-B14F-4D97-AF65-F5344CB8AC3E}">
        <p14:creationId xmlns:p14="http://schemas.microsoft.com/office/powerpoint/2010/main" val="4229222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7280" y="201094"/>
            <a:ext cx="9287691" cy="6494085"/>
          </a:xfrm>
          <a:prstGeom prst="rect">
            <a:avLst/>
          </a:prstGeom>
          <a:noFill/>
        </p:spPr>
        <p:txBody>
          <a:bodyPr wrap="square" rtlCol="0">
            <a:spAutoFit/>
          </a:bodyPr>
          <a:lstStyle/>
          <a:p>
            <a:r>
              <a:rPr lang="en-GB" sz="7200" dirty="0" smtClean="0">
                <a:solidFill>
                  <a:schemeClr val="accent5">
                    <a:lumMod val="75000"/>
                  </a:schemeClr>
                </a:solidFill>
                <a:latin typeface="Gill Sans Nova Cond Ultra Bold" panose="020B0B04020104020203" pitchFamily="34" charset="0"/>
              </a:rPr>
              <a:t>Overview</a:t>
            </a:r>
          </a:p>
          <a:p>
            <a:endParaRPr lang="en-GB" dirty="0" smtClean="0"/>
          </a:p>
          <a:p>
            <a:r>
              <a:rPr lang="en-GB" sz="2800" dirty="0" smtClean="0">
                <a:solidFill>
                  <a:schemeClr val="accent1">
                    <a:lumMod val="50000"/>
                  </a:schemeClr>
                </a:solidFill>
                <a:latin typeface="Gill Sans Nova Cond Ultra Bold" panose="020B0B04020104020203" pitchFamily="34" charset="0"/>
              </a:rPr>
              <a:t>CAUSES</a:t>
            </a:r>
            <a:endParaRPr lang="en-GB" sz="2800" dirty="0">
              <a:solidFill>
                <a:schemeClr val="accent1">
                  <a:lumMod val="50000"/>
                </a:schemeClr>
              </a:solidFill>
              <a:latin typeface="Gill Sans Nova Cond Ultra Bold" panose="020B0B04020104020203" pitchFamily="34" charset="0"/>
            </a:endParaRPr>
          </a:p>
          <a:p>
            <a:pPr marL="457200" lvl="0" indent="-457200">
              <a:buFont typeface="Arial" panose="020B0604020202020204" pitchFamily="34" charset="0"/>
              <a:buChar char="•"/>
            </a:pPr>
            <a:r>
              <a:rPr lang="en-GB" sz="2400" dirty="0">
                <a:solidFill>
                  <a:schemeClr val="accent5">
                    <a:lumMod val="75000"/>
                  </a:schemeClr>
                </a:solidFill>
              </a:rPr>
              <a:t>the neo-liberal assumptions of the 1986 Single Europe Act and subsequent treaties</a:t>
            </a:r>
          </a:p>
          <a:p>
            <a:pPr marL="457200" lvl="0" indent="-457200">
              <a:buFont typeface="Arial" panose="020B0604020202020204" pitchFamily="34" charset="0"/>
              <a:buChar char="•"/>
            </a:pPr>
            <a:r>
              <a:rPr lang="en-GB" sz="2400" dirty="0">
                <a:solidFill>
                  <a:schemeClr val="accent5">
                    <a:lumMod val="75000"/>
                  </a:schemeClr>
                </a:solidFill>
              </a:rPr>
              <a:t>the contradictions between these assumptions and the real world</a:t>
            </a:r>
          </a:p>
          <a:p>
            <a:pPr marL="457200" lvl="0" indent="-457200">
              <a:buFont typeface="Arial" panose="020B0604020202020204" pitchFamily="34" charset="0"/>
              <a:buChar char="•"/>
            </a:pPr>
            <a:r>
              <a:rPr lang="en-GB" sz="2400" dirty="0">
                <a:solidFill>
                  <a:schemeClr val="accent5">
                    <a:lumMod val="75000"/>
                  </a:schemeClr>
                </a:solidFill>
              </a:rPr>
              <a:t>the resulting financial crisis and the subsequent </a:t>
            </a:r>
            <a:r>
              <a:rPr lang="en-GB" sz="2400" i="1" dirty="0">
                <a:solidFill>
                  <a:schemeClr val="accent5">
                    <a:lumMod val="75000"/>
                  </a:schemeClr>
                </a:solidFill>
              </a:rPr>
              <a:t>politica</a:t>
            </a:r>
            <a:r>
              <a:rPr lang="en-GB" sz="2400" dirty="0">
                <a:solidFill>
                  <a:schemeClr val="accent5">
                    <a:lumMod val="75000"/>
                  </a:schemeClr>
                </a:solidFill>
              </a:rPr>
              <a:t>l use of the </a:t>
            </a:r>
            <a:r>
              <a:rPr lang="en-GB" sz="2400" dirty="0" smtClean="0">
                <a:solidFill>
                  <a:schemeClr val="accent5">
                    <a:lumMod val="75000"/>
                  </a:schemeClr>
                </a:solidFill>
              </a:rPr>
              <a:t>crisis</a:t>
            </a:r>
          </a:p>
          <a:p>
            <a:pPr lvl="0"/>
            <a:endParaRPr lang="en-GB" sz="1000" dirty="0">
              <a:solidFill>
                <a:schemeClr val="accent5">
                  <a:lumMod val="75000"/>
                </a:schemeClr>
              </a:solidFill>
            </a:endParaRPr>
          </a:p>
          <a:p>
            <a:r>
              <a:rPr lang="en-GB" sz="2800" dirty="0" smtClean="0">
                <a:solidFill>
                  <a:schemeClr val="accent1">
                    <a:lumMod val="50000"/>
                  </a:schemeClr>
                </a:solidFill>
                <a:latin typeface="Gill Sans Nova Cond Ultra Bold" panose="020B0B04020104020203" pitchFamily="34" charset="0"/>
              </a:rPr>
              <a:t>CONSEQUENCES</a:t>
            </a:r>
            <a:endParaRPr lang="en-GB" sz="2800" dirty="0">
              <a:solidFill>
                <a:schemeClr val="accent1">
                  <a:lumMod val="50000"/>
                </a:schemeClr>
              </a:solidFill>
              <a:latin typeface="Gill Sans Nova Cond Ultra Bold" panose="020B0B04020104020203" pitchFamily="34" charset="0"/>
            </a:endParaRPr>
          </a:p>
          <a:p>
            <a:pPr marL="457200" lvl="0" indent="-457200">
              <a:buFont typeface="Arial" panose="020B0604020202020204" pitchFamily="34" charset="0"/>
              <a:buChar char="•"/>
            </a:pPr>
            <a:r>
              <a:rPr lang="en-GB" sz="2800" dirty="0">
                <a:solidFill>
                  <a:schemeClr val="accent5">
                    <a:lumMod val="75000"/>
                  </a:schemeClr>
                </a:solidFill>
              </a:rPr>
              <a:t>Increasing </a:t>
            </a:r>
            <a:r>
              <a:rPr lang="en-GB" sz="2800" dirty="0" smtClean="0">
                <a:solidFill>
                  <a:schemeClr val="accent5">
                    <a:lumMod val="75000"/>
                  </a:schemeClr>
                </a:solidFill>
              </a:rPr>
              <a:t>inequality </a:t>
            </a:r>
            <a:r>
              <a:rPr lang="en-GB" sz="2800" dirty="0">
                <a:solidFill>
                  <a:schemeClr val="accent5">
                    <a:lumMod val="75000"/>
                  </a:schemeClr>
                </a:solidFill>
              </a:rPr>
              <a:t>of power between </a:t>
            </a:r>
            <a:r>
              <a:rPr lang="en-GB" sz="2800" i="1" dirty="0">
                <a:solidFill>
                  <a:schemeClr val="accent5">
                    <a:lumMod val="75000"/>
                  </a:schemeClr>
                </a:solidFill>
              </a:rPr>
              <a:t>capital and labour</a:t>
            </a:r>
            <a:r>
              <a:rPr lang="en-GB" sz="2800" dirty="0">
                <a:solidFill>
                  <a:schemeClr val="accent5">
                    <a:lumMod val="75000"/>
                  </a:schemeClr>
                </a:solidFill>
              </a:rPr>
              <a:t> </a:t>
            </a:r>
            <a:r>
              <a:rPr lang="en-GB" sz="2800" dirty="0" smtClean="0">
                <a:solidFill>
                  <a:schemeClr val="accent5">
                    <a:lumMod val="75000"/>
                  </a:schemeClr>
                </a:solidFill>
              </a:rPr>
              <a:t>and </a:t>
            </a:r>
            <a:r>
              <a:rPr lang="en-GB" sz="2800" dirty="0">
                <a:solidFill>
                  <a:schemeClr val="accent5">
                    <a:lumMod val="75000"/>
                  </a:schemeClr>
                </a:solidFill>
              </a:rPr>
              <a:t>forcing down the wage share in national income</a:t>
            </a:r>
          </a:p>
          <a:p>
            <a:pPr marL="457200" lvl="0" indent="-457200">
              <a:buFont typeface="Arial" panose="020B0604020202020204" pitchFamily="34" charset="0"/>
              <a:buChar char="•"/>
            </a:pPr>
            <a:r>
              <a:rPr lang="en-GB" sz="2800" dirty="0">
                <a:solidFill>
                  <a:schemeClr val="accent5">
                    <a:lumMod val="75000"/>
                  </a:schemeClr>
                </a:solidFill>
              </a:rPr>
              <a:t>Increasing </a:t>
            </a:r>
            <a:r>
              <a:rPr lang="en-GB" sz="2800" dirty="0" smtClean="0">
                <a:solidFill>
                  <a:schemeClr val="accent5">
                    <a:lumMod val="75000"/>
                  </a:schemeClr>
                </a:solidFill>
              </a:rPr>
              <a:t>inequalities of development </a:t>
            </a:r>
            <a:r>
              <a:rPr lang="en-GB" sz="2800" dirty="0">
                <a:solidFill>
                  <a:schemeClr val="accent5">
                    <a:lumMod val="75000"/>
                  </a:schemeClr>
                </a:solidFill>
              </a:rPr>
              <a:t>between states </a:t>
            </a:r>
            <a:r>
              <a:rPr lang="en-GB" sz="2800" i="1" dirty="0">
                <a:solidFill>
                  <a:schemeClr val="accent5">
                    <a:lumMod val="75000"/>
                  </a:schemeClr>
                </a:solidFill>
              </a:rPr>
              <a:t>within</a:t>
            </a:r>
            <a:r>
              <a:rPr lang="en-GB" sz="2800" dirty="0">
                <a:solidFill>
                  <a:schemeClr val="accent5">
                    <a:lumMod val="75000"/>
                  </a:schemeClr>
                </a:solidFill>
              </a:rPr>
              <a:t> the EU</a:t>
            </a:r>
          </a:p>
          <a:p>
            <a:pPr marL="457200" lvl="0" indent="-457200">
              <a:buFont typeface="Arial" panose="020B0604020202020204" pitchFamily="34" charset="0"/>
              <a:buChar char="•"/>
            </a:pPr>
            <a:r>
              <a:rPr lang="en-GB" sz="2800" i="1" dirty="0">
                <a:solidFill>
                  <a:schemeClr val="accent5">
                    <a:lumMod val="75000"/>
                  </a:schemeClr>
                </a:solidFill>
              </a:rPr>
              <a:t>Exporting</a:t>
            </a:r>
            <a:r>
              <a:rPr lang="en-GB" sz="2800" dirty="0">
                <a:solidFill>
                  <a:schemeClr val="accent5">
                    <a:lumMod val="75000"/>
                  </a:schemeClr>
                </a:solidFill>
              </a:rPr>
              <a:t> crisis to the rest of the </a:t>
            </a:r>
            <a:r>
              <a:rPr lang="en-GB" sz="2800" dirty="0" smtClean="0">
                <a:solidFill>
                  <a:schemeClr val="accent5">
                    <a:lumMod val="75000"/>
                  </a:schemeClr>
                </a:solidFill>
              </a:rPr>
              <a:t>world</a:t>
            </a:r>
            <a:endParaRPr lang="en-GB"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9563" y="-1"/>
            <a:ext cx="4186782" cy="2047741"/>
          </a:xfrm>
          <a:prstGeom prst="rect">
            <a:avLst/>
          </a:prstGeom>
        </p:spPr>
      </p:pic>
    </p:spTree>
    <p:extLst>
      <p:ext uri="{BB962C8B-B14F-4D97-AF65-F5344CB8AC3E}">
        <p14:creationId xmlns:p14="http://schemas.microsoft.com/office/powerpoint/2010/main" val="3362627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073" y="143691"/>
            <a:ext cx="11194870" cy="9140964"/>
          </a:xfrm>
          <a:prstGeom prst="rect">
            <a:avLst/>
          </a:prstGeom>
          <a:noFill/>
        </p:spPr>
        <p:txBody>
          <a:bodyPr wrap="square" rtlCol="0">
            <a:spAutoFit/>
          </a:bodyPr>
          <a:lstStyle/>
          <a:p>
            <a:r>
              <a:rPr lang="en-GB" sz="7200" dirty="0" smtClean="0">
                <a:solidFill>
                  <a:schemeClr val="accent1">
                    <a:lumMod val="50000"/>
                  </a:schemeClr>
                </a:solidFill>
                <a:latin typeface="Gill Sans Nova Cond Ultra Bold" panose="020B0B04020104020203" pitchFamily="34" charset="0"/>
              </a:rPr>
              <a:t>Origins</a:t>
            </a:r>
          </a:p>
          <a:p>
            <a:endParaRPr lang="en-GB" dirty="0"/>
          </a:p>
          <a:p>
            <a:r>
              <a:rPr lang="en-GB" sz="3600" b="1" dirty="0" smtClean="0">
                <a:solidFill>
                  <a:schemeClr val="accent5">
                    <a:lumMod val="75000"/>
                  </a:schemeClr>
                </a:solidFill>
              </a:rPr>
              <a:t>1986 Single European Act</a:t>
            </a:r>
          </a:p>
          <a:p>
            <a:endParaRPr lang="en-GB" dirty="0">
              <a:solidFill>
                <a:schemeClr val="accent5">
                  <a:lumMod val="75000"/>
                </a:schemeClr>
              </a:solidFill>
            </a:endParaRPr>
          </a:p>
          <a:p>
            <a:pPr marL="571500" indent="-571500">
              <a:buFont typeface="Arial" panose="020B0604020202020204" pitchFamily="34" charset="0"/>
              <a:buChar char="•"/>
            </a:pPr>
            <a:r>
              <a:rPr lang="en-GB" sz="3600" b="1" dirty="0" smtClean="0">
                <a:solidFill>
                  <a:schemeClr val="accent5">
                    <a:lumMod val="75000"/>
                  </a:schemeClr>
                </a:solidFill>
              </a:rPr>
              <a:t>Neo-liberal Assumptions</a:t>
            </a:r>
          </a:p>
          <a:p>
            <a:pPr marL="571500" indent="-571500">
              <a:buFont typeface="Arial" panose="020B0604020202020204" pitchFamily="34" charset="0"/>
              <a:buChar char="•"/>
            </a:pPr>
            <a:r>
              <a:rPr lang="en-GB" sz="3600" b="1" dirty="0" smtClean="0">
                <a:solidFill>
                  <a:schemeClr val="accent5">
                    <a:lumMod val="75000"/>
                  </a:schemeClr>
                </a:solidFill>
              </a:rPr>
              <a:t>National Objectives</a:t>
            </a:r>
            <a:endParaRPr lang="en-GB" sz="3600" b="1" dirty="0">
              <a:solidFill>
                <a:schemeClr val="accent5">
                  <a:lumMod val="75000"/>
                </a:schemeClr>
              </a:solidFill>
            </a:endParaRPr>
          </a:p>
          <a:p>
            <a:endParaRPr lang="en-GB" sz="3600" b="1" dirty="0" smtClean="0">
              <a:solidFill>
                <a:schemeClr val="accent5">
                  <a:lumMod val="75000"/>
                </a:schemeClr>
              </a:solidFill>
            </a:endParaRPr>
          </a:p>
          <a:p>
            <a:r>
              <a:rPr lang="en-GB" sz="3600" b="1" dirty="0" smtClean="0">
                <a:solidFill>
                  <a:schemeClr val="accent5">
                    <a:lumMod val="75000"/>
                  </a:schemeClr>
                </a:solidFill>
              </a:rPr>
              <a:t>Competition will maximise growth</a:t>
            </a:r>
          </a:p>
          <a:p>
            <a:r>
              <a:rPr lang="en-GB" sz="2400" b="1" dirty="0" smtClean="0">
                <a:solidFill>
                  <a:schemeClr val="accent1">
                    <a:lumMod val="50000"/>
                  </a:schemeClr>
                </a:solidFill>
              </a:rPr>
              <a:t>Free movement of capital, labour, goods and services: end to public monopolies</a:t>
            </a:r>
          </a:p>
          <a:p>
            <a:r>
              <a:rPr lang="en-GB" sz="3600" b="1" dirty="0" smtClean="0">
                <a:solidFill>
                  <a:schemeClr val="accent5">
                    <a:lumMod val="75000"/>
                  </a:schemeClr>
                </a:solidFill>
              </a:rPr>
              <a:t>Governments must not interfere with demand</a:t>
            </a:r>
          </a:p>
          <a:p>
            <a:r>
              <a:rPr lang="en-GB" sz="2400" b="1" dirty="0" smtClean="0">
                <a:solidFill>
                  <a:schemeClr val="accent5">
                    <a:lumMod val="75000"/>
                  </a:schemeClr>
                </a:solidFill>
              </a:rPr>
              <a:t>An end to Keynesian pump priming; unemployment maximises labour competition</a:t>
            </a:r>
          </a:p>
          <a:p>
            <a:r>
              <a:rPr lang="en-GB" sz="3600" b="1" dirty="0" err="1" smtClean="0">
                <a:solidFill>
                  <a:schemeClr val="accent5">
                    <a:lumMod val="75000"/>
                  </a:schemeClr>
                </a:solidFill>
              </a:rPr>
              <a:t>Cecchini</a:t>
            </a:r>
            <a:r>
              <a:rPr lang="en-GB" sz="3600" b="1" dirty="0" smtClean="0">
                <a:solidFill>
                  <a:schemeClr val="accent5">
                    <a:lumMod val="75000"/>
                  </a:schemeClr>
                </a:solidFill>
              </a:rPr>
              <a:t> Report: 5 million jobs</a:t>
            </a:r>
          </a:p>
          <a:p>
            <a:endParaRPr lang="en-GB" sz="3600" b="1" dirty="0" smtClean="0">
              <a:solidFill>
                <a:schemeClr val="accent5">
                  <a:lumMod val="75000"/>
                </a:schemeClr>
              </a:solidFill>
            </a:endParaRPr>
          </a:p>
          <a:p>
            <a:endParaRPr lang="en-GB" sz="3600" b="1" dirty="0">
              <a:solidFill>
                <a:schemeClr val="accent5">
                  <a:lumMod val="75000"/>
                </a:schemeClr>
              </a:solidFill>
            </a:endParaRPr>
          </a:p>
          <a:p>
            <a:endParaRPr lang="en-GB" sz="3600" b="1" dirty="0" smtClean="0">
              <a:solidFill>
                <a:schemeClr val="accent5">
                  <a:lumMod val="75000"/>
                </a:schemeClr>
              </a:solidFill>
            </a:endParaRPr>
          </a:p>
          <a:p>
            <a:pPr marL="571500" indent="-571500">
              <a:buFont typeface="Arial" panose="020B0604020202020204" pitchFamily="34" charset="0"/>
              <a:buChar char="•"/>
            </a:pPr>
            <a:endParaRPr lang="en-GB" sz="3600" b="1" dirty="0">
              <a:solidFill>
                <a:schemeClr val="accent5">
                  <a:lumMod val="75000"/>
                </a:schemeClr>
              </a:solidFill>
            </a:endParaRPr>
          </a:p>
          <a:p>
            <a:pPr marL="571500" indent="-571500">
              <a:buFont typeface="Arial" panose="020B0604020202020204" pitchFamily="34" charset="0"/>
              <a:buChar char="•"/>
            </a:pPr>
            <a:endParaRPr lang="en-GB" sz="3600" b="1" dirty="0">
              <a:solidFill>
                <a:schemeClr val="accent5">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5096" y="143691"/>
            <a:ext cx="4955407" cy="3507760"/>
          </a:xfrm>
          <a:prstGeom prst="rect">
            <a:avLst/>
          </a:prstGeom>
        </p:spPr>
      </p:pic>
    </p:spTree>
    <p:extLst>
      <p:ext uri="{BB962C8B-B14F-4D97-AF65-F5344CB8AC3E}">
        <p14:creationId xmlns:p14="http://schemas.microsoft.com/office/powerpoint/2010/main" val="236373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3508" y="326571"/>
            <a:ext cx="8621485" cy="3170099"/>
          </a:xfrm>
          <a:prstGeom prst="rect">
            <a:avLst/>
          </a:prstGeom>
          <a:noFill/>
        </p:spPr>
        <p:txBody>
          <a:bodyPr wrap="square" rtlCol="0">
            <a:spAutoFit/>
          </a:bodyPr>
          <a:lstStyle/>
          <a:p>
            <a:r>
              <a:rPr lang="en-GB" sz="4800" dirty="0" smtClean="0">
                <a:solidFill>
                  <a:schemeClr val="accent1">
                    <a:lumMod val="50000"/>
                  </a:schemeClr>
                </a:solidFill>
                <a:latin typeface="Gill Sans Nova Cond Ultra Bold" panose="020B0B04020104020203" pitchFamily="34" charset="0"/>
              </a:rPr>
              <a:t>Contradictions between assumptions and the real world</a:t>
            </a:r>
          </a:p>
          <a:p>
            <a:endParaRPr lang="en-GB" dirty="0" smtClean="0"/>
          </a:p>
          <a:p>
            <a:r>
              <a:rPr lang="en-GB" sz="3200" b="1" dirty="0" smtClean="0">
                <a:solidFill>
                  <a:schemeClr val="tx2">
                    <a:lumMod val="75000"/>
                  </a:schemeClr>
                </a:solidFill>
              </a:rPr>
              <a:t>Inequality of productive capacity across the EU</a:t>
            </a:r>
          </a:p>
          <a:p>
            <a:endParaRPr lang="en-GB" dirty="0"/>
          </a:p>
          <a:p>
            <a:endParaRPr lang="en-GB" dirty="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232218766"/>
              </p:ext>
            </p:extLst>
          </p:nvPr>
        </p:nvGraphicFramePr>
        <p:xfrm>
          <a:off x="916005" y="2601738"/>
          <a:ext cx="6843427" cy="2978989"/>
        </p:xfrm>
        <a:graphic>
          <a:graphicData uri="http://schemas.openxmlformats.org/drawingml/2006/table">
            <a:tbl>
              <a:tblPr firstRow="1" firstCol="1" lastRow="1" lastCol="1" bandRow="1" bandCol="1">
                <a:tableStyleId>{5C22544A-7EE6-4342-B048-85BDC9FD1C3A}</a:tableStyleId>
              </a:tblPr>
              <a:tblGrid>
                <a:gridCol w="2280607">
                  <a:extLst>
                    <a:ext uri="{9D8B030D-6E8A-4147-A177-3AD203B41FA5}">
                      <a16:colId xmlns:a16="http://schemas.microsoft.com/office/drawing/2014/main" xmlns="" val="2852813345"/>
                    </a:ext>
                  </a:extLst>
                </a:gridCol>
                <a:gridCol w="2281410">
                  <a:extLst>
                    <a:ext uri="{9D8B030D-6E8A-4147-A177-3AD203B41FA5}">
                      <a16:colId xmlns:a16="http://schemas.microsoft.com/office/drawing/2014/main" xmlns="" val="3649637093"/>
                    </a:ext>
                  </a:extLst>
                </a:gridCol>
                <a:gridCol w="2281410">
                  <a:extLst>
                    <a:ext uri="{9D8B030D-6E8A-4147-A177-3AD203B41FA5}">
                      <a16:colId xmlns:a16="http://schemas.microsoft.com/office/drawing/2014/main" xmlns="" val="569265187"/>
                    </a:ext>
                  </a:extLst>
                </a:gridCol>
              </a:tblGrid>
              <a:tr h="1486109">
                <a:tc>
                  <a:txBody>
                    <a:bodyPr/>
                    <a:lstStyle/>
                    <a:p>
                      <a:pPr>
                        <a:lnSpc>
                          <a:spcPct val="115000"/>
                        </a:lnSpc>
                        <a:spcAft>
                          <a:spcPts val="0"/>
                        </a:spcAft>
                      </a:pPr>
                      <a:r>
                        <a:rPr lang="en-GB" sz="1100" dirty="0">
                          <a:effectLst/>
                        </a:rPr>
                        <a:t>Country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600" dirty="0">
                          <a:effectLst/>
                        </a:rPr>
                        <a:t>Percentage increase in German exports between 1998 and 2006 to</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600" dirty="0">
                          <a:effectLst/>
                        </a:rPr>
                        <a:t>Percentage increase in German imports from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93788265"/>
                  </a:ext>
                </a:extLst>
              </a:tr>
              <a:tr h="373220">
                <a:tc>
                  <a:txBody>
                    <a:bodyPr/>
                    <a:lstStyle/>
                    <a:p>
                      <a:pPr>
                        <a:lnSpc>
                          <a:spcPct val="115000"/>
                        </a:lnSpc>
                        <a:spcAft>
                          <a:spcPts val="0"/>
                        </a:spcAft>
                      </a:pPr>
                      <a:r>
                        <a:rPr lang="en-GB" sz="1800" dirty="0">
                          <a:effectLst/>
                        </a:rPr>
                        <a:t>Greece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0" dirty="0">
                          <a:effectLst/>
                        </a:rPr>
                        <a:t>126</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19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522352680"/>
                  </a:ext>
                </a:extLst>
              </a:tr>
              <a:tr h="373220">
                <a:tc>
                  <a:txBody>
                    <a:bodyPr/>
                    <a:lstStyle/>
                    <a:p>
                      <a:pPr>
                        <a:lnSpc>
                          <a:spcPct val="115000"/>
                        </a:lnSpc>
                        <a:spcAft>
                          <a:spcPts val="0"/>
                        </a:spcAft>
                      </a:pPr>
                      <a:r>
                        <a:rPr lang="en-GB" sz="1800" dirty="0">
                          <a:effectLst/>
                        </a:rPr>
                        <a:t>Ireland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0" dirty="0">
                          <a:effectLst/>
                        </a:rPr>
                        <a:t>120</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15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56571304"/>
                  </a:ext>
                </a:extLst>
              </a:tr>
              <a:tr h="373220">
                <a:tc>
                  <a:txBody>
                    <a:bodyPr/>
                    <a:lstStyle/>
                    <a:p>
                      <a:pPr>
                        <a:lnSpc>
                          <a:spcPct val="115000"/>
                        </a:lnSpc>
                        <a:spcAft>
                          <a:spcPts val="0"/>
                        </a:spcAft>
                      </a:pPr>
                      <a:r>
                        <a:rPr lang="en-GB" sz="1800" dirty="0">
                          <a:effectLst/>
                        </a:rPr>
                        <a:t>Portugal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0" dirty="0">
                          <a:effectLst/>
                        </a:rPr>
                        <a:t>53</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19458419"/>
                  </a:ext>
                </a:extLst>
              </a:tr>
              <a:tr h="373220">
                <a:tc>
                  <a:txBody>
                    <a:bodyPr/>
                    <a:lstStyle/>
                    <a:p>
                      <a:pPr>
                        <a:lnSpc>
                          <a:spcPct val="115000"/>
                        </a:lnSpc>
                        <a:spcAft>
                          <a:spcPts val="0"/>
                        </a:spcAft>
                      </a:pPr>
                      <a:r>
                        <a:rPr lang="en-GB" sz="1800" dirty="0">
                          <a:effectLst/>
                        </a:rPr>
                        <a:t>Spain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600" b="0" dirty="0">
                          <a:effectLst/>
                        </a:rPr>
                        <a:t>123</a:t>
                      </a:r>
                      <a:endParaRPr lang="en-GB"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600" dirty="0">
                          <a:effectLst/>
                        </a:rPr>
                        <a:t>56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17029959"/>
                  </a:ext>
                </a:extLst>
              </a:tr>
            </a:tbl>
          </a:graphicData>
        </a:graphic>
      </p:graphicFrame>
      <p:sp>
        <p:nvSpPr>
          <p:cNvPr id="6" name="Rectangle 1"/>
          <p:cNvSpPr>
            <a:spLocks noChangeArrowheads="1"/>
          </p:cNvSpPr>
          <p:nvPr/>
        </p:nvSpPr>
        <p:spPr bwMode="auto">
          <a:xfrm>
            <a:off x="794981" y="5580727"/>
            <a:ext cx="1006673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rPr>
              <a:t>Table 1  Percentage increase in German imports and exports (by value) 1998-2006: </a:t>
            </a:r>
            <a:endParaRPr kumimoji="0" lang="en-GB"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rPr>
              <a:t>based on euros at current value (selected countries)</a:t>
            </a:r>
            <a:endParaRPr kumimoji="0" lang="en-GB"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rPr>
              <a:t>Source: Eurostat, </a:t>
            </a:r>
            <a:r>
              <a:rPr kumimoji="0" lang="en-GB" altLang="en-US" sz="1100" b="0" i="1" u="none" strike="noStrike" cap="none" normalizeH="0" baseline="0" dirty="0" smtClean="0">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rPr>
              <a:t>External and Intra European Union Trade: Statistical Yearbook</a:t>
            </a:r>
            <a:r>
              <a:rPr kumimoji="0" lang="en-GB" altLang="en-US" sz="1100" b="0" i="0" u="none" strike="noStrike" cap="none" normalizeH="0" baseline="0" dirty="0" smtClean="0">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rPr>
              <a:t> 2008 edition: Table 5B</a:t>
            </a:r>
            <a:r>
              <a:rPr kumimoji="0" lang="en-GB" altLang="en-US" sz="1100" b="0" i="0" u="none" strike="noStrike" cap="none" normalizeH="0" baseline="30000" dirty="0" smtClean="0">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hlinkClick r:id="rId2"/>
              </a:rPr>
              <a:t>[</a:t>
            </a:r>
            <a:r>
              <a:rPr kumimoji="0" lang="en-GB" altLang="en-US" sz="1100" b="0" i="0" u="none" strike="noStrike" cap="none" normalizeH="0" baseline="30000" dirty="0" err="1" smtClean="0" bmk="">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hlinkClick r:id="rId2"/>
              </a:rPr>
              <a:t>i</a:t>
            </a:r>
            <a:r>
              <a:rPr kumimoji="0" lang="en-GB" altLang="en-US" sz="1100" b="0" i="0" u="none" strike="noStrike" cap="none" normalizeH="0" baseline="30000" dirty="0" smtClean="0" bmk="">
                <a:ln>
                  <a:noFill/>
                </a:ln>
                <a:solidFill>
                  <a:schemeClr val="tx1"/>
                </a:solidFill>
                <a:effectLst/>
                <a:latin typeface="Gill Sans MT" panose="020B0502020104020203" pitchFamily="34" charset="0"/>
                <a:ea typeface="Times New Roman" panose="02020603050405020304" pitchFamily="18" charset="0"/>
                <a:cs typeface="Arial" panose="020B0604020202020204" pitchFamily="34" charset="0"/>
                <a:hlinkClick r:id="rId2"/>
              </a:rPr>
              <a:t>]</a:t>
            </a:r>
            <a:endParaRPr kumimoji="0" lang="en-GB"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anose="020B0604020202020204" pitchFamily="34" charset="0"/>
              </a:rPr>
              <a:t/>
            </a:r>
            <a:br>
              <a:rPr kumimoji="0" lang="en-GB" altLang="en-US" sz="1800" b="0" i="0" u="none" strike="noStrike" cap="none" normalizeH="0" baseline="0" dirty="0" smtClean="0">
                <a:ln>
                  <a:noFill/>
                </a:ln>
                <a:solidFill>
                  <a:schemeClr val="tx1"/>
                </a:solidFill>
                <a:effectLst/>
                <a:latin typeface="Arial" panose="020B0604020202020204" pitchFamily="34" charset="0"/>
              </a:rPr>
            </a:b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1" name="Picture 10"/>
          <p:cNvPicPr>
            <a:picLocks noChangeAspect="1"/>
          </p:cNvPicPr>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8608423" y="326571"/>
            <a:ext cx="3486775" cy="2611716"/>
          </a:xfrm>
          <a:prstGeom prst="rect">
            <a:avLst/>
          </a:prstGeom>
        </p:spPr>
      </p:pic>
    </p:spTree>
    <p:extLst>
      <p:ext uri="{BB962C8B-B14F-4D97-AF65-F5344CB8AC3E}">
        <p14:creationId xmlns:p14="http://schemas.microsoft.com/office/powerpoint/2010/main" val="260161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6389" y="418011"/>
            <a:ext cx="6126480" cy="2339102"/>
          </a:xfrm>
          <a:prstGeom prst="rect">
            <a:avLst/>
          </a:prstGeom>
          <a:noFill/>
        </p:spPr>
        <p:txBody>
          <a:bodyPr wrap="square" rtlCol="0">
            <a:spAutoFit/>
          </a:bodyPr>
          <a:lstStyle/>
          <a:p>
            <a:r>
              <a:rPr lang="en-GB" sz="4800" dirty="0" smtClean="0">
                <a:solidFill>
                  <a:schemeClr val="tx2">
                    <a:lumMod val="75000"/>
                  </a:schemeClr>
                </a:solidFill>
                <a:latin typeface="Gill Sans Nova Cond Ultra Bold" panose="020B0B04020104020203" pitchFamily="34" charset="0"/>
              </a:rPr>
              <a:t>Contradictions</a:t>
            </a:r>
          </a:p>
          <a:p>
            <a:endParaRPr lang="en-GB" dirty="0"/>
          </a:p>
          <a:p>
            <a:r>
              <a:rPr lang="en-GB" sz="4000" b="1" dirty="0" smtClean="0">
                <a:solidFill>
                  <a:schemeClr val="accent1">
                    <a:lumMod val="75000"/>
                  </a:schemeClr>
                </a:solidFill>
              </a:rPr>
              <a:t>Public spending restricted; </a:t>
            </a:r>
          </a:p>
          <a:p>
            <a:r>
              <a:rPr lang="en-GB" sz="4000" b="1" dirty="0" smtClean="0">
                <a:solidFill>
                  <a:schemeClr val="accent1">
                    <a:lumMod val="75000"/>
                  </a:schemeClr>
                </a:solidFill>
              </a:rPr>
              <a:t>Bank borrowing  not</a:t>
            </a:r>
            <a:endParaRPr lang="en-GB" sz="4000" b="1" dirty="0">
              <a:solidFill>
                <a:schemeClr val="accent1">
                  <a:lumMod val="75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133152853"/>
              </p:ext>
            </p:extLst>
          </p:nvPr>
        </p:nvGraphicFramePr>
        <p:xfrm>
          <a:off x="666206" y="2757110"/>
          <a:ext cx="7657198" cy="2846856"/>
        </p:xfrm>
        <a:graphic>
          <a:graphicData uri="http://schemas.openxmlformats.org/drawingml/2006/table">
            <a:tbl>
              <a:tblPr firstRow="1" firstCol="1" bandRow="1">
                <a:tableStyleId>{5C22544A-7EE6-4342-B048-85BDC9FD1C3A}</a:tableStyleId>
              </a:tblPr>
              <a:tblGrid>
                <a:gridCol w="3828599">
                  <a:extLst>
                    <a:ext uri="{9D8B030D-6E8A-4147-A177-3AD203B41FA5}">
                      <a16:colId xmlns:a16="http://schemas.microsoft.com/office/drawing/2014/main" xmlns="" val="3018542381"/>
                    </a:ext>
                  </a:extLst>
                </a:gridCol>
                <a:gridCol w="3828599">
                  <a:extLst>
                    <a:ext uri="{9D8B030D-6E8A-4147-A177-3AD203B41FA5}">
                      <a16:colId xmlns:a16="http://schemas.microsoft.com/office/drawing/2014/main" xmlns="" val="4071655115"/>
                    </a:ext>
                  </a:extLst>
                </a:gridCol>
              </a:tblGrid>
              <a:tr h="474476">
                <a:tc>
                  <a:txBody>
                    <a:bodyPr/>
                    <a:lstStyle/>
                    <a:p>
                      <a:pPr>
                        <a:lnSpc>
                          <a:spcPct val="115000"/>
                        </a:lnSpc>
                        <a:spcAft>
                          <a:spcPts val="0"/>
                        </a:spcAft>
                      </a:pPr>
                      <a:r>
                        <a:rPr lang="en-GB" sz="1100">
                          <a:effectLst/>
                        </a:rPr>
                        <a:t>Country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Total exposure  dollars billions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78796432"/>
                  </a:ext>
                </a:extLst>
              </a:tr>
              <a:tr h="474476">
                <a:tc>
                  <a:txBody>
                    <a:bodyPr/>
                    <a:lstStyle/>
                    <a:p>
                      <a:pPr>
                        <a:lnSpc>
                          <a:spcPct val="115000"/>
                        </a:lnSpc>
                        <a:spcAft>
                          <a:spcPts val="0"/>
                        </a:spcAft>
                      </a:pPr>
                      <a:r>
                        <a:rPr lang="en-GB" sz="1600" dirty="0">
                          <a:effectLst/>
                        </a:rPr>
                        <a:t>Germany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733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32303022"/>
                  </a:ext>
                </a:extLst>
              </a:tr>
              <a:tr h="474476">
                <a:tc>
                  <a:txBody>
                    <a:bodyPr/>
                    <a:lstStyle/>
                    <a:p>
                      <a:pPr>
                        <a:lnSpc>
                          <a:spcPct val="115000"/>
                        </a:lnSpc>
                        <a:spcAft>
                          <a:spcPts val="0"/>
                        </a:spcAft>
                      </a:pPr>
                      <a:r>
                        <a:rPr lang="en-GB" sz="1600" dirty="0">
                          <a:effectLst/>
                        </a:rPr>
                        <a:t>France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823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13574880"/>
                  </a:ext>
                </a:extLst>
              </a:tr>
              <a:tr h="474476">
                <a:tc>
                  <a:txBody>
                    <a:bodyPr/>
                    <a:lstStyle/>
                    <a:p>
                      <a:pPr>
                        <a:lnSpc>
                          <a:spcPct val="115000"/>
                        </a:lnSpc>
                        <a:spcAft>
                          <a:spcPts val="0"/>
                        </a:spcAft>
                      </a:pPr>
                      <a:r>
                        <a:rPr lang="en-GB" sz="1600" dirty="0">
                          <a:effectLst/>
                        </a:rPr>
                        <a:t>Japan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132</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55667794"/>
                  </a:ext>
                </a:extLst>
              </a:tr>
              <a:tr h="474476">
                <a:tc>
                  <a:txBody>
                    <a:bodyPr/>
                    <a:lstStyle/>
                    <a:p>
                      <a:pPr>
                        <a:lnSpc>
                          <a:spcPct val="115000"/>
                        </a:lnSpc>
                        <a:spcAft>
                          <a:spcPts val="0"/>
                        </a:spcAft>
                      </a:pPr>
                      <a:r>
                        <a:rPr lang="en-GB" sz="1600" dirty="0">
                          <a:effectLst/>
                        </a:rPr>
                        <a:t>UK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453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59519848"/>
                  </a:ext>
                </a:extLst>
              </a:tr>
              <a:tr h="474476">
                <a:tc>
                  <a:txBody>
                    <a:bodyPr/>
                    <a:lstStyle/>
                    <a:p>
                      <a:pPr>
                        <a:lnSpc>
                          <a:spcPct val="115000"/>
                        </a:lnSpc>
                        <a:spcAft>
                          <a:spcPts val="0"/>
                        </a:spcAft>
                      </a:pPr>
                      <a:r>
                        <a:rPr lang="en-GB" sz="1600" dirty="0">
                          <a:effectLst/>
                        </a:rPr>
                        <a:t>US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236</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30854745"/>
                  </a:ext>
                </a:extLst>
              </a:tr>
            </a:tbl>
          </a:graphicData>
        </a:graphic>
      </p:graphicFrame>
      <p:sp>
        <p:nvSpPr>
          <p:cNvPr id="4" name="Rectangle 1"/>
          <p:cNvSpPr>
            <a:spLocks noChangeArrowheads="1"/>
          </p:cNvSpPr>
          <p:nvPr/>
        </p:nvSpPr>
        <p:spPr bwMode="auto">
          <a:xfrm>
            <a:off x="-744582" y="5603966"/>
            <a:ext cx="108813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smtClean="0">
                <a:ln>
                  <a:noFill/>
                </a:ln>
                <a:solidFill>
                  <a:schemeClr val="tx1"/>
                </a:solidFill>
                <a:effectLst/>
                <a:latin typeface="Gill Sans MT" panose="020B0502020104020203" pitchFamily="34" charset="0"/>
                <a:ea typeface="Calibri" panose="020F0502020204030204" pitchFamily="34" charset="0"/>
                <a:cs typeface="Arial" panose="020B0604020202020204" pitchFamily="34" charset="0"/>
              </a:rPr>
              <a:t>Table 2 Exposure of banks to debt in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smtClean="0">
                <a:ln>
                  <a:noFill/>
                </a:ln>
                <a:solidFill>
                  <a:schemeClr val="tx1"/>
                </a:solidFill>
                <a:effectLst/>
                <a:latin typeface="Gill Sans MT" panose="020B0502020104020203" pitchFamily="34" charset="0"/>
                <a:ea typeface="Calibri" panose="020F0502020204030204" pitchFamily="34" charset="0"/>
                <a:cs typeface="Arial" panose="020B0604020202020204" pitchFamily="34" charset="0"/>
              </a:rPr>
              <a:t>Greece, Ireland, Italy, Spain and Portugal 2009 Q3</a:t>
            </a:r>
            <a:endParaRPr kumimoji="0" lang="en-GB" altLang="en-US" sz="2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7612" y="459210"/>
            <a:ext cx="3331028" cy="4099727"/>
          </a:xfrm>
          <a:prstGeom prst="rect">
            <a:avLst/>
          </a:prstGeom>
        </p:spPr>
      </p:pic>
    </p:spTree>
    <p:extLst>
      <p:ext uri="{BB962C8B-B14F-4D97-AF65-F5344CB8AC3E}">
        <p14:creationId xmlns:p14="http://schemas.microsoft.com/office/powerpoint/2010/main" val="3840793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7886" y="0"/>
            <a:ext cx="10057896" cy="7448193"/>
          </a:xfrm>
          <a:prstGeom prst="rect">
            <a:avLst/>
          </a:prstGeom>
          <a:noFill/>
        </p:spPr>
        <p:txBody>
          <a:bodyPr wrap="square" rtlCol="0">
            <a:spAutoFit/>
          </a:bodyPr>
          <a:lstStyle/>
          <a:p>
            <a:r>
              <a:rPr lang="en-GB" sz="5400" dirty="0" smtClean="0">
                <a:solidFill>
                  <a:schemeClr val="accent5">
                    <a:lumMod val="50000"/>
                  </a:schemeClr>
                </a:solidFill>
                <a:latin typeface="Gill Sans Nova Cond Ultra Bold" panose="020B0B04020104020203" pitchFamily="34" charset="0"/>
              </a:rPr>
              <a:t>Contradictions</a:t>
            </a:r>
          </a:p>
          <a:p>
            <a:r>
              <a:rPr lang="en-GB" sz="3600" b="1" dirty="0" smtClean="0">
                <a:solidFill>
                  <a:schemeClr val="tx2">
                    <a:lumMod val="75000"/>
                  </a:schemeClr>
                </a:solidFill>
              </a:rPr>
              <a:t>Strength of collective bargaining </a:t>
            </a:r>
          </a:p>
          <a:p>
            <a:r>
              <a:rPr lang="en-GB" sz="3600" b="1" dirty="0" smtClean="0">
                <a:solidFill>
                  <a:schemeClr val="tx2">
                    <a:lumMod val="75000"/>
                  </a:schemeClr>
                </a:solidFill>
              </a:rPr>
              <a:t>across the EU</a:t>
            </a:r>
          </a:p>
          <a:p>
            <a:r>
              <a:rPr lang="en-GB" sz="2800" b="1" dirty="0" smtClean="0">
                <a:solidFill>
                  <a:schemeClr val="tx2">
                    <a:lumMod val="75000"/>
                  </a:schemeClr>
                </a:solidFill>
                <a:latin typeface="Gill Sans Nova Ultra Bold" panose="020B0B02020104020203" pitchFamily="34" charset="0"/>
              </a:rPr>
              <a:t>Sole focus of EU reform activity</a:t>
            </a:r>
            <a:r>
              <a:rPr lang="en-GB" sz="2800" b="1" dirty="0" smtClean="0">
                <a:solidFill>
                  <a:srgbClr val="FF0000"/>
                </a:solidFill>
                <a:latin typeface="Gill Sans Nova Ultra Bold" panose="020B0B02020104020203" pitchFamily="34" charset="0"/>
              </a:rPr>
              <a:t> </a:t>
            </a:r>
          </a:p>
          <a:p>
            <a:r>
              <a:rPr lang="en-GB" sz="3200" b="1" dirty="0" smtClean="0">
                <a:solidFill>
                  <a:schemeClr val="accent1">
                    <a:lumMod val="75000"/>
                  </a:schemeClr>
                </a:solidFill>
              </a:rPr>
              <a:t>Lisbon Programme 2000 </a:t>
            </a:r>
          </a:p>
          <a:p>
            <a:r>
              <a:rPr lang="en-GB" sz="3200" dirty="0" smtClean="0">
                <a:solidFill>
                  <a:schemeClr val="accent5">
                    <a:lumMod val="50000"/>
                  </a:schemeClr>
                </a:solidFill>
              </a:rPr>
              <a:t>How to create flexible and competitive labour markets: reduce ‘disincentives to work’ and ‘early exit from employment; poverty reduction linked to employability</a:t>
            </a:r>
          </a:p>
          <a:p>
            <a:pPr marL="457200" indent="-457200">
              <a:buFont typeface="Arial" panose="020B0604020202020204" pitchFamily="34" charset="0"/>
              <a:buChar char="•"/>
            </a:pPr>
            <a:r>
              <a:rPr lang="en-GB" sz="3200" b="1" dirty="0" smtClean="0">
                <a:solidFill>
                  <a:schemeClr val="accent5">
                    <a:lumMod val="75000"/>
                  </a:schemeClr>
                </a:solidFill>
              </a:rPr>
              <a:t>Updated Lisbon Programme 2005/EU 2020</a:t>
            </a:r>
          </a:p>
          <a:p>
            <a:pPr marL="457200" indent="-457200">
              <a:buFont typeface="Arial" panose="020B0604020202020204" pitchFamily="34" charset="0"/>
              <a:buChar char="•"/>
            </a:pPr>
            <a:r>
              <a:rPr lang="en-GB" sz="3200" b="1" dirty="0" smtClean="0">
                <a:solidFill>
                  <a:schemeClr val="accent5">
                    <a:lumMod val="75000"/>
                  </a:schemeClr>
                </a:solidFill>
              </a:rPr>
              <a:t>Services Directive 2006: posted workers</a:t>
            </a:r>
          </a:p>
          <a:p>
            <a:pPr marL="457200" indent="-457200">
              <a:buFont typeface="Arial" panose="020B0604020202020204" pitchFamily="34" charset="0"/>
              <a:buChar char="•"/>
            </a:pPr>
            <a:r>
              <a:rPr lang="en-GB" sz="3200" b="1" dirty="0" smtClean="0">
                <a:solidFill>
                  <a:schemeClr val="accent5">
                    <a:lumMod val="75000"/>
                  </a:schemeClr>
                </a:solidFill>
              </a:rPr>
              <a:t>ECJ judgements 2007-08: Viking, Laval, </a:t>
            </a:r>
            <a:r>
              <a:rPr lang="en-GB" sz="3200" b="1" dirty="0" err="1" smtClean="0">
                <a:solidFill>
                  <a:schemeClr val="accent5">
                    <a:lumMod val="75000"/>
                  </a:schemeClr>
                </a:solidFill>
              </a:rPr>
              <a:t>Ruffert</a:t>
            </a:r>
            <a:r>
              <a:rPr lang="en-GB" sz="3200" b="1" dirty="0" smtClean="0">
                <a:solidFill>
                  <a:schemeClr val="accent5">
                    <a:lumMod val="75000"/>
                  </a:schemeClr>
                </a:solidFill>
              </a:rPr>
              <a:t>, Luxemburg</a:t>
            </a:r>
          </a:p>
          <a:p>
            <a:pPr marL="457200" indent="-457200">
              <a:buFont typeface="Arial" panose="020B0604020202020204" pitchFamily="34" charset="0"/>
              <a:buChar char="•"/>
            </a:pPr>
            <a:r>
              <a:rPr lang="en-GB" sz="3200" b="1" dirty="0" smtClean="0">
                <a:solidFill>
                  <a:schemeClr val="accent5">
                    <a:lumMod val="75000"/>
                  </a:schemeClr>
                </a:solidFill>
              </a:rPr>
              <a:t>Modernising Labour Law White Paper 2007: </a:t>
            </a:r>
            <a:r>
              <a:rPr lang="en-GB" sz="3200" b="1" dirty="0" err="1" smtClean="0">
                <a:solidFill>
                  <a:schemeClr val="accent5">
                    <a:lumMod val="75000"/>
                  </a:schemeClr>
                </a:solidFill>
              </a:rPr>
              <a:t>Flexicurity</a:t>
            </a:r>
            <a:endParaRPr lang="en-GB" sz="3200" b="1" dirty="0" smtClean="0">
              <a:solidFill>
                <a:schemeClr val="accent5">
                  <a:lumMod val="75000"/>
                </a:schemeClr>
              </a:solidFill>
            </a:endParaRPr>
          </a:p>
          <a:p>
            <a:pPr marL="457200" indent="-457200">
              <a:buFont typeface="Arial" panose="020B0604020202020204" pitchFamily="34" charset="0"/>
              <a:buChar char="•"/>
            </a:pPr>
            <a:endParaRPr lang="en-GB" sz="3200" b="1" dirty="0">
              <a:solidFill>
                <a:schemeClr val="accent5">
                  <a:lumMod val="75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4414" y="287383"/>
            <a:ext cx="3638293" cy="2390503"/>
          </a:xfrm>
          <a:prstGeom prst="rect">
            <a:avLst/>
          </a:prstGeom>
        </p:spPr>
      </p:pic>
    </p:spTree>
    <p:extLst>
      <p:ext uri="{BB962C8B-B14F-4D97-AF65-F5344CB8AC3E}">
        <p14:creationId xmlns:p14="http://schemas.microsoft.com/office/powerpoint/2010/main" val="3258329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647" y="391886"/>
            <a:ext cx="10645844" cy="1846659"/>
          </a:xfrm>
          <a:prstGeom prst="rect">
            <a:avLst/>
          </a:prstGeom>
          <a:noFill/>
        </p:spPr>
        <p:txBody>
          <a:bodyPr wrap="square" rtlCol="0">
            <a:spAutoFit/>
          </a:bodyPr>
          <a:lstStyle/>
          <a:p>
            <a:r>
              <a:rPr lang="en-GB" sz="7200" dirty="0" smtClean="0">
                <a:solidFill>
                  <a:schemeClr val="accent5">
                    <a:lumMod val="50000"/>
                  </a:schemeClr>
                </a:solidFill>
                <a:latin typeface="Gill Sans Nova Cond Ultra Bold" panose="020B0B04020104020203" pitchFamily="34" charset="0"/>
              </a:rPr>
              <a:t>EU Crisis</a:t>
            </a:r>
          </a:p>
          <a:p>
            <a:r>
              <a:rPr lang="en-GB" sz="2400" b="1" dirty="0" smtClean="0"/>
              <a:t>Combines economic imbalance with City of London leverage</a:t>
            </a:r>
            <a:endParaRPr lang="en-GB" sz="2400" b="1" dirty="0"/>
          </a:p>
          <a:p>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933297184"/>
              </p:ext>
            </p:extLst>
          </p:nvPr>
        </p:nvGraphicFramePr>
        <p:xfrm>
          <a:off x="336176" y="3183152"/>
          <a:ext cx="8061773" cy="3674850"/>
        </p:xfrm>
        <a:graphic>
          <a:graphicData uri="http://schemas.openxmlformats.org/drawingml/2006/table">
            <a:tbl>
              <a:tblPr firstRow="1" firstCol="1" bandRow="1">
                <a:tableStyleId>{5C22544A-7EE6-4342-B048-85BDC9FD1C3A}</a:tableStyleId>
              </a:tblPr>
              <a:tblGrid>
                <a:gridCol w="2686675">
                  <a:extLst>
                    <a:ext uri="{9D8B030D-6E8A-4147-A177-3AD203B41FA5}">
                      <a16:colId xmlns:a16="http://schemas.microsoft.com/office/drawing/2014/main" xmlns="" val="911255572"/>
                    </a:ext>
                  </a:extLst>
                </a:gridCol>
                <a:gridCol w="2687549">
                  <a:extLst>
                    <a:ext uri="{9D8B030D-6E8A-4147-A177-3AD203B41FA5}">
                      <a16:colId xmlns:a16="http://schemas.microsoft.com/office/drawing/2014/main" xmlns="" val="568848466"/>
                    </a:ext>
                  </a:extLst>
                </a:gridCol>
                <a:gridCol w="2687549">
                  <a:extLst>
                    <a:ext uri="{9D8B030D-6E8A-4147-A177-3AD203B41FA5}">
                      <a16:colId xmlns:a16="http://schemas.microsoft.com/office/drawing/2014/main" xmlns="" val="1215496716"/>
                    </a:ext>
                  </a:extLst>
                </a:gridCol>
              </a:tblGrid>
              <a:tr h="734970">
                <a:tc>
                  <a:txBody>
                    <a:bodyPr/>
                    <a:lstStyle/>
                    <a:p>
                      <a:pPr>
                        <a:lnSpc>
                          <a:spcPct val="115000"/>
                        </a:lnSpc>
                        <a:spcAft>
                          <a:spcPts val="0"/>
                        </a:spcAft>
                      </a:pPr>
                      <a:r>
                        <a:rPr lang="en-GB" sz="1100">
                          <a:effectLst/>
                        </a:rPr>
                        <a:t>Country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a:effectLst/>
                        </a:rPr>
                        <a:t>Short-term funding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100" dirty="0">
                          <a:effectLst/>
                        </a:rPr>
                        <a:t>Bank capital to assets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05849950"/>
                  </a:ext>
                </a:extLst>
              </a:tr>
              <a:tr h="734970">
                <a:tc>
                  <a:txBody>
                    <a:bodyPr/>
                    <a:lstStyle/>
                    <a:p>
                      <a:pPr>
                        <a:lnSpc>
                          <a:spcPct val="115000"/>
                        </a:lnSpc>
                        <a:spcAft>
                          <a:spcPts val="0"/>
                        </a:spcAft>
                      </a:pPr>
                      <a:r>
                        <a:rPr lang="en-GB" sz="1600" dirty="0">
                          <a:effectLst/>
                        </a:rPr>
                        <a:t>Germany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30 </a:t>
                      </a:r>
                      <a:r>
                        <a:rPr lang="en-GB" sz="1800" b="1" dirty="0" smtClean="0">
                          <a:effectLst/>
                        </a:rPr>
                        <a:t>per cent</a:t>
                      </a:r>
                      <a:r>
                        <a:rPr lang="en-GB" sz="1800" b="1" baseline="0" dirty="0" smtClean="0">
                          <a:effectLst/>
                        </a:rPr>
                        <a:t> assets</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4 per cent</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89816970"/>
                  </a:ext>
                </a:extLst>
              </a:tr>
              <a:tr h="734970">
                <a:tc>
                  <a:txBody>
                    <a:bodyPr/>
                    <a:lstStyle/>
                    <a:p>
                      <a:pPr>
                        <a:lnSpc>
                          <a:spcPct val="115000"/>
                        </a:lnSpc>
                        <a:spcAft>
                          <a:spcPts val="0"/>
                        </a:spcAft>
                      </a:pPr>
                      <a:r>
                        <a:rPr lang="en-GB" sz="1600" dirty="0">
                          <a:effectLst/>
                        </a:rPr>
                        <a:t>France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26</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5</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685196760"/>
                  </a:ext>
                </a:extLst>
              </a:tr>
              <a:tr h="734970">
                <a:tc>
                  <a:txBody>
                    <a:bodyPr/>
                    <a:lstStyle/>
                    <a:p>
                      <a:pPr>
                        <a:lnSpc>
                          <a:spcPct val="115000"/>
                        </a:lnSpc>
                        <a:spcAft>
                          <a:spcPts val="0"/>
                        </a:spcAft>
                      </a:pPr>
                      <a:r>
                        <a:rPr lang="en-GB" sz="1600" dirty="0">
                          <a:effectLst/>
                        </a:rPr>
                        <a:t>UK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23</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7</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18565236"/>
                  </a:ext>
                </a:extLst>
              </a:tr>
              <a:tr h="734970">
                <a:tc>
                  <a:txBody>
                    <a:bodyPr/>
                    <a:lstStyle/>
                    <a:p>
                      <a:pPr>
                        <a:lnSpc>
                          <a:spcPct val="115000"/>
                        </a:lnSpc>
                        <a:spcAft>
                          <a:spcPts val="0"/>
                        </a:spcAft>
                      </a:pPr>
                      <a:r>
                        <a:rPr lang="en-GB" sz="1600" dirty="0">
                          <a:effectLst/>
                        </a:rPr>
                        <a:t>US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19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b="1" dirty="0">
                          <a:effectLst/>
                        </a:rPr>
                        <a:t>10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32668900"/>
                  </a:ext>
                </a:extLst>
              </a:tr>
            </a:tbl>
          </a:graphicData>
        </a:graphic>
      </p:graphicFrame>
      <p:sp>
        <p:nvSpPr>
          <p:cNvPr id="4" name="Rectangle 1"/>
          <p:cNvSpPr>
            <a:spLocks noChangeArrowheads="1"/>
          </p:cNvSpPr>
          <p:nvPr/>
        </p:nvSpPr>
        <p:spPr bwMode="auto">
          <a:xfrm>
            <a:off x="336177" y="2513739"/>
            <a:ext cx="5836023"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smtClean="0">
                <a:ln>
                  <a:noFill/>
                </a:ln>
                <a:solidFill>
                  <a:schemeClr val="tx1"/>
                </a:solidFill>
                <a:effectLst/>
                <a:latin typeface="Gill Sans MT" panose="020B0502020104020203" pitchFamily="34" charset="0"/>
                <a:ea typeface="Calibri" panose="020F0502020204030204" pitchFamily="34" charset="0"/>
                <a:cs typeface="Arial" panose="020B0604020202020204" pitchFamily="34" charset="0"/>
              </a:rPr>
              <a:t>Table 3 Gearing of banks 2009 Q3</a:t>
            </a:r>
            <a:endParaRPr kumimoji="0" lang="en-GB" altLang="en-US"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5868" y="391886"/>
            <a:ext cx="3339091" cy="3601890"/>
          </a:xfrm>
          <a:prstGeom prst="rect">
            <a:avLst/>
          </a:prstGeom>
        </p:spPr>
      </p:pic>
    </p:spTree>
    <p:extLst>
      <p:ext uri="{BB962C8B-B14F-4D97-AF65-F5344CB8AC3E}">
        <p14:creationId xmlns:p14="http://schemas.microsoft.com/office/powerpoint/2010/main" val="2508507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5211" y="391886"/>
            <a:ext cx="10293532" cy="6494085"/>
          </a:xfrm>
          <a:prstGeom prst="rect">
            <a:avLst/>
          </a:prstGeom>
          <a:noFill/>
        </p:spPr>
        <p:txBody>
          <a:bodyPr wrap="square" rtlCol="0">
            <a:spAutoFit/>
          </a:bodyPr>
          <a:lstStyle/>
          <a:p>
            <a:r>
              <a:rPr lang="en-GB" sz="7200" dirty="0" smtClean="0">
                <a:solidFill>
                  <a:schemeClr val="accent5">
                    <a:lumMod val="50000"/>
                  </a:schemeClr>
                </a:solidFill>
                <a:latin typeface="Gill Sans Nova Ultra Bold" panose="020B0B02020104020203" pitchFamily="34" charset="0"/>
              </a:rPr>
              <a:t>Crisis</a:t>
            </a:r>
          </a:p>
          <a:p>
            <a:r>
              <a:rPr lang="en-GB" sz="3200" b="1" dirty="0" smtClean="0">
                <a:solidFill>
                  <a:schemeClr val="accent5">
                    <a:lumMod val="50000"/>
                  </a:schemeClr>
                </a:solidFill>
              </a:rPr>
              <a:t>A neo-liberal solution</a:t>
            </a:r>
          </a:p>
          <a:p>
            <a:endParaRPr lang="en-GB" dirty="0" smtClean="0">
              <a:solidFill>
                <a:schemeClr val="accent5">
                  <a:lumMod val="50000"/>
                </a:schemeClr>
              </a:solidFill>
            </a:endParaRPr>
          </a:p>
          <a:p>
            <a:endParaRPr lang="en-GB" dirty="0">
              <a:solidFill>
                <a:schemeClr val="accent5">
                  <a:lumMod val="50000"/>
                </a:schemeClr>
              </a:solidFill>
            </a:endParaRPr>
          </a:p>
          <a:p>
            <a:endParaRPr lang="en-GB" dirty="0" smtClean="0">
              <a:solidFill>
                <a:schemeClr val="accent5">
                  <a:lumMod val="50000"/>
                </a:schemeClr>
              </a:solidFill>
            </a:endParaRPr>
          </a:p>
          <a:p>
            <a:endParaRPr lang="en-GB" dirty="0" smtClean="0">
              <a:solidFill>
                <a:schemeClr val="accent5">
                  <a:lumMod val="50000"/>
                </a:schemeClr>
              </a:solidFill>
            </a:endParaRPr>
          </a:p>
          <a:p>
            <a:endParaRPr lang="en-GB" dirty="0">
              <a:solidFill>
                <a:schemeClr val="accent5">
                  <a:lumMod val="50000"/>
                </a:schemeClr>
              </a:solidFill>
            </a:endParaRPr>
          </a:p>
          <a:p>
            <a:endParaRPr lang="en-GB" dirty="0" smtClean="0">
              <a:solidFill>
                <a:schemeClr val="accent5">
                  <a:lumMod val="50000"/>
                </a:schemeClr>
              </a:solidFill>
            </a:endParaRPr>
          </a:p>
          <a:p>
            <a:endParaRPr lang="en-GB" dirty="0">
              <a:solidFill>
                <a:schemeClr val="accent5">
                  <a:lumMod val="50000"/>
                </a:schemeClr>
              </a:solidFill>
            </a:endParaRPr>
          </a:p>
          <a:p>
            <a:endParaRPr lang="en-GB" dirty="0" smtClean="0">
              <a:solidFill>
                <a:schemeClr val="accent5">
                  <a:lumMod val="50000"/>
                </a:schemeClr>
              </a:solidFill>
            </a:endParaRPr>
          </a:p>
          <a:p>
            <a:pPr marL="285750" indent="-285750">
              <a:buFont typeface="Arial" panose="020B0604020202020204" pitchFamily="34" charset="0"/>
              <a:buChar char="•"/>
            </a:pPr>
            <a:r>
              <a:rPr lang="en-GB" sz="2800" b="1" dirty="0" smtClean="0">
                <a:solidFill>
                  <a:schemeClr val="accent5">
                    <a:lumMod val="50000"/>
                  </a:schemeClr>
                </a:solidFill>
              </a:rPr>
              <a:t>No EU transfer funding</a:t>
            </a:r>
          </a:p>
          <a:p>
            <a:pPr marL="285750" indent="-285750">
              <a:buFont typeface="Arial" panose="020B0604020202020204" pitchFamily="34" charset="0"/>
              <a:buChar char="•"/>
            </a:pPr>
            <a:r>
              <a:rPr lang="en-GB" sz="2800" b="1" dirty="0" smtClean="0">
                <a:solidFill>
                  <a:schemeClr val="accent5">
                    <a:lumMod val="50000"/>
                  </a:schemeClr>
                </a:solidFill>
              </a:rPr>
              <a:t>No monetary boost to demand</a:t>
            </a:r>
          </a:p>
          <a:p>
            <a:pPr marL="285750" indent="-285750">
              <a:buFont typeface="Arial" panose="020B0604020202020204" pitchFamily="34" charset="0"/>
              <a:buChar char="•"/>
            </a:pPr>
            <a:r>
              <a:rPr lang="en-GB" sz="2800" b="1" dirty="0" smtClean="0">
                <a:solidFill>
                  <a:schemeClr val="accent5">
                    <a:lumMod val="50000"/>
                  </a:schemeClr>
                </a:solidFill>
              </a:rPr>
              <a:t>Bank funding reversed</a:t>
            </a:r>
          </a:p>
          <a:p>
            <a:pPr marL="285750" indent="-285750">
              <a:buFont typeface="Arial" panose="020B0604020202020204" pitchFamily="34" charset="0"/>
              <a:buChar char="•"/>
            </a:pPr>
            <a:r>
              <a:rPr lang="en-GB" sz="2800" b="1" dirty="0" smtClean="0">
                <a:solidFill>
                  <a:schemeClr val="accent5">
                    <a:lumMod val="50000"/>
                  </a:schemeClr>
                </a:solidFill>
              </a:rPr>
              <a:t>Governments made liable for banking debts: </a:t>
            </a:r>
            <a:r>
              <a:rPr lang="en-GB" sz="2800" b="1" i="1" dirty="0" smtClean="0">
                <a:solidFill>
                  <a:schemeClr val="accent5">
                    <a:lumMod val="50000"/>
                  </a:schemeClr>
                </a:solidFill>
              </a:rPr>
              <a:t>immediate payment</a:t>
            </a:r>
          </a:p>
          <a:p>
            <a:pPr marL="285750" indent="-285750">
              <a:buFont typeface="Arial" panose="020B0604020202020204" pitchFamily="34" charset="0"/>
              <a:buChar char="•"/>
            </a:pPr>
            <a:r>
              <a:rPr lang="en-GB" sz="2800" b="1" dirty="0" smtClean="0">
                <a:solidFill>
                  <a:schemeClr val="accent5">
                    <a:lumMod val="50000"/>
                  </a:schemeClr>
                </a:solidFill>
              </a:rPr>
              <a:t>Reform Programmes mandate attack on collective bargaining and labour rights, on state sectors.</a:t>
            </a:r>
            <a:endParaRPr lang="en-GB" sz="2800" b="1" dirty="0">
              <a:solidFill>
                <a:schemeClr val="accent5">
                  <a:lumMod val="50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8914" y="391886"/>
            <a:ext cx="5347879" cy="4560121"/>
          </a:xfrm>
          <a:prstGeom prst="rect">
            <a:avLst/>
          </a:prstGeom>
        </p:spPr>
      </p:pic>
    </p:spTree>
    <p:extLst>
      <p:ext uri="{BB962C8B-B14F-4D97-AF65-F5344CB8AC3E}">
        <p14:creationId xmlns:p14="http://schemas.microsoft.com/office/powerpoint/2010/main" val="2916054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9269" y="287383"/>
            <a:ext cx="10345782" cy="2492990"/>
          </a:xfrm>
          <a:prstGeom prst="rect">
            <a:avLst/>
          </a:prstGeom>
          <a:noFill/>
        </p:spPr>
        <p:txBody>
          <a:bodyPr wrap="square" rtlCol="0">
            <a:spAutoFit/>
          </a:bodyPr>
          <a:lstStyle/>
          <a:p>
            <a:r>
              <a:rPr lang="en-GB" sz="5400" dirty="0" smtClean="0">
                <a:solidFill>
                  <a:schemeClr val="accent5">
                    <a:lumMod val="50000"/>
                  </a:schemeClr>
                </a:solidFill>
                <a:latin typeface="Gill Sans Nova Ultra Bold" panose="020B0B02020104020203" pitchFamily="34" charset="0"/>
              </a:rPr>
              <a:t>Consequences</a:t>
            </a:r>
          </a:p>
          <a:p>
            <a:endParaRPr lang="en-GB" dirty="0"/>
          </a:p>
          <a:p>
            <a:r>
              <a:rPr lang="en-GB" sz="2800" b="1" dirty="0" smtClean="0"/>
              <a:t>Forcing down the Labour Share of Income: </a:t>
            </a:r>
          </a:p>
          <a:p>
            <a:r>
              <a:rPr lang="en-GB" sz="2800" b="1" dirty="0" smtClean="0"/>
              <a:t>labour flexibility; labour mobility</a:t>
            </a:r>
          </a:p>
          <a:p>
            <a:endParaRPr lang="en-GB" sz="2800" b="1" dirty="0"/>
          </a:p>
        </p:txBody>
      </p:sp>
      <p:graphicFrame>
        <p:nvGraphicFramePr>
          <p:cNvPr id="4" name="Table 3"/>
          <p:cNvGraphicFramePr>
            <a:graphicFrameLocks noGrp="1"/>
          </p:cNvGraphicFramePr>
          <p:nvPr>
            <p:extLst>
              <p:ext uri="{D42A27DB-BD31-4B8C-83A1-F6EECF244321}">
                <p14:modId xmlns:p14="http://schemas.microsoft.com/office/powerpoint/2010/main" val="3300640496"/>
              </p:ext>
            </p:extLst>
          </p:nvPr>
        </p:nvGraphicFramePr>
        <p:xfrm>
          <a:off x="1175655" y="2442758"/>
          <a:ext cx="9379135" cy="4258488"/>
        </p:xfrm>
        <a:graphic>
          <a:graphicData uri="http://schemas.openxmlformats.org/drawingml/2006/table">
            <a:tbl>
              <a:tblPr firstRow="1" firstCol="1" bandRow="1">
                <a:tableStyleId>{5C22544A-7EE6-4342-B048-85BDC9FD1C3A}</a:tableStyleId>
              </a:tblPr>
              <a:tblGrid>
                <a:gridCol w="1930552">
                  <a:extLst>
                    <a:ext uri="{9D8B030D-6E8A-4147-A177-3AD203B41FA5}">
                      <a16:colId xmlns:a16="http://schemas.microsoft.com/office/drawing/2014/main" xmlns="" val="1805413592"/>
                    </a:ext>
                  </a:extLst>
                </a:gridCol>
                <a:gridCol w="1991356">
                  <a:extLst>
                    <a:ext uri="{9D8B030D-6E8A-4147-A177-3AD203B41FA5}">
                      <a16:colId xmlns:a16="http://schemas.microsoft.com/office/drawing/2014/main" xmlns="" val="2706252281"/>
                    </a:ext>
                  </a:extLst>
                </a:gridCol>
                <a:gridCol w="2112965">
                  <a:extLst>
                    <a:ext uri="{9D8B030D-6E8A-4147-A177-3AD203B41FA5}">
                      <a16:colId xmlns:a16="http://schemas.microsoft.com/office/drawing/2014/main" xmlns="" val="127221077"/>
                    </a:ext>
                  </a:extLst>
                </a:gridCol>
                <a:gridCol w="1672131">
                  <a:extLst>
                    <a:ext uri="{9D8B030D-6E8A-4147-A177-3AD203B41FA5}">
                      <a16:colId xmlns:a16="http://schemas.microsoft.com/office/drawing/2014/main" xmlns="" val="91563599"/>
                    </a:ext>
                  </a:extLst>
                </a:gridCol>
                <a:gridCol w="1672131">
                  <a:extLst>
                    <a:ext uri="{9D8B030D-6E8A-4147-A177-3AD203B41FA5}">
                      <a16:colId xmlns:a16="http://schemas.microsoft.com/office/drawing/2014/main" xmlns="" val="843355366"/>
                    </a:ext>
                  </a:extLst>
                </a:gridCol>
              </a:tblGrid>
              <a:tr h="1702500">
                <a:tc>
                  <a:txBody>
                    <a:bodyPr/>
                    <a:lstStyle/>
                    <a:p>
                      <a:pPr>
                        <a:lnSpc>
                          <a:spcPct val="115000"/>
                        </a:lnSpc>
                        <a:spcAft>
                          <a:spcPts val="1200"/>
                        </a:spcAft>
                      </a:pPr>
                      <a:r>
                        <a:rPr lang="en-GB" sz="1050">
                          <a:effectLst/>
                        </a:rPr>
                        <a:t>Country</a:t>
                      </a:r>
                      <a:endPar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dirty="0">
                          <a:effectLst/>
                        </a:rPr>
                        <a:t>Unemployment 2012</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dirty="0">
                          <a:effectLst/>
                        </a:rPr>
                        <a:t>Worker Compensation as per cent of GDP 2008</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dirty="0">
                          <a:effectLst/>
                        </a:rPr>
                        <a:t>Worker Compensation as per cent of GDP 2014</a:t>
                      </a:r>
                      <a:endPar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48322246"/>
                  </a:ext>
                </a:extLst>
              </a:tr>
              <a:tr h="425998">
                <a:tc>
                  <a:txBody>
                    <a:bodyPr/>
                    <a:lstStyle/>
                    <a:p>
                      <a:pPr>
                        <a:lnSpc>
                          <a:spcPct val="115000"/>
                        </a:lnSpc>
                        <a:spcAft>
                          <a:spcPts val="1200"/>
                        </a:spcAft>
                      </a:pPr>
                      <a:r>
                        <a:rPr lang="en-GB" sz="1800" b="1" dirty="0">
                          <a:effectLst/>
                        </a:rPr>
                        <a:t>Britain</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a:effectLst/>
                        </a:rPr>
                        <a:t>7.9</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52.2</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a:effectLst/>
                        </a:rPr>
                        <a:t>49.2</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73074024"/>
                  </a:ext>
                </a:extLst>
              </a:tr>
              <a:tr h="425998">
                <a:tc>
                  <a:txBody>
                    <a:bodyPr/>
                    <a:lstStyle/>
                    <a:p>
                      <a:pPr>
                        <a:lnSpc>
                          <a:spcPct val="115000"/>
                        </a:lnSpc>
                        <a:spcAft>
                          <a:spcPts val="1200"/>
                        </a:spcAft>
                      </a:pPr>
                      <a:r>
                        <a:rPr lang="en-GB" sz="1800" b="1" dirty="0">
                          <a:effectLst/>
                        </a:rPr>
                        <a:t>Germany</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a:effectLst/>
                        </a:rPr>
                        <a:t>5.4</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48.5</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a:effectLst/>
                        </a:rPr>
                        <a:t>50.9</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2614783"/>
                  </a:ext>
                </a:extLst>
              </a:tr>
              <a:tr h="425998">
                <a:tc>
                  <a:txBody>
                    <a:bodyPr/>
                    <a:lstStyle/>
                    <a:p>
                      <a:pPr>
                        <a:lnSpc>
                          <a:spcPct val="115000"/>
                        </a:lnSpc>
                        <a:spcAft>
                          <a:spcPts val="1200"/>
                        </a:spcAft>
                      </a:pPr>
                      <a:r>
                        <a:rPr lang="en-GB" sz="1800" b="1" dirty="0" smtClean="0">
                          <a:effectLst/>
                        </a:rPr>
                        <a:t>Ireland</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a:effectLst/>
                        </a:rPr>
                        <a:t>10.7</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smtClean="0">
                          <a:effectLst/>
                        </a:rPr>
                        <a:t>43.4</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smtClean="0">
                          <a:effectLst/>
                        </a:rPr>
                        <a:t>37.4</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99013138"/>
                  </a:ext>
                </a:extLst>
              </a:tr>
              <a:tr h="425998">
                <a:tc>
                  <a:txBody>
                    <a:bodyPr/>
                    <a:lstStyle/>
                    <a:p>
                      <a:pPr>
                        <a:lnSpc>
                          <a:spcPct val="115000"/>
                        </a:lnSpc>
                        <a:spcAft>
                          <a:spcPts val="1200"/>
                        </a:spcAft>
                      </a:pPr>
                      <a:r>
                        <a:rPr lang="en-GB" sz="1800" b="1" dirty="0">
                          <a:effectLst/>
                        </a:rPr>
                        <a:t>Greece</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24.5</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34.0</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a:effectLst/>
                        </a:rPr>
                        <a:t>32.8</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07741680"/>
                  </a:ext>
                </a:extLst>
              </a:tr>
              <a:tr h="425998">
                <a:tc>
                  <a:txBody>
                    <a:bodyPr/>
                    <a:lstStyle/>
                    <a:p>
                      <a:pPr>
                        <a:lnSpc>
                          <a:spcPct val="115000"/>
                        </a:lnSpc>
                        <a:spcAft>
                          <a:spcPts val="1200"/>
                        </a:spcAft>
                      </a:pPr>
                      <a:r>
                        <a:rPr lang="en-GB" sz="1800" b="1" dirty="0">
                          <a:effectLst/>
                        </a:rPr>
                        <a:t>Spain</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24.8</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50.1</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47.1</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92641066"/>
                  </a:ext>
                </a:extLst>
              </a:tr>
              <a:tr h="425998">
                <a:tc>
                  <a:txBody>
                    <a:bodyPr/>
                    <a:lstStyle/>
                    <a:p>
                      <a:pPr>
                        <a:lnSpc>
                          <a:spcPct val="115000"/>
                        </a:lnSpc>
                        <a:spcAft>
                          <a:spcPts val="1200"/>
                        </a:spcAft>
                      </a:pPr>
                      <a:r>
                        <a:rPr lang="en-GB" sz="1800" b="1">
                          <a:effectLst/>
                        </a:rPr>
                        <a:t>Portugal</a:t>
                      </a:r>
                      <a:endParaRPr lang="en-GB"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15.8</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46.8</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200"/>
                        </a:spcAft>
                      </a:pPr>
                      <a:r>
                        <a:rPr lang="en-GB" sz="1800" b="1" dirty="0">
                          <a:effectLst/>
                        </a:rPr>
                        <a:t>44.2</a:t>
                      </a: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75705889"/>
                  </a:ext>
                </a:extLst>
              </a:tr>
            </a:tbl>
          </a:graphicData>
        </a:graphic>
      </p:graphicFrame>
    </p:spTree>
    <p:extLst>
      <p:ext uri="{BB962C8B-B14F-4D97-AF65-F5344CB8AC3E}">
        <p14:creationId xmlns:p14="http://schemas.microsoft.com/office/powerpoint/2010/main" val="3306421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3508</TotalTime>
  <Words>1089</Words>
  <Application>Microsoft Office PowerPoint</Application>
  <PresentationFormat>Widescreen</PresentationFormat>
  <Paragraphs>280</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Gill Sans MT</vt:lpstr>
      <vt:lpstr>Gill Sans Nova Cond Ultra Bold</vt:lpstr>
      <vt:lpstr>Gill Sans Nova Ultra Bold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Foster</dc:creator>
  <cp:lastModifiedBy>Carolyn Jones</cp:lastModifiedBy>
  <cp:revision>38</cp:revision>
  <dcterms:created xsi:type="dcterms:W3CDTF">2016-02-01T18:47:09Z</dcterms:created>
  <dcterms:modified xsi:type="dcterms:W3CDTF">2016-02-10T11:30:05Z</dcterms:modified>
</cp:coreProperties>
</file>