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1" r:id="rId4"/>
  </p:sldMasterIdLst>
  <p:notesMasterIdLst>
    <p:notesMasterId r:id="rId15"/>
  </p:notesMasterIdLst>
  <p:handoutMasterIdLst>
    <p:handoutMasterId r:id="rId16"/>
  </p:handoutMasterIdLst>
  <p:sldIdLst>
    <p:sldId id="303" r:id="rId5"/>
    <p:sldId id="310" r:id="rId6"/>
    <p:sldId id="316" r:id="rId7"/>
    <p:sldId id="317" r:id="rId8"/>
    <p:sldId id="318" r:id="rId9"/>
    <p:sldId id="319" r:id="rId10"/>
    <p:sldId id="320" r:id="rId11"/>
    <p:sldId id="321" r:id="rId12"/>
    <p:sldId id="315" r:id="rId13"/>
    <p:sldId id="311" r:id="rId14"/>
  </p:sldIdLst>
  <p:sldSz cx="12192000" cy="6858000"/>
  <p:notesSz cx="6858000" cy="9144000"/>
  <p:defaultTextStyle>
    <a:defPPr>
      <a:defRPr lang="en-GB"/>
    </a:defPPr>
    <a:lvl1pPr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1pPr>
    <a:lvl2pPr marL="4572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2pPr>
    <a:lvl3pPr marL="9144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3pPr>
    <a:lvl4pPr marL="13716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4pPr>
    <a:lvl5pPr marL="1828800" algn="l" defTabSz="449263" rtl="0" fontAlgn="base">
      <a:spcBef>
        <a:spcPct val="0"/>
      </a:spcBef>
      <a:spcAft>
        <a:spcPct val="0"/>
      </a:spcAft>
      <a:defRPr sz="2800" kern="1200">
        <a:solidFill>
          <a:schemeClr val="bg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800" kern="1200">
        <a:solidFill>
          <a:schemeClr val="bg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60A45"/>
    <a:srgbClr val="009390"/>
    <a:srgbClr val="65BDE1"/>
    <a:srgbClr val="B2BB1A"/>
    <a:srgbClr val="E38F27"/>
    <a:srgbClr val="AA1D06"/>
    <a:srgbClr val="A50021"/>
    <a:srgbClr val="C7A0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4629" autoAdjust="0"/>
  </p:normalViewPr>
  <p:slideViewPr>
    <p:cSldViewPr>
      <p:cViewPr varScale="1">
        <p:scale>
          <a:sx n="70" d="100"/>
          <a:sy n="70" d="100"/>
        </p:scale>
        <p:origin x="714" y="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96000"/>
              </a:lnSpc>
              <a:buClr>
                <a:srgbClr val="000000"/>
              </a:buClr>
              <a:buSzPct val="100000"/>
              <a:buFont typeface="Times New Roman" pitchFamily="16" charset="0"/>
              <a:buNone/>
              <a:defRPr sz="1200">
                <a:solidFill>
                  <a:srgbClr val="000000"/>
                </a:solidFill>
                <a:latin typeface="Times New Roman" pitchFamily="16" charset="0"/>
                <a:cs typeface="+mn-cs"/>
              </a:defRPr>
            </a:lvl1pPr>
          </a:lstStyle>
          <a:p>
            <a:pPr>
              <a:defRPr/>
            </a:pPr>
            <a:endParaRPr lang="en-US"/>
          </a:p>
        </p:txBody>
      </p:sp>
      <p:sp>
        <p:nvSpPr>
          <p:cNvPr id="88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96000"/>
              </a:lnSpc>
              <a:buClr>
                <a:srgbClr val="000000"/>
              </a:buClr>
              <a:buSzPct val="100000"/>
              <a:buFont typeface="Times New Roman" panose="02020603050405020304" pitchFamily="18" charset="0"/>
              <a:buNone/>
              <a:defRPr sz="1200">
                <a:solidFill>
                  <a:srgbClr val="000000"/>
                </a:solidFill>
              </a:defRPr>
            </a:lvl1pPr>
          </a:lstStyle>
          <a:p>
            <a:fld id="{B9083038-6366-4CBC-AF43-5096445A50B1}" type="slidenum">
              <a:rPr lang="en-US" altLang="en-US"/>
              <a:pPr/>
              <a:t>‹#›</a:t>
            </a:fld>
            <a:endParaRPr lang="en-US" altLang="en-US"/>
          </a:p>
        </p:txBody>
      </p:sp>
    </p:spTree>
    <p:extLst>
      <p:ext uri="{BB962C8B-B14F-4D97-AF65-F5344CB8AC3E}">
        <p14:creationId xmlns:p14="http://schemas.microsoft.com/office/powerpoint/2010/main" val="2604868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sz="2800">
                <a:solidFill>
                  <a:schemeClr val="bg1"/>
                </a:solidFill>
                <a:latin typeface="Times New Roman" pitchFamily="18" charset="0"/>
                <a:cs typeface="Arial" charset="0"/>
              </a:defRPr>
            </a:lvl1pPr>
            <a:lvl2pPr marL="742950" indent="-285750" eaLnBrk="0" hangingPunct="0">
              <a:defRPr sz="2800">
                <a:solidFill>
                  <a:schemeClr val="bg1"/>
                </a:solidFill>
                <a:latin typeface="Times New Roman" pitchFamily="18" charset="0"/>
                <a:cs typeface="Arial" charset="0"/>
              </a:defRPr>
            </a:lvl2pPr>
            <a:lvl3pPr marL="1143000" indent="-228600" eaLnBrk="0" hangingPunct="0">
              <a:defRPr sz="2800">
                <a:solidFill>
                  <a:schemeClr val="bg1"/>
                </a:solidFill>
                <a:latin typeface="Times New Roman" pitchFamily="18" charset="0"/>
                <a:cs typeface="Arial" charset="0"/>
              </a:defRPr>
            </a:lvl3pPr>
            <a:lvl4pPr marL="1600200" indent="-228600" eaLnBrk="0" hangingPunct="0">
              <a:defRPr sz="2800">
                <a:solidFill>
                  <a:schemeClr val="bg1"/>
                </a:solidFill>
                <a:latin typeface="Times New Roman" pitchFamily="18" charset="0"/>
                <a:cs typeface="Arial" charset="0"/>
              </a:defRPr>
            </a:lvl4pPr>
            <a:lvl5pPr marL="2057400" indent="-228600" eaLnBrk="0" hangingPunct="0">
              <a:defRPr sz="2800">
                <a:solidFill>
                  <a:schemeClr val="bg1"/>
                </a:solidFill>
                <a:latin typeface="Times New Roman" pitchFamily="18" charset="0"/>
                <a:cs typeface="Arial" charset="0"/>
              </a:defRPr>
            </a:lvl5pPr>
            <a:lvl6pPr marL="2514600" indent="-228600" defTabSz="449263" eaLnBrk="0" fontAlgn="base" hangingPunct="0">
              <a:spcBef>
                <a:spcPct val="0"/>
              </a:spcBef>
              <a:spcAft>
                <a:spcPct val="0"/>
              </a:spcAft>
              <a:defRPr sz="2800">
                <a:solidFill>
                  <a:schemeClr val="bg1"/>
                </a:solidFill>
                <a:latin typeface="Times New Roman" pitchFamily="18" charset="0"/>
                <a:cs typeface="Arial" charset="0"/>
              </a:defRPr>
            </a:lvl6pPr>
            <a:lvl7pPr marL="2971800" indent="-228600" defTabSz="449263" eaLnBrk="0" fontAlgn="base" hangingPunct="0">
              <a:spcBef>
                <a:spcPct val="0"/>
              </a:spcBef>
              <a:spcAft>
                <a:spcPct val="0"/>
              </a:spcAft>
              <a:defRPr sz="2800">
                <a:solidFill>
                  <a:schemeClr val="bg1"/>
                </a:solidFill>
                <a:latin typeface="Times New Roman" pitchFamily="18" charset="0"/>
                <a:cs typeface="Arial" charset="0"/>
              </a:defRPr>
            </a:lvl7pPr>
            <a:lvl8pPr marL="3429000" indent="-228600" defTabSz="449263" eaLnBrk="0" fontAlgn="base" hangingPunct="0">
              <a:spcBef>
                <a:spcPct val="0"/>
              </a:spcBef>
              <a:spcAft>
                <a:spcPct val="0"/>
              </a:spcAft>
              <a:defRPr sz="2800">
                <a:solidFill>
                  <a:schemeClr val="bg1"/>
                </a:solidFill>
                <a:latin typeface="Times New Roman" pitchFamily="18" charset="0"/>
                <a:cs typeface="Arial" charset="0"/>
              </a:defRPr>
            </a:lvl8pPr>
            <a:lvl9pPr marL="3886200" indent="-228600" defTabSz="449263" eaLnBrk="0" fontAlgn="base" hangingPunct="0">
              <a:spcBef>
                <a:spcPct val="0"/>
              </a:spcBef>
              <a:spcAft>
                <a:spcPct val="0"/>
              </a:spcAft>
              <a:defRPr sz="2800">
                <a:solidFill>
                  <a:schemeClr val="bg1"/>
                </a:solidFill>
                <a:latin typeface="Times New Roman" pitchFamily="18" charset="0"/>
                <a:cs typeface="Arial" charset="0"/>
              </a:defRPr>
            </a:lvl9pPr>
          </a:lstStyle>
          <a:p>
            <a:pPr eaLnBrk="1" hangingPunct="1">
              <a:lnSpc>
                <a:spcPct val="96000"/>
              </a:lnSpc>
              <a:buClr>
                <a:srgbClr val="000000"/>
              </a:buClr>
              <a:buSzPct val="100000"/>
              <a:buFont typeface="Times New Roman" pitchFamily="18" charset="0"/>
              <a:buNone/>
              <a:defRPr/>
            </a:pPr>
            <a:endParaRPr lang="en-US" altLang="en-US" dirty="0"/>
          </a:p>
        </p:txBody>
      </p:sp>
      <p:sp>
        <p:nvSpPr>
          <p:cNvPr id="17411" name="Rectangle 2"/>
          <p:cNvSpPr>
            <a:spLocks noGrp="1" noRot="1" noChangeAspect="1" noChangeArrowheads="1"/>
          </p:cNvSpPr>
          <p:nvPr>
            <p:ph type="sldImg"/>
          </p:nvPr>
        </p:nvSpPr>
        <p:spPr bwMode="auto">
          <a:xfrm>
            <a:off x="-13423900" y="-6856413"/>
            <a:ext cx="26847800" cy="151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Rectangle 3"/>
          <p:cNvSpPr>
            <a:spLocks noGrp="1" noChangeArrowheads="1"/>
          </p:cNvSpPr>
          <p:nvPr>
            <p:ph type="body"/>
          </p:nvPr>
        </p:nvSpPr>
        <p:spPr bwMode="auto">
          <a:xfrm>
            <a:off x="685800" y="4343400"/>
            <a:ext cx="5483225"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397036445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7DB7D86D-BF2B-46E3-9708-E095A4FDD766}" type="slidenum">
              <a:rPr lang="en-GB" altLang="en-US" sz="2800">
                <a:solidFill>
                  <a:schemeClr val="bg1"/>
                </a:solidFill>
                <a:ea typeface="MS Gothic" panose="020B0609070205080204" pitchFamily="49" charset="-128"/>
              </a:rPr>
              <a:pPr eaLnBrk="1" hangingPunct="1">
                <a:lnSpc>
                  <a:spcPct val="96000"/>
                </a:lnSpc>
                <a:spcBef>
                  <a:spcPct val="0"/>
                </a:spcBef>
              </a:pPr>
              <a:t>1</a:t>
            </a:fld>
            <a:endParaRPr lang="en-GB" altLang="en-US" sz="2800">
              <a:solidFill>
                <a:schemeClr val="bg1"/>
              </a:solidFill>
              <a:ea typeface="MS Gothic" panose="020B0609070205080204" pitchFamily="49" charset="-128"/>
            </a:endParaRPr>
          </a:p>
        </p:txBody>
      </p:sp>
      <p:sp>
        <p:nvSpPr>
          <p:cNvPr id="18435"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61B3A006-CA33-496F-9ADF-614F21A9EA4B}" type="slidenum">
              <a:rPr lang="en-GB" altLang="en-US">
                <a:solidFill>
                  <a:srgbClr val="FFFFFF"/>
                </a:solidFill>
              </a:rPr>
              <a:pPr algn="r" eaLnBrk="1" hangingPunct="1">
                <a:lnSpc>
                  <a:spcPct val="96000"/>
                </a:lnSpc>
                <a:spcBef>
                  <a:spcPct val="0"/>
                </a:spcBef>
              </a:pPr>
              <a:t>1</a:t>
            </a:fld>
            <a:endParaRPr lang="en-GB" altLang="en-US">
              <a:solidFill>
                <a:srgbClr val="FFFFFF"/>
              </a:solidFill>
            </a:endParaRPr>
          </a:p>
        </p:txBody>
      </p:sp>
      <p:sp>
        <p:nvSpPr>
          <p:cNvPr id="18436"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8437"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65640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2</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2</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3</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3</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4</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4</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5</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5</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6</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6</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7</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7</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2893B256-6EC0-4146-A24B-04678E076DF5}" type="slidenum">
              <a:rPr lang="en-GB" altLang="en-US" sz="2800">
                <a:solidFill>
                  <a:schemeClr val="bg1"/>
                </a:solidFill>
                <a:ea typeface="MS Gothic" panose="020B0609070205080204" pitchFamily="49" charset="-128"/>
              </a:rPr>
              <a:pPr eaLnBrk="1" hangingPunct="1">
                <a:lnSpc>
                  <a:spcPct val="96000"/>
                </a:lnSpc>
                <a:spcBef>
                  <a:spcPct val="0"/>
                </a:spcBef>
              </a:pPr>
              <a:t>8</a:t>
            </a:fld>
            <a:endParaRPr lang="en-GB" altLang="en-US" sz="2800">
              <a:solidFill>
                <a:schemeClr val="bg1"/>
              </a:solidFill>
              <a:ea typeface="MS Gothic" panose="020B0609070205080204" pitchFamily="49" charset="-128"/>
            </a:endParaRPr>
          </a:p>
        </p:txBody>
      </p:sp>
      <p:sp>
        <p:nvSpPr>
          <p:cNvPr id="19459"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575C5F6C-DD0D-4130-91B2-01EBFD1E3110}" type="slidenum">
              <a:rPr lang="en-GB" altLang="en-US">
                <a:solidFill>
                  <a:srgbClr val="FFFFFF"/>
                </a:solidFill>
              </a:rPr>
              <a:pPr algn="r" eaLnBrk="1" hangingPunct="1">
                <a:lnSpc>
                  <a:spcPct val="96000"/>
                </a:lnSpc>
                <a:spcBef>
                  <a:spcPct val="0"/>
                </a:spcBef>
              </a:pPr>
              <a:t>8</a:t>
            </a:fld>
            <a:endParaRPr lang="en-GB" altLang="en-US">
              <a:solidFill>
                <a:srgbClr val="FFFFFF"/>
              </a:solidFill>
            </a:endParaRPr>
          </a:p>
        </p:txBody>
      </p:sp>
      <p:sp>
        <p:nvSpPr>
          <p:cNvPr id="19460"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19461"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77274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fld id="{11380DAF-0C43-419D-90F3-7B131048DEF3}" type="slidenum">
              <a:rPr lang="en-GB" altLang="en-US" sz="2800">
                <a:solidFill>
                  <a:schemeClr val="bg1"/>
                </a:solidFill>
                <a:ea typeface="MS Gothic" panose="020B0609070205080204" pitchFamily="49" charset="-128"/>
              </a:rPr>
              <a:pPr eaLnBrk="1" hangingPunct="1">
                <a:lnSpc>
                  <a:spcPct val="96000"/>
                </a:lnSpc>
                <a:spcBef>
                  <a:spcPct val="0"/>
                </a:spcBef>
              </a:pPr>
              <a:t>10</a:t>
            </a:fld>
            <a:endParaRPr lang="en-GB" altLang="en-US" sz="2800">
              <a:solidFill>
                <a:schemeClr val="bg1"/>
              </a:solidFill>
              <a:ea typeface="MS Gothic" panose="020B0609070205080204" pitchFamily="49" charset="-128"/>
            </a:endParaRPr>
          </a:p>
        </p:txBody>
      </p:sp>
      <p:sp>
        <p:nvSpPr>
          <p:cNvPr id="22531" name="Text Box 1"/>
          <p:cNvSpPr txBox="1">
            <a:spLocks noChangeArrowheads="1"/>
          </p:cNvSpPr>
          <p:nvPr/>
        </p:nvSpPr>
        <p:spPr bwMode="auto">
          <a:xfrm>
            <a:off x="3886200" y="868680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6000"/>
              </a:lnSpc>
              <a:spcBef>
                <a:spcPct val="0"/>
              </a:spcBef>
            </a:pPr>
            <a:fld id="{A39C2584-5F87-4452-AF6B-9B451885BD35}" type="slidenum">
              <a:rPr lang="en-GB" altLang="en-US">
                <a:solidFill>
                  <a:srgbClr val="FFFFFF"/>
                </a:solidFill>
              </a:rPr>
              <a:pPr algn="r" eaLnBrk="1" hangingPunct="1">
                <a:lnSpc>
                  <a:spcPct val="96000"/>
                </a:lnSpc>
                <a:spcBef>
                  <a:spcPct val="0"/>
                </a:spcBef>
              </a:pPr>
              <a:t>10</a:t>
            </a:fld>
            <a:endParaRPr lang="en-GB" altLang="en-US">
              <a:solidFill>
                <a:srgbClr val="FFFFFF"/>
              </a:solidFill>
            </a:endParaRPr>
          </a:p>
        </p:txBody>
      </p:sp>
      <p:sp>
        <p:nvSpPr>
          <p:cNvPr id="22532" name="Text Box 2"/>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eaLnBrk="0" hangingPunct="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8000"/>
              </a:lnSpc>
              <a:spcBef>
                <a:spcPct val="0"/>
              </a:spcBef>
            </a:pPr>
            <a:endParaRPr lang="en-US" altLang="en-US" sz="2800">
              <a:solidFill>
                <a:schemeClr val="bg1"/>
              </a:solidFill>
            </a:endParaRPr>
          </a:p>
        </p:txBody>
      </p:sp>
      <p:sp>
        <p:nvSpPr>
          <p:cNvPr id="22533"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66356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4" descr="New logo.jpg"/>
          <p:cNvPicPr>
            <a:picLocks noChangeAspect="1"/>
          </p:cNvPicPr>
          <p:nvPr userDrawn="1"/>
        </p:nvPicPr>
        <p:blipFill>
          <a:blip r:embed="rId2" cstate="print"/>
          <a:srcRect/>
          <a:stretch>
            <a:fillRect/>
          </a:stretch>
        </p:blipFill>
        <p:spPr bwMode="auto">
          <a:xfrm>
            <a:off x="5030791" y="1862832"/>
            <a:ext cx="2001319" cy="1674265"/>
          </a:xfrm>
          <a:prstGeom prst="rect">
            <a:avLst/>
          </a:prstGeom>
          <a:noFill/>
          <a:ln w="9525">
            <a:noFill/>
            <a:miter lim="800000"/>
            <a:headEnd/>
            <a:tailEnd/>
          </a:ln>
          <a:effectLst/>
          <a:scene3d>
            <a:camera prst="orthographicFront"/>
            <a:lightRig rig="threePt" dir="t"/>
          </a:scene3d>
          <a:sp3d>
            <a:bevelB/>
          </a:sp3d>
        </p:spPr>
      </p:pic>
      <p:sp>
        <p:nvSpPr>
          <p:cNvPr id="11" name="TextBox 10"/>
          <p:cNvSpPr txBox="1"/>
          <p:nvPr userDrawn="1"/>
        </p:nvSpPr>
        <p:spPr>
          <a:xfrm>
            <a:off x="1785943" y="3963595"/>
            <a:ext cx="8569325" cy="1964769"/>
          </a:xfrm>
          <a:prstGeom prst="rect">
            <a:avLst/>
          </a:prstGeom>
          <a:noFill/>
        </p:spPr>
        <p:txBody>
          <a:bodyPr>
            <a:spAutoFit/>
          </a:bodyPr>
          <a:lstStyle/>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rgbClr val="A60A45"/>
                </a:solidFill>
                <a:latin typeface="+mj-lt"/>
                <a:cs typeface="Arial" charset="0"/>
              </a:rPr>
              <a:t>Name Of The Presentation</a:t>
            </a: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endParaRPr lang="en-GB" sz="1800" b="1" dirty="0">
              <a:solidFill>
                <a:srgbClr val="A60A45"/>
              </a:solidFill>
              <a:latin typeface="+mj-lt"/>
              <a:cs typeface="Arial" charset="0"/>
            </a:endParaRP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chemeClr val="accent4">
                    <a:lumMod val="75000"/>
                  </a:schemeClr>
                </a:solidFill>
                <a:latin typeface="+mj-lt"/>
                <a:cs typeface="Arial" charset="0"/>
              </a:rPr>
              <a:t>A talk by Your Name &amp; Position</a:t>
            </a: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chemeClr val="accent4">
                    <a:lumMod val="75000"/>
                  </a:schemeClr>
                </a:solidFill>
                <a:latin typeface="+mj-lt"/>
                <a:cs typeface="Arial" charset="0"/>
              </a:rPr>
              <a:t>Morrish Solicitors LLP</a:t>
            </a: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endParaRPr lang="en-GB" sz="1800" b="1" dirty="0">
              <a:solidFill>
                <a:schemeClr val="accent4">
                  <a:lumMod val="75000"/>
                </a:schemeClr>
              </a:solidFill>
              <a:latin typeface="+mj-lt"/>
              <a:cs typeface="Arial" charset="0"/>
            </a:endParaRP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chemeClr val="accent4">
                    <a:lumMod val="75000"/>
                  </a:schemeClr>
                </a:solidFill>
                <a:latin typeface="+mj-lt"/>
                <a:cs typeface="Arial" charset="0"/>
              </a:rPr>
              <a:t>To Client, Date</a:t>
            </a:r>
            <a:endParaRPr lang="en-US" sz="1800" b="1" dirty="0">
              <a:solidFill>
                <a:schemeClr val="accent4">
                  <a:lumMod val="75000"/>
                </a:schemeClr>
              </a:solidFill>
              <a:latin typeface="+mj-lt"/>
              <a:cs typeface="Arial" charset="0"/>
            </a:endParaRPr>
          </a:p>
          <a:p>
            <a:pPr algn="ctr">
              <a:defRPr/>
            </a:pPr>
            <a:endParaRPr lang="en-GB" sz="1800" b="1" dirty="0">
              <a:solidFill>
                <a:srgbClr val="A60A45"/>
              </a:solidFill>
              <a:latin typeface="+mj-lt"/>
              <a:cs typeface="Arial" charset="0"/>
            </a:endParaRPr>
          </a:p>
        </p:txBody>
      </p:sp>
    </p:spTree>
    <p:extLst>
      <p:ext uri="{BB962C8B-B14F-4D97-AF65-F5344CB8AC3E}">
        <p14:creationId xmlns:p14="http://schemas.microsoft.com/office/powerpoint/2010/main" val="208150543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24680" y="456084"/>
            <a:ext cx="5752931" cy="1028700"/>
          </a:xfrm>
          <a:prstGeom prst="rect">
            <a:avLst/>
          </a:prstGeom>
        </p:spPr>
      </p:pic>
      <p:pic>
        <p:nvPicPr>
          <p:cNvPr id="4" name="Picture 4" descr="New logo.jpg"/>
          <p:cNvPicPr>
            <a:picLocks noChangeAspect="1"/>
          </p:cNvPicPr>
          <p:nvPr userDrawn="1"/>
        </p:nvPicPr>
        <p:blipFill>
          <a:blip r:embed="rId3" cstate="print"/>
          <a:srcRect/>
          <a:stretch>
            <a:fillRect/>
          </a:stretch>
        </p:blipFill>
        <p:spPr bwMode="auto">
          <a:xfrm>
            <a:off x="11017419" y="5661256"/>
            <a:ext cx="839223" cy="936103"/>
          </a:xfrm>
          <a:prstGeom prst="rect">
            <a:avLst/>
          </a:prstGeom>
          <a:noFill/>
          <a:ln w="9525">
            <a:noFill/>
            <a:miter lim="800000"/>
            <a:headEnd/>
            <a:tailEnd/>
          </a:ln>
          <a:scene3d>
            <a:camera prst="orthographicFront"/>
            <a:lightRig rig="threePt" dir="t"/>
          </a:scene3d>
          <a:sp3d>
            <a:bevelB/>
          </a:sp3d>
        </p:spPr>
      </p:pic>
      <p:sp>
        <p:nvSpPr>
          <p:cNvPr id="5" name="TextBox 4"/>
          <p:cNvSpPr txBox="1"/>
          <p:nvPr userDrawn="1"/>
        </p:nvSpPr>
        <p:spPr>
          <a:xfrm>
            <a:off x="-13096" y="1425863"/>
            <a:ext cx="10789616" cy="1015663"/>
          </a:xfrm>
          <a:prstGeom prst="rect">
            <a:avLst/>
          </a:prstGeom>
          <a:noFill/>
        </p:spPr>
        <p:txBody>
          <a:bodyPr wrap="square">
            <a:spAutoFit/>
          </a:bodyPr>
          <a:lstStyle/>
          <a:p>
            <a:pPr>
              <a:lnSpc>
                <a:spcPct val="150000"/>
              </a:lnSpc>
              <a:defRPr/>
            </a:pPr>
            <a:endParaRPr lang="en-GB" sz="1500" b="1" dirty="0">
              <a:solidFill>
                <a:srgbClr val="009390"/>
              </a:solidFill>
              <a:latin typeface="+mj-lt"/>
              <a:cs typeface="Gisha" pitchFamily="34" charset="-79"/>
            </a:endParaRPr>
          </a:p>
          <a:p>
            <a:pPr marL="939404"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a:solidFill>
                  <a:srgbClr val="000000"/>
                </a:solidFill>
                <a:latin typeface="Arial" charset="0"/>
              </a:rPr>
              <a:t>Here</a:t>
            </a: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8" name="Text Placeholder 7"/>
          <p:cNvSpPr>
            <a:spLocks noGrp="1"/>
          </p:cNvSpPr>
          <p:nvPr>
            <p:ph type="body" sz="quarter" idx="10" hasCustomPrompt="1"/>
          </p:nvPr>
        </p:nvSpPr>
        <p:spPr>
          <a:xfrm>
            <a:off x="334964" y="730379"/>
            <a:ext cx="4897437" cy="504825"/>
          </a:xfrm>
          <a:prstGeom prst="rect">
            <a:avLst/>
          </a:prstGeom>
        </p:spPr>
        <p:txBody>
          <a:bodyPr/>
          <a:lstStyle>
            <a:lvl1pPr marL="0" indent="0">
              <a:buNone/>
              <a:defRPr sz="1800">
                <a:solidFill>
                  <a:schemeClr val="bg1"/>
                </a:solidFill>
              </a:defRPr>
            </a:lvl1pPr>
          </a:lstStyle>
          <a:p>
            <a:pPr lvl="0"/>
            <a:r>
              <a:rPr lang="en-US" dirty="0"/>
              <a:t>Title</a:t>
            </a:r>
            <a:endParaRPr lang="en-GB" dirty="0"/>
          </a:p>
        </p:txBody>
      </p:sp>
    </p:spTree>
    <p:extLst>
      <p:ext uri="{BB962C8B-B14F-4D97-AF65-F5344CB8AC3E}">
        <p14:creationId xmlns:p14="http://schemas.microsoft.com/office/powerpoint/2010/main" val="3309502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5827" y="456084"/>
            <a:ext cx="5752931" cy="1028700"/>
          </a:xfrm>
          <a:prstGeom prst="rect">
            <a:avLst/>
          </a:prstGeom>
        </p:spPr>
      </p:pic>
      <p:pic>
        <p:nvPicPr>
          <p:cNvPr id="4" name="Picture 4" descr="New logo.jpg"/>
          <p:cNvPicPr>
            <a:picLocks noChangeAspect="1"/>
          </p:cNvPicPr>
          <p:nvPr userDrawn="1"/>
        </p:nvPicPr>
        <p:blipFill>
          <a:blip r:embed="rId3" cstate="print"/>
          <a:srcRect/>
          <a:stretch>
            <a:fillRect/>
          </a:stretch>
        </p:blipFill>
        <p:spPr bwMode="auto">
          <a:xfrm>
            <a:off x="11089427" y="5661256"/>
            <a:ext cx="839223" cy="936103"/>
          </a:xfrm>
          <a:prstGeom prst="rect">
            <a:avLst/>
          </a:prstGeom>
          <a:noFill/>
          <a:ln w="9525">
            <a:noFill/>
            <a:miter lim="800000"/>
            <a:headEnd/>
            <a:tailEnd/>
          </a:ln>
          <a:scene3d>
            <a:camera prst="orthographicFront"/>
            <a:lightRig rig="threePt" dir="t"/>
          </a:scene3d>
          <a:sp3d>
            <a:bevelB/>
          </a:sp3d>
        </p:spPr>
      </p:pic>
      <p:sp>
        <p:nvSpPr>
          <p:cNvPr id="5" name="TextBox 4"/>
          <p:cNvSpPr txBox="1"/>
          <p:nvPr userDrawn="1"/>
        </p:nvSpPr>
        <p:spPr>
          <a:xfrm>
            <a:off x="392935" y="680520"/>
            <a:ext cx="4824412" cy="369332"/>
          </a:xfrm>
          <a:prstGeom prst="rect">
            <a:avLst/>
          </a:prstGeom>
          <a:noFill/>
        </p:spPr>
        <p:txBody>
          <a:bodyPr>
            <a:spAutoFit/>
          </a:bodyPr>
          <a:lstStyle/>
          <a:p>
            <a:pPr>
              <a:defRPr/>
            </a:pPr>
            <a:r>
              <a:rPr lang="en-GB" sz="1800" dirty="0">
                <a:latin typeface="+mj-lt"/>
                <a:cs typeface="Arial" charset="0"/>
              </a:rPr>
              <a:t>Any Questions ?</a:t>
            </a:r>
          </a:p>
        </p:txBody>
      </p:sp>
    </p:spTree>
    <p:extLst>
      <p:ext uri="{BB962C8B-B14F-4D97-AF65-F5344CB8AC3E}">
        <p14:creationId xmlns:p14="http://schemas.microsoft.com/office/powerpoint/2010/main" val="411388565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12" descr="New about us.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New logo.jpg"/>
          <p:cNvPicPr>
            <a:picLocks noChangeAspect="1"/>
          </p:cNvPicPr>
          <p:nvPr userDrawn="1"/>
        </p:nvPicPr>
        <p:blipFill>
          <a:blip r:embed="rId3" cstate="print"/>
          <a:srcRect/>
          <a:stretch>
            <a:fillRect/>
          </a:stretch>
        </p:blipFill>
        <p:spPr bwMode="auto">
          <a:xfrm>
            <a:off x="9577259" y="404669"/>
            <a:ext cx="839223" cy="936103"/>
          </a:xfrm>
          <a:prstGeom prst="rect">
            <a:avLst/>
          </a:prstGeom>
          <a:noFill/>
          <a:ln w="9525">
            <a:noFill/>
            <a:miter lim="800000"/>
            <a:headEnd/>
            <a:tailEnd/>
          </a:ln>
          <a:scene3d>
            <a:camera prst="orthographicFront"/>
            <a:lightRig rig="threePt" dir="t"/>
          </a:scene3d>
          <a:sp3d>
            <a:bevelB/>
          </a:sp3d>
        </p:spPr>
      </p:pic>
      <p:sp>
        <p:nvSpPr>
          <p:cNvPr id="5" name="Rounded Rectangle 4"/>
          <p:cNvSpPr/>
          <p:nvPr userDrawn="1"/>
        </p:nvSpPr>
        <p:spPr>
          <a:xfrm>
            <a:off x="1271588" y="333375"/>
            <a:ext cx="6372227" cy="1943100"/>
          </a:xfrm>
          <a:prstGeom prst="roundRect">
            <a:avLst/>
          </a:prstGeom>
          <a:solidFill>
            <a:srgbClr val="0093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00" dirty="0">
              <a:solidFill>
                <a:srgbClr val="009390"/>
              </a:solidFill>
            </a:endParaRPr>
          </a:p>
        </p:txBody>
      </p:sp>
      <p:sp>
        <p:nvSpPr>
          <p:cNvPr id="6" name="TextBox 5"/>
          <p:cNvSpPr txBox="1"/>
          <p:nvPr userDrawn="1"/>
        </p:nvSpPr>
        <p:spPr>
          <a:xfrm>
            <a:off x="1738319" y="692157"/>
            <a:ext cx="5653087" cy="807913"/>
          </a:xfrm>
          <a:prstGeom prst="rect">
            <a:avLst/>
          </a:prstGeom>
          <a:noFill/>
        </p:spPr>
        <p:txBody>
          <a:bodyPr>
            <a:spAutoFit/>
          </a:bodyPr>
          <a:lstStyle/>
          <a:p>
            <a:pPr>
              <a:defRPr/>
            </a:pPr>
            <a:r>
              <a:rPr lang="en-GB" sz="1350" dirty="0">
                <a:latin typeface="+mn-lt"/>
                <a:cs typeface="Gisha" pitchFamily="34" charset="-79"/>
              </a:rPr>
              <a:t>Inspired by our clients, confident in our expertise and fair employment practices, as approachable as we are professional, we aspire to provide the best legal service in the UK for people when they need it most.</a:t>
            </a:r>
          </a:p>
          <a:p>
            <a:pPr>
              <a:defRPr/>
            </a:pPr>
            <a:endParaRPr lang="en-GB" sz="600" dirty="0">
              <a:solidFill>
                <a:schemeClr val="accent5"/>
              </a:solidFill>
              <a:latin typeface="Gisha" pitchFamily="34" charset="-79"/>
              <a:cs typeface="Gisha" pitchFamily="34" charset="-79"/>
            </a:endParaRPr>
          </a:p>
        </p:txBody>
      </p:sp>
      <p:sp>
        <p:nvSpPr>
          <p:cNvPr id="7" name="TextBox 6"/>
          <p:cNvSpPr txBox="1"/>
          <p:nvPr userDrawn="1"/>
        </p:nvSpPr>
        <p:spPr>
          <a:xfrm>
            <a:off x="1558927" y="417516"/>
            <a:ext cx="325439" cy="553998"/>
          </a:xfrm>
          <a:prstGeom prst="rect">
            <a:avLst/>
          </a:prstGeom>
          <a:noFill/>
        </p:spPr>
        <p:txBody>
          <a:bodyPr>
            <a:spAutoFit/>
          </a:bodyPr>
          <a:lstStyle/>
          <a:p>
            <a:pPr>
              <a:defRPr/>
            </a:pPr>
            <a:r>
              <a:rPr lang="en-GB" sz="3000" dirty="0">
                <a:latin typeface="+mj-lt"/>
                <a:cs typeface="Arial" charset="0"/>
              </a:rPr>
              <a:t>“</a:t>
            </a:r>
          </a:p>
        </p:txBody>
      </p:sp>
      <p:sp>
        <p:nvSpPr>
          <p:cNvPr id="8" name="TextBox 7"/>
          <p:cNvSpPr txBox="1"/>
          <p:nvPr userDrawn="1"/>
        </p:nvSpPr>
        <p:spPr>
          <a:xfrm rot="10800000">
            <a:off x="6888168" y="1201760"/>
            <a:ext cx="503237" cy="553998"/>
          </a:xfrm>
          <a:prstGeom prst="rect">
            <a:avLst/>
          </a:prstGeom>
          <a:noFill/>
        </p:spPr>
        <p:txBody>
          <a:bodyPr>
            <a:spAutoFit/>
          </a:bodyPr>
          <a:lstStyle/>
          <a:p>
            <a:pPr>
              <a:defRPr/>
            </a:pPr>
            <a:r>
              <a:rPr lang="en-GB" sz="3000" dirty="0">
                <a:latin typeface="+mj-lt"/>
                <a:cs typeface="Arial" charset="0"/>
              </a:rPr>
              <a:t>“</a:t>
            </a:r>
          </a:p>
        </p:txBody>
      </p:sp>
      <p:sp>
        <p:nvSpPr>
          <p:cNvPr id="9" name="Rounded Rectangle 8"/>
          <p:cNvSpPr/>
          <p:nvPr userDrawn="1"/>
        </p:nvSpPr>
        <p:spPr>
          <a:xfrm>
            <a:off x="1200154" y="5300670"/>
            <a:ext cx="5040313" cy="1368425"/>
          </a:xfrm>
          <a:prstGeom prst="roundRect">
            <a:avLst/>
          </a:prstGeom>
          <a:solidFill>
            <a:srgbClr val="A60A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100" dirty="0">
              <a:solidFill>
                <a:srgbClr val="009390"/>
              </a:solidFill>
            </a:endParaRPr>
          </a:p>
        </p:txBody>
      </p:sp>
      <p:sp>
        <p:nvSpPr>
          <p:cNvPr id="10" name="TextBox 15"/>
          <p:cNvSpPr txBox="1">
            <a:spLocks noChangeArrowheads="1"/>
          </p:cNvSpPr>
          <p:nvPr userDrawn="1"/>
        </p:nvSpPr>
        <p:spPr bwMode="auto">
          <a:xfrm>
            <a:off x="1703390" y="5591178"/>
            <a:ext cx="4392612"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Times New Roman" pitchFamily="18" charset="0"/>
                <a:cs typeface="Arial" charset="0"/>
              </a:defRPr>
            </a:lvl1pPr>
            <a:lvl2pPr marL="742950" indent="-285750" eaLnBrk="0" hangingPunct="0">
              <a:defRPr sz="2800">
                <a:solidFill>
                  <a:schemeClr val="bg1"/>
                </a:solidFill>
                <a:latin typeface="Times New Roman" pitchFamily="18" charset="0"/>
                <a:cs typeface="Arial" charset="0"/>
              </a:defRPr>
            </a:lvl2pPr>
            <a:lvl3pPr marL="1143000" indent="-228600" eaLnBrk="0" hangingPunct="0">
              <a:defRPr sz="2800">
                <a:solidFill>
                  <a:schemeClr val="bg1"/>
                </a:solidFill>
                <a:latin typeface="Times New Roman" pitchFamily="18" charset="0"/>
                <a:cs typeface="Arial" charset="0"/>
              </a:defRPr>
            </a:lvl3pPr>
            <a:lvl4pPr marL="1600200" indent="-228600" eaLnBrk="0" hangingPunct="0">
              <a:defRPr sz="2800">
                <a:solidFill>
                  <a:schemeClr val="bg1"/>
                </a:solidFill>
                <a:latin typeface="Times New Roman" pitchFamily="18" charset="0"/>
                <a:cs typeface="Arial" charset="0"/>
              </a:defRPr>
            </a:lvl4pPr>
            <a:lvl5pPr marL="2057400" indent="-228600" eaLnBrk="0" hangingPunct="0">
              <a:defRPr sz="2800">
                <a:solidFill>
                  <a:schemeClr val="bg1"/>
                </a:solidFill>
                <a:latin typeface="Times New Roman" pitchFamily="18" charset="0"/>
                <a:cs typeface="Arial" charset="0"/>
              </a:defRPr>
            </a:lvl5pPr>
            <a:lvl6pPr marL="2514600" indent="-228600" defTabSz="449263" eaLnBrk="0" fontAlgn="base" hangingPunct="0">
              <a:spcBef>
                <a:spcPct val="0"/>
              </a:spcBef>
              <a:spcAft>
                <a:spcPct val="0"/>
              </a:spcAft>
              <a:defRPr sz="2800">
                <a:solidFill>
                  <a:schemeClr val="bg1"/>
                </a:solidFill>
                <a:latin typeface="Times New Roman" pitchFamily="18" charset="0"/>
                <a:cs typeface="Arial" charset="0"/>
              </a:defRPr>
            </a:lvl6pPr>
            <a:lvl7pPr marL="2971800" indent="-228600" defTabSz="449263" eaLnBrk="0" fontAlgn="base" hangingPunct="0">
              <a:spcBef>
                <a:spcPct val="0"/>
              </a:spcBef>
              <a:spcAft>
                <a:spcPct val="0"/>
              </a:spcAft>
              <a:defRPr sz="2800">
                <a:solidFill>
                  <a:schemeClr val="bg1"/>
                </a:solidFill>
                <a:latin typeface="Times New Roman" pitchFamily="18" charset="0"/>
                <a:cs typeface="Arial" charset="0"/>
              </a:defRPr>
            </a:lvl7pPr>
            <a:lvl8pPr marL="3429000" indent="-228600" defTabSz="449263" eaLnBrk="0" fontAlgn="base" hangingPunct="0">
              <a:spcBef>
                <a:spcPct val="0"/>
              </a:spcBef>
              <a:spcAft>
                <a:spcPct val="0"/>
              </a:spcAft>
              <a:defRPr sz="2800">
                <a:solidFill>
                  <a:schemeClr val="bg1"/>
                </a:solidFill>
                <a:latin typeface="Times New Roman" pitchFamily="18" charset="0"/>
                <a:cs typeface="Arial" charset="0"/>
              </a:defRPr>
            </a:lvl8pPr>
            <a:lvl9pPr marL="3886200" indent="-228600" defTabSz="449263" eaLnBrk="0" fontAlgn="base" hangingPunct="0">
              <a:spcBef>
                <a:spcPct val="0"/>
              </a:spcBef>
              <a:spcAft>
                <a:spcPct val="0"/>
              </a:spcAft>
              <a:defRPr sz="2800">
                <a:solidFill>
                  <a:schemeClr val="bg1"/>
                </a:solidFill>
                <a:latin typeface="Times New Roman" pitchFamily="18" charset="0"/>
                <a:cs typeface="Arial" charset="0"/>
              </a:defRPr>
            </a:lvl9pPr>
          </a:lstStyle>
          <a:p>
            <a:pPr eaLnBrk="1" hangingPunct="1">
              <a:defRPr/>
            </a:pPr>
            <a:r>
              <a:rPr lang="en-GB" altLang="en-US" sz="1500" b="1" dirty="0">
                <a:latin typeface="+mn-lt"/>
                <a:cs typeface="Gisha" pitchFamily="34" charset="-79"/>
              </a:rPr>
              <a:t>Visit morrishsolicitors.com</a:t>
            </a:r>
          </a:p>
          <a:p>
            <a:pPr eaLnBrk="1" hangingPunct="1">
              <a:defRPr/>
            </a:pPr>
            <a:endParaRPr lang="en-GB" altLang="en-US" sz="750" b="1" dirty="0">
              <a:latin typeface="+mn-lt"/>
              <a:cs typeface="Gisha" pitchFamily="34" charset="-79"/>
            </a:endParaRPr>
          </a:p>
          <a:p>
            <a:pPr eaLnBrk="1" hangingPunct="1">
              <a:defRPr/>
            </a:pPr>
            <a:r>
              <a:rPr lang="en-GB" altLang="en-US" sz="1500" b="1" dirty="0">
                <a:latin typeface="+mn-lt"/>
                <a:cs typeface="Gisha" pitchFamily="34" charset="-79"/>
              </a:rPr>
              <a:t>Or call 033 3344 9600</a:t>
            </a:r>
          </a:p>
        </p:txBody>
      </p:sp>
    </p:spTree>
    <p:extLst>
      <p:ext uri="{BB962C8B-B14F-4D97-AF65-F5344CB8AC3E}">
        <p14:creationId xmlns:p14="http://schemas.microsoft.com/office/powerpoint/2010/main" val="234113213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Lst>
  <p:transition>
    <p:fade/>
  </p:transition>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Arial" charset="0"/>
        </a:defRPr>
      </a:lvl2pPr>
      <a:lvl3pPr algn="ctr" rtl="0" eaLnBrk="1" fontAlgn="base" hangingPunct="1">
        <a:spcBef>
          <a:spcPct val="0"/>
        </a:spcBef>
        <a:spcAft>
          <a:spcPct val="0"/>
        </a:spcAft>
        <a:defRPr sz="3300">
          <a:solidFill>
            <a:schemeClr val="tx1"/>
          </a:solidFill>
          <a:latin typeface="Arial" charset="0"/>
        </a:defRPr>
      </a:lvl3pPr>
      <a:lvl4pPr algn="ctr" rtl="0" eaLnBrk="1" fontAlgn="base" hangingPunct="1">
        <a:spcBef>
          <a:spcPct val="0"/>
        </a:spcBef>
        <a:spcAft>
          <a:spcPct val="0"/>
        </a:spcAft>
        <a:defRPr sz="3300">
          <a:solidFill>
            <a:schemeClr val="tx1"/>
          </a:solidFill>
          <a:latin typeface="Arial" charset="0"/>
        </a:defRPr>
      </a:lvl4pPr>
      <a:lvl5pPr algn="ctr" rtl="0" eaLnBrk="1" fontAlgn="base" hangingPunct="1">
        <a:spcBef>
          <a:spcPct val="0"/>
        </a:spcBef>
        <a:spcAft>
          <a:spcPct val="0"/>
        </a:spcAft>
        <a:defRPr sz="3300">
          <a:solidFill>
            <a:schemeClr val="tx1"/>
          </a:solidFill>
          <a:latin typeface="Arial" charset="0"/>
        </a:defRPr>
      </a:lvl5pPr>
      <a:lvl6pPr marL="342900" algn="ctr" rtl="0" eaLnBrk="1" fontAlgn="base" hangingPunct="1">
        <a:spcBef>
          <a:spcPct val="0"/>
        </a:spcBef>
        <a:spcAft>
          <a:spcPct val="0"/>
        </a:spcAft>
        <a:defRPr sz="3300">
          <a:solidFill>
            <a:schemeClr val="tx1"/>
          </a:solidFill>
          <a:latin typeface="Arial" charset="0"/>
        </a:defRPr>
      </a:lvl6pPr>
      <a:lvl7pPr marL="685800" algn="ctr" rtl="0" eaLnBrk="1" fontAlgn="base" hangingPunct="1">
        <a:spcBef>
          <a:spcPct val="0"/>
        </a:spcBef>
        <a:spcAft>
          <a:spcPct val="0"/>
        </a:spcAft>
        <a:defRPr sz="3300">
          <a:solidFill>
            <a:schemeClr val="tx1"/>
          </a:solidFill>
          <a:latin typeface="Arial" charset="0"/>
        </a:defRPr>
      </a:lvl7pPr>
      <a:lvl8pPr marL="1028700" algn="ctr" rtl="0" eaLnBrk="1" fontAlgn="base" hangingPunct="1">
        <a:spcBef>
          <a:spcPct val="0"/>
        </a:spcBef>
        <a:spcAft>
          <a:spcPct val="0"/>
        </a:spcAft>
        <a:defRPr sz="3300">
          <a:solidFill>
            <a:schemeClr val="tx1"/>
          </a:solidFill>
          <a:latin typeface="Arial" charset="0"/>
        </a:defRPr>
      </a:lvl8pPr>
      <a:lvl9pPr marL="1371600" algn="ctr" rtl="0" eaLnBrk="1" fontAlgn="base" hangingPunct="1">
        <a:spcBef>
          <a:spcPct val="0"/>
        </a:spcBef>
        <a:spcAft>
          <a:spcPct val="0"/>
        </a:spcAft>
        <a:defRPr sz="3300">
          <a:solidFill>
            <a:schemeClr val="tx1"/>
          </a:solidFill>
          <a:latin typeface="Arial" charset="0"/>
        </a:defRPr>
      </a:lvl9pPr>
    </p:titleStyle>
    <p:body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863456" y="3963595"/>
            <a:ext cx="6426994" cy="1964769"/>
          </a:xfrm>
          <a:prstGeom prst="rect">
            <a:avLst/>
          </a:prstGeom>
          <a:noFill/>
        </p:spPr>
        <p:txBody>
          <a:bodyPr>
            <a:spAutoFit/>
          </a:bodyPr>
          <a:lstStyle/>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rgbClr val="A60A45"/>
                </a:solidFill>
                <a:latin typeface="+mj-lt"/>
                <a:cs typeface="Arial" charset="0"/>
              </a:rPr>
              <a:t>Vicarious Liability </a:t>
            </a: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endParaRPr lang="en-GB" sz="1800" b="1" dirty="0">
              <a:solidFill>
                <a:srgbClr val="A60A45"/>
              </a:solidFill>
              <a:latin typeface="+mj-lt"/>
              <a:cs typeface="Arial" charset="0"/>
            </a:endParaRP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chemeClr val="accent4">
                    <a:lumMod val="75000"/>
                  </a:schemeClr>
                </a:solidFill>
                <a:latin typeface="+mj-lt"/>
                <a:cs typeface="Arial" charset="0"/>
              </a:rPr>
              <a:t>A talk by Hannah </a:t>
            </a:r>
            <a:r>
              <a:rPr lang="en-GB" sz="1800" b="1" dirty="0" err="1">
                <a:solidFill>
                  <a:schemeClr val="accent4">
                    <a:lumMod val="75000"/>
                  </a:schemeClr>
                </a:solidFill>
                <a:latin typeface="+mj-lt"/>
                <a:cs typeface="Arial" charset="0"/>
              </a:rPr>
              <a:t>Boynes</a:t>
            </a:r>
            <a:r>
              <a:rPr lang="en-GB" sz="1800" b="1" dirty="0">
                <a:solidFill>
                  <a:schemeClr val="accent4">
                    <a:lumMod val="75000"/>
                  </a:schemeClr>
                </a:solidFill>
                <a:latin typeface="+mj-lt"/>
                <a:cs typeface="Arial" charset="0"/>
              </a:rPr>
              <a:t>, Solicitor</a:t>
            </a: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chemeClr val="accent4">
                    <a:lumMod val="75000"/>
                  </a:schemeClr>
                </a:solidFill>
                <a:latin typeface="+mj-lt"/>
                <a:cs typeface="Arial" charset="0"/>
              </a:rPr>
              <a:t>Morrish Solicitors LLP</a:t>
            </a: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endParaRPr lang="en-GB" sz="1800" b="1" dirty="0">
              <a:solidFill>
                <a:schemeClr val="accent4">
                  <a:lumMod val="75000"/>
                </a:schemeClr>
              </a:solidFill>
              <a:latin typeface="+mj-lt"/>
              <a:cs typeface="Arial" charset="0"/>
            </a:endParaRPr>
          </a:p>
          <a:p>
            <a:pPr algn="ctr">
              <a:lnSpc>
                <a:spcPct val="96000"/>
              </a:lnSpc>
              <a:spcBef>
                <a:spcPts val="0"/>
              </a:spcBef>
              <a:spcAft>
                <a:spcPts val="0"/>
              </a:spcAft>
              <a:buClr>
                <a:srgbClr val="000000"/>
              </a:buClr>
              <a:buSzPct val="100000"/>
              <a:tabLst>
                <a:tab pos="0" algn="l"/>
                <a:tab pos="335880" algn="l"/>
                <a:tab pos="672569" algn="l"/>
                <a:tab pos="1009530" algn="l"/>
                <a:tab pos="1346490" algn="l"/>
                <a:tab pos="1683450" algn="l"/>
                <a:tab pos="2020410" algn="l"/>
                <a:tab pos="2357369" algn="l"/>
                <a:tab pos="2694330" algn="l"/>
                <a:tab pos="3031289" algn="l"/>
                <a:tab pos="3368250" algn="l"/>
                <a:tab pos="3705210" algn="l"/>
                <a:tab pos="4042170" algn="l"/>
                <a:tab pos="4379130" algn="l"/>
                <a:tab pos="4716090" algn="l"/>
                <a:tab pos="5053050" algn="l"/>
                <a:tab pos="5390009" algn="l"/>
                <a:tab pos="5726970" algn="l"/>
                <a:tab pos="6063930" algn="l"/>
                <a:tab pos="6400890" algn="l"/>
                <a:tab pos="6737850" algn="l"/>
              </a:tabLst>
              <a:defRPr/>
            </a:pPr>
            <a:r>
              <a:rPr lang="en-GB" sz="1800" b="1" dirty="0">
                <a:solidFill>
                  <a:schemeClr val="accent4">
                    <a:lumMod val="75000"/>
                  </a:schemeClr>
                </a:solidFill>
                <a:latin typeface="+mj-lt"/>
                <a:cs typeface="Arial" charset="0"/>
              </a:rPr>
              <a:t>To IER, </a:t>
            </a:r>
            <a:r>
              <a:rPr lang="en-GB" sz="1800" b="1" dirty="0" smtClean="0">
                <a:solidFill>
                  <a:schemeClr val="accent4">
                    <a:lumMod val="75000"/>
                  </a:schemeClr>
                </a:solidFill>
                <a:latin typeface="+mj-lt"/>
                <a:cs typeface="Arial" charset="0"/>
              </a:rPr>
              <a:t>18 January 2018</a:t>
            </a:r>
            <a:endParaRPr lang="en-US" sz="1800" b="1" dirty="0">
              <a:solidFill>
                <a:schemeClr val="accent4">
                  <a:lumMod val="75000"/>
                </a:schemeClr>
              </a:solidFill>
              <a:latin typeface="+mj-lt"/>
              <a:cs typeface="Arial" charset="0"/>
            </a:endParaRPr>
          </a:p>
          <a:p>
            <a:pPr algn="ctr">
              <a:defRPr/>
            </a:pPr>
            <a:endParaRPr lang="en-GB" sz="1800" b="1" dirty="0">
              <a:solidFill>
                <a:srgbClr val="A60A45"/>
              </a:solidFill>
              <a:latin typeface="+mj-lt"/>
              <a:cs typeface="Arial" charset="0"/>
            </a:endParaRPr>
          </a:p>
        </p:txBody>
      </p:sp>
      <p:pic>
        <p:nvPicPr>
          <p:cNvPr id="4" name="Picture 4" descr="New logo.jpg"/>
          <p:cNvPicPr>
            <a:picLocks noChangeAspect="1"/>
          </p:cNvPicPr>
          <p:nvPr/>
        </p:nvPicPr>
        <p:blipFill>
          <a:blip r:embed="rId3" cstate="print"/>
          <a:srcRect/>
          <a:stretch>
            <a:fillRect/>
          </a:stretch>
        </p:blipFill>
        <p:spPr bwMode="auto">
          <a:xfrm>
            <a:off x="5297095" y="1862832"/>
            <a:ext cx="1500989" cy="1674265"/>
          </a:xfrm>
          <a:prstGeom prst="rect">
            <a:avLst/>
          </a:prstGeom>
          <a:noFill/>
          <a:ln w="9525">
            <a:noFill/>
            <a:miter lim="800000"/>
            <a:headEnd/>
            <a:tailEnd/>
          </a:ln>
          <a:effectLst/>
          <a:scene3d>
            <a:camera prst="orthographicFront"/>
            <a:lightRig rig="threePt" dir="t"/>
          </a:scene3d>
          <a:sp3d>
            <a:bevelB/>
          </a:sp3d>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2693197" y="1170387"/>
            <a:ext cx="244079" cy="553998"/>
          </a:xfrm>
          <a:prstGeom prst="rect">
            <a:avLst/>
          </a:prstGeom>
          <a:noFill/>
        </p:spPr>
        <p:txBody>
          <a:bodyPr>
            <a:spAutoFit/>
          </a:bodyPr>
          <a:lstStyle/>
          <a:p>
            <a:pPr>
              <a:defRPr/>
            </a:pPr>
            <a:r>
              <a:rPr lang="en-GB" sz="3000" dirty="0">
                <a:latin typeface="+mj-lt"/>
                <a:cs typeface="Arial" charset="0"/>
              </a:rPr>
              <a:t>“</a:t>
            </a:r>
          </a:p>
        </p:txBody>
      </p:sp>
      <p:pic>
        <p:nvPicPr>
          <p:cNvPr id="12" name="Picture 11"/>
          <p:cNvPicPr/>
          <p:nvPr/>
        </p:nvPicPr>
        <p:blipFill>
          <a:blip r:embed="rId3"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1521237" y="1177649"/>
            <a:ext cx="4736783" cy="1577340"/>
          </a:xfrm>
          <a:prstGeom prst="rect">
            <a:avLst/>
          </a:prstGeom>
          <a:noFill/>
        </p:spPr>
      </p:pic>
      <p:pic>
        <p:nvPicPr>
          <p:cNvPr id="13" name="Picture 12"/>
          <p:cNvPicPr/>
          <p:nvPr/>
        </p:nvPicPr>
        <p:blipFill>
          <a:blip r:embed="rId4"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1524001" y="4509123"/>
            <a:ext cx="3772376" cy="1170623"/>
          </a:xfrm>
          <a:prstGeom prst="rect">
            <a:avLst/>
          </a:prstGeom>
          <a:noFill/>
        </p:spPr>
      </p:pic>
      <p:pic>
        <p:nvPicPr>
          <p:cNvPr id="14" name="Pictur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78980" y="260651"/>
            <a:ext cx="649129" cy="722471"/>
          </a:xfrm>
          <a:prstGeom prst="rect">
            <a:avLst/>
          </a:prstGeom>
          <a:noFill/>
        </p:spPr>
      </p:pic>
      <p:pic>
        <p:nvPicPr>
          <p:cNvPr id="7" name="Picture 12" descr="New about us.jpg"/>
          <p:cNvPicPr>
            <a:picLocks noChangeAspect="1"/>
          </p:cNvPicPr>
          <p:nvPr/>
        </p:nvPicPr>
        <p:blipFill rotWithShape="1">
          <a:blip r:embed="rId6" cstate="print">
            <a:extLst>
              <a:ext uri="{28A0092B-C50C-407E-A947-70E740481C1C}">
                <a14:useLocalDpi xmlns:a14="http://schemas.microsoft.com/office/drawing/2010/main" val="0"/>
              </a:ext>
            </a:extLst>
          </a:blip>
          <a:srcRect l="21" t="14059" r="21" b="3901"/>
          <a:stretch/>
        </p:blipFill>
        <p:spPr bwMode="auto">
          <a:xfrm>
            <a:off x="-5826" y="0"/>
            <a:ext cx="12168000" cy="68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4"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1" y="4509120"/>
            <a:ext cx="3772376" cy="1170623"/>
          </a:xfrm>
          <a:prstGeom prst="rect">
            <a:avLst/>
          </a:prstGeom>
          <a:noFill/>
        </p:spPr>
      </p:pic>
      <p:pic>
        <p:nvPicPr>
          <p:cNvPr id="9" name="Picture 8"/>
          <p:cNvPicPr/>
          <p:nvPr/>
        </p:nvPicPr>
        <p:blipFill>
          <a:blip r:embed="rId3"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2765" y="1177649"/>
            <a:ext cx="4736783" cy="1577340"/>
          </a:xfrm>
          <a:prstGeom prst="rect">
            <a:avLst/>
          </a:prstGeom>
          <a:noFill/>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5747727"/>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a:t>
            </a:r>
            <a:r>
              <a:rPr lang="en-GB" sz="1500" i="1" dirty="0" smtClean="0">
                <a:solidFill>
                  <a:srgbClr val="000000"/>
                </a:solidFill>
                <a:latin typeface="Arial" charset="0"/>
              </a:rPr>
              <a:t>Incapable though they may be of acting, legal persons are perfectly capable of paying...so we can make them pay for those they pay to act for them</a:t>
            </a:r>
            <a:r>
              <a:rPr lang="en-GB" sz="1500" dirty="0" smtClean="0">
                <a:solidFill>
                  <a:srgbClr val="000000"/>
                </a:solidFill>
                <a:latin typeface="Arial" charset="0"/>
              </a:rPr>
              <a:t>”. (Tony Weir)</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The law of vicarious liability has shifted significantly in recent years.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It seeks to serve 2 purposes:</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853804" lvl="2"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To reflect commonsense notions of blame and responsibility (in any developed economy lots of things are done on behalf of others) and;</a:t>
            </a:r>
          </a:p>
          <a:p>
            <a:pPr marL="1853804" lvl="2"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853804" lvl="2"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To provide a wronged individual with a practical remedy – most individuals do not have the means to provide financial recompense for significant injury or financial losses </a:t>
            </a:r>
            <a:r>
              <a:rPr lang="en-GB" sz="1500" dirty="0" smtClean="0">
                <a:solidFill>
                  <a:srgbClr val="000000"/>
                </a:solidFill>
                <a:latin typeface="Arial" charset="0"/>
              </a:rPr>
              <a:t>incurred.</a:t>
            </a:r>
          </a:p>
          <a:p>
            <a:pPr marL="1853804" lvl="2"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A series of recent decisions in the Supreme Court means that the doctrine has been expanded quite significantly</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This update focusses on these</a:t>
            </a: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a:latin typeface="+mj-lt"/>
                <a:cs typeface="Arial" charset="0"/>
              </a:rPr>
              <a:t>Introduction </a:t>
            </a: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5286062"/>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It depends on the answers to two questions:</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853804" lvl="2"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1. What is the relationship between the wronged individual and the defendant;</a:t>
            </a:r>
          </a:p>
          <a:p>
            <a:pPr marL="1853804" lvl="2"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853804" lvl="2"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2. What was the connection between the conduct of the individual and the relationship?  </a:t>
            </a: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So, in </a:t>
            </a:r>
            <a:r>
              <a:rPr lang="en-GB" sz="1500" b="1" i="1" dirty="0" smtClean="0">
                <a:solidFill>
                  <a:srgbClr val="000000"/>
                </a:solidFill>
                <a:latin typeface="Arial" charset="0"/>
              </a:rPr>
              <a:t>Various Claimants v Catholic Child Welfare Society [2013] </a:t>
            </a:r>
            <a:r>
              <a:rPr lang="en-GB" sz="1500" dirty="0" smtClean="0">
                <a:solidFill>
                  <a:srgbClr val="000000"/>
                </a:solidFill>
                <a:latin typeface="Arial" charset="0"/>
              </a:rPr>
              <a:t>the Supreme Court held that the Welfare Society was vicariously liable for sexual abuse carried out by brothers who it placed in schools to educate children.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And in </a:t>
            </a:r>
            <a:r>
              <a:rPr lang="en-GB" sz="1500" b="1" i="1" dirty="0" smtClean="0">
                <a:solidFill>
                  <a:srgbClr val="000000"/>
                </a:solidFill>
                <a:latin typeface="Arial" charset="0"/>
              </a:rPr>
              <a:t>Cox v Ministry of Justice [2016]</a:t>
            </a:r>
            <a:r>
              <a:rPr lang="en-GB" sz="1500" dirty="0" smtClean="0">
                <a:solidFill>
                  <a:srgbClr val="000000"/>
                </a:solidFill>
                <a:latin typeface="Arial" charset="0"/>
              </a:rPr>
              <a:t> the Ministry of Justice was vicariously liable for the injuries caused to a member of Kitchen staff when a prisoner dropped a full sack of rice on her back. </a:t>
            </a:r>
          </a:p>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But how so?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Examples...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smtClean="0">
                <a:latin typeface="+mj-lt"/>
                <a:cs typeface="Arial" charset="0"/>
              </a:rPr>
              <a:t>Where will vicarious liability lie? </a:t>
            </a:r>
            <a:endParaRPr lang="en-GB" sz="1800" dirty="0">
              <a:latin typeface="+mj-lt"/>
              <a:cs typeface="Arial" charset="0"/>
            </a:endParaRP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5747727"/>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Whilst this a case from September 2016, it provides some relevant context.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Miss </a:t>
            </a:r>
            <a:r>
              <a:rPr lang="en-GB" sz="1500" dirty="0" err="1" smtClean="0">
                <a:solidFill>
                  <a:srgbClr val="000000"/>
                </a:solidFill>
                <a:latin typeface="Arial" charset="0"/>
              </a:rPr>
              <a:t>Nailard</a:t>
            </a:r>
            <a:r>
              <a:rPr lang="en-GB" sz="1500" dirty="0" smtClean="0">
                <a:solidFill>
                  <a:srgbClr val="000000"/>
                </a:solidFill>
                <a:latin typeface="Arial" charset="0"/>
              </a:rPr>
              <a:t> was employed by Unite as a Regional Officer.</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She liaised with workplace representatives – </a:t>
            </a:r>
            <a:r>
              <a:rPr lang="en-GB" sz="1500" dirty="0" err="1" smtClean="0">
                <a:solidFill>
                  <a:srgbClr val="000000"/>
                </a:solidFill>
                <a:latin typeface="Arial" charset="0"/>
              </a:rPr>
              <a:t>Saini</a:t>
            </a:r>
            <a:r>
              <a:rPr lang="en-GB" sz="1500" dirty="0" smtClean="0">
                <a:solidFill>
                  <a:srgbClr val="000000"/>
                </a:solidFill>
                <a:latin typeface="Arial" charset="0"/>
              </a:rPr>
              <a:t> (Convenor) and </a:t>
            </a:r>
            <a:r>
              <a:rPr lang="en-GB" sz="1500" dirty="0" err="1" smtClean="0">
                <a:solidFill>
                  <a:srgbClr val="000000"/>
                </a:solidFill>
                <a:latin typeface="Arial" charset="0"/>
              </a:rPr>
              <a:t>Coxhill</a:t>
            </a:r>
            <a:r>
              <a:rPr lang="en-GB" sz="1500" dirty="0" smtClean="0">
                <a:solidFill>
                  <a:srgbClr val="000000"/>
                </a:solidFill>
                <a:latin typeface="Arial" charset="0"/>
              </a:rPr>
              <a:t> (Branch Chair) and was bullied and sexually harassed by them.</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No substantive action was taken against the reps by Unite but the decision was taken to transfer </a:t>
            </a:r>
            <a:r>
              <a:rPr lang="en-GB" sz="1500" dirty="0" err="1" smtClean="0">
                <a:solidFill>
                  <a:srgbClr val="000000"/>
                </a:solidFill>
                <a:latin typeface="Arial" charset="0"/>
              </a:rPr>
              <a:t>Niss</a:t>
            </a:r>
            <a:r>
              <a:rPr lang="en-GB" sz="1500" dirty="0" smtClean="0">
                <a:solidFill>
                  <a:srgbClr val="000000"/>
                </a:solidFill>
                <a:latin typeface="Arial" charset="0"/>
              </a:rPr>
              <a:t> </a:t>
            </a:r>
            <a:r>
              <a:rPr lang="en-GB" sz="1500" dirty="0" err="1" smtClean="0">
                <a:solidFill>
                  <a:srgbClr val="000000"/>
                </a:solidFill>
                <a:latin typeface="Arial" charset="0"/>
              </a:rPr>
              <a:t>Nailard</a:t>
            </a:r>
            <a:r>
              <a:rPr lang="en-GB" sz="1500" dirty="0" smtClean="0">
                <a:solidFill>
                  <a:srgbClr val="000000"/>
                </a:solidFill>
                <a:latin typeface="Arial" charset="0"/>
              </a:rPr>
              <a:t> away from Heathrow, against her wishes. Miss </a:t>
            </a:r>
            <a:r>
              <a:rPr lang="en-GB" sz="1500" dirty="0" err="1" smtClean="0">
                <a:solidFill>
                  <a:srgbClr val="000000"/>
                </a:solidFill>
                <a:latin typeface="Arial" charset="0"/>
              </a:rPr>
              <a:t>Nailard</a:t>
            </a:r>
            <a:r>
              <a:rPr lang="en-GB" sz="1500" dirty="0" smtClean="0">
                <a:solidFill>
                  <a:srgbClr val="000000"/>
                </a:solidFill>
                <a:latin typeface="Arial" charset="0"/>
              </a:rPr>
              <a:t> resigned.</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She claimed constructive unfair dismissal and discrimination at the Employment Tribunal and argued that Unite was vicariously liable for actions of the workplace representatives.</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EAT held the workplace reps were agents and Unite was vicariously liable for their actions.</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The representatives were authorised to speak at workplace meetings on behalf of Unite and liaise with officers employed directly by Unite. The discriminatory behaviour took place while they were carrying out functions on </a:t>
            </a:r>
            <a:r>
              <a:rPr lang="en-GB" sz="1500" dirty="0" err="1" smtClean="0">
                <a:solidFill>
                  <a:srgbClr val="000000"/>
                </a:solidFill>
                <a:latin typeface="Arial" charset="0"/>
              </a:rPr>
              <a:t>Unite’s</a:t>
            </a:r>
            <a:r>
              <a:rPr lang="en-GB" sz="1500" dirty="0" smtClean="0">
                <a:solidFill>
                  <a:srgbClr val="000000"/>
                </a:solidFill>
                <a:latin typeface="Arial" charset="0"/>
              </a:rPr>
              <a:t> behalf.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smtClean="0">
                <a:latin typeface="+mj-lt"/>
                <a:cs typeface="Arial" charset="0"/>
              </a:rPr>
              <a:t>Unite the Union v </a:t>
            </a:r>
            <a:r>
              <a:rPr lang="en-GB" sz="1800" dirty="0" err="1" smtClean="0">
                <a:latin typeface="+mj-lt"/>
                <a:cs typeface="Arial" charset="0"/>
              </a:rPr>
              <a:t>Nailard</a:t>
            </a:r>
            <a:r>
              <a:rPr lang="en-GB" sz="1800" dirty="0" smtClean="0">
                <a:latin typeface="+mj-lt"/>
                <a:cs typeface="Arial" charset="0"/>
              </a:rPr>
              <a:t> [2016]  </a:t>
            </a:r>
            <a:endParaRPr lang="en-GB" sz="1800" dirty="0">
              <a:latin typeface="+mj-lt"/>
              <a:cs typeface="Arial" charset="0"/>
            </a:endParaRP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5747727"/>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b="1" i="1" dirty="0" smtClean="0">
                <a:solidFill>
                  <a:srgbClr val="000000"/>
                </a:solidFill>
                <a:latin typeface="Arial" charset="0"/>
              </a:rPr>
              <a:t>Bellman v Northampton Recruitment Limited [Dec 2016]</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Assault at a Christmas party.</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Was he acting in the course or scope of his employment?</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smtClean="0">
                <a:latin typeface="+mj-lt"/>
                <a:cs typeface="Arial" charset="0"/>
              </a:rPr>
              <a:t>Developments   </a:t>
            </a:r>
            <a:endParaRPr lang="en-GB" sz="1800" dirty="0">
              <a:latin typeface="+mj-lt"/>
              <a:cs typeface="Arial" charset="0"/>
            </a:endParaRPr>
          </a:p>
        </p:txBody>
      </p:sp>
      <p:pic>
        <p:nvPicPr>
          <p:cNvPr id="8" name="Picture 7" descr="punching.jpg"/>
          <p:cNvPicPr>
            <a:picLocks noChangeAspect="1"/>
          </p:cNvPicPr>
          <p:nvPr/>
        </p:nvPicPr>
        <p:blipFill>
          <a:blip r:embed="rId5" cstate="print"/>
          <a:stretch>
            <a:fillRect/>
          </a:stretch>
        </p:blipFill>
        <p:spPr>
          <a:xfrm>
            <a:off x="3071664" y="2348880"/>
            <a:ext cx="4896544" cy="2754306"/>
          </a:xfrm>
          <a:prstGeom prst="rect">
            <a:avLst/>
          </a:prstGeom>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2977738"/>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b="1" i="1" dirty="0" smtClean="0">
                <a:solidFill>
                  <a:srgbClr val="000000"/>
                </a:solidFill>
                <a:latin typeface="Arial" charset="0"/>
              </a:rPr>
              <a:t>Various Claimants v Barclays Bank Plc [August 2017]</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Sexual assaults by a doctor engaged to carry out medical examinations for prospective applicants.</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Was the relationship one of employment or “akin to employment”?</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Did the assaults have a sufficiently close connection to the employment or quasi employment?</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smtClean="0">
                <a:latin typeface="+mj-lt"/>
                <a:cs typeface="Arial" charset="0"/>
              </a:rPr>
              <a:t>Developments   </a:t>
            </a:r>
            <a:endParaRPr lang="en-GB" sz="1800" dirty="0">
              <a:latin typeface="+mj-lt"/>
              <a:cs typeface="Arial" charset="0"/>
            </a:endParaRPr>
          </a:p>
        </p:txBody>
      </p:sp>
      <p:pic>
        <p:nvPicPr>
          <p:cNvPr id="10" name="Picture 9" descr="untitled.png"/>
          <p:cNvPicPr>
            <a:picLocks noChangeAspect="1"/>
          </p:cNvPicPr>
          <p:nvPr/>
        </p:nvPicPr>
        <p:blipFill>
          <a:blip r:embed="rId5" cstate="print"/>
          <a:stretch>
            <a:fillRect/>
          </a:stretch>
        </p:blipFill>
        <p:spPr>
          <a:xfrm>
            <a:off x="1991544" y="3861048"/>
            <a:ext cx="7776864" cy="1482748"/>
          </a:xfrm>
          <a:prstGeom prst="rect">
            <a:avLst/>
          </a:prstGeom>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4362733"/>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b="1" i="1" dirty="0" smtClean="0">
                <a:solidFill>
                  <a:srgbClr val="000000"/>
                </a:solidFill>
                <a:latin typeface="Arial" charset="0"/>
              </a:rPr>
              <a:t>Various Claimants v WM Morrison Supermarkets Plc [December 2017]</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The employee who disclosed the personal information of around 100,000 colleagues on the internet.</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Was the wrongful conduct closely connected to the employee’s authorised duties?</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Not the first time </a:t>
            </a:r>
            <a:r>
              <a:rPr lang="en-GB" sz="1500" dirty="0" err="1" smtClean="0">
                <a:solidFill>
                  <a:srgbClr val="000000"/>
                </a:solidFill>
                <a:latin typeface="Arial" charset="0"/>
              </a:rPr>
              <a:t>Morrisons</a:t>
            </a:r>
            <a:r>
              <a:rPr lang="en-GB" sz="1500" dirty="0" smtClean="0">
                <a:solidFill>
                  <a:srgbClr val="000000"/>
                </a:solidFill>
                <a:latin typeface="Arial" charset="0"/>
              </a:rPr>
              <a:t> have been in the firing line.</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Assault at the petrol station.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smtClean="0">
                <a:latin typeface="+mj-lt"/>
                <a:cs typeface="Arial" charset="0"/>
              </a:rPr>
              <a:t>Developments   </a:t>
            </a:r>
            <a:endParaRPr lang="en-GB" sz="1800" dirty="0">
              <a:latin typeface="+mj-lt"/>
              <a:cs typeface="Arial" charset="0"/>
            </a:endParaRPr>
          </a:p>
        </p:txBody>
      </p:sp>
      <p:pic>
        <p:nvPicPr>
          <p:cNvPr id="8" name="Picture 7" descr="MorrisonsLogo_svg.png"/>
          <p:cNvPicPr>
            <a:picLocks noChangeAspect="1"/>
          </p:cNvPicPr>
          <p:nvPr/>
        </p:nvPicPr>
        <p:blipFill>
          <a:blip r:embed="rId5" cstate="print"/>
          <a:stretch>
            <a:fillRect/>
          </a:stretch>
        </p:blipFill>
        <p:spPr>
          <a:xfrm>
            <a:off x="5519936" y="3501008"/>
            <a:ext cx="5040560" cy="2636143"/>
          </a:xfrm>
          <a:prstGeom prst="rect">
            <a:avLst/>
          </a:prstGeom>
        </p:spPr>
      </p:pic>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stretch>
            <a:fillRect/>
          </a:stretch>
        </p:blipFill>
        <p:spPr>
          <a:xfrm>
            <a:off x="-24680" y="620691"/>
            <a:ext cx="5346086" cy="771525"/>
          </a:xfrm>
          <a:prstGeom prst="rect">
            <a:avLst/>
          </a:prstGeom>
        </p:spPr>
      </p:pic>
      <p:pic>
        <p:nvPicPr>
          <p:cNvPr id="13316" name="Picture 4" descr="New logo.jpg"/>
          <p:cNvPicPr>
            <a:picLocks noChangeAspect="1"/>
          </p:cNvPicPr>
          <p:nvPr/>
        </p:nvPicPr>
        <p:blipFill>
          <a:blip r:embed="rId4" cstate="print"/>
          <a:srcRect/>
          <a:stretch>
            <a:fillRect/>
          </a:stretch>
        </p:blipFill>
        <p:spPr bwMode="auto">
          <a:xfrm>
            <a:off x="11424592" y="6021288"/>
            <a:ext cx="629417" cy="702077"/>
          </a:xfrm>
          <a:prstGeom prst="rect">
            <a:avLst/>
          </a:prstGeom>
          <a:noFill/>
          <a:ln w="9525">
            <a:noFill/>
            <a:miter lim="800000"/>
            <a:headEnd/>
            <a:tailEnd/>
          </a:ln>
          <a:scene3d>
            <a:camera prst="orthographicFront"/>
            <a:lightRig rig="threePt" dir="t"/>
          </a:scene3d>
          <a:sp3d>
            <a:bevelB/>
          </a:sp3d>
        </p:spPr>
      </p:pic>
      <p:sp>
        <p:nvSpPr>
          <p:cNvPr id="7" name="TextBox 6"/>
          <p:cNvSpPr txBox="1"/>
          <p:nvPr/>
        </p:nvSpPr>
        <p:spPr>
          <a:xfrm>
            <a:off x="20012" y="1348022"/>
            <a:ext cx="11188556" cy="4131900"/>
          </a:xfrm>
          <a:prstGeom prst="rect">
            <a:avLst/>
          </a:prstGeom>
          <a:noFill/>
        </p:spPr>
        <p:txBody>
          <a:bodyPr wrap="square">
            <a:spAutoFit/>
          </a:bodyPr>
          <a:lstStyle/>
          <a:p>
            <a:pPr marL="1396604" lvl="1" indent="-533400" algn="just">
              <a:spcBef>
                <a:spcPts val="0"/>
              </a:spcBef>
              <a:buClr>
                <a:srgbClr val="009390"/>
              </a:buCl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Christopher Clarke LJ commented in the Court of Appeal in the </a:t>
            </a:r>
            <a:r>
              <a:rPr lang="en-GB" sz="1500" i="1" dirty="0" err="1" smtClean="0">
                <a:solidFill>
                  <a:srgbClr val="000000"/>
                </a:solidFill>
                <a:latin typeface="Arial" charset="0"/>
              </a:rPr>
              <a:t>Mohamud</a:t>
            </a:r>
            <a:r>
              <a:rPr lang="en-GB" sz="1500" i="1" dirty="0" smtClean="0">
                <a:solidFill>
                  <a:srgbClr val="000000"/>
                </a:solidFill>
                <a:latin typeface="Arial" charset="0"/>
              </a:rPr>
              <a:t> v </a:t>
            </a:r>
            <a:r>
              <a:rPr lang="en-GB" sz="1500" i="1" dirty="0" err="1" smtClean="0">
                <a:solidFill>
                  <a:srgbClr val="000000"/>
                </a:solidFill>
                <a:latin typeface="Arial" charset="0"/>
              </a:rPr>
              <a:t>Morrisons</a:t>
            </a:r>
            <a:r>
              <a:rPr lang="en-GB" sz="1500" dirty="0" smtClean="0">
                <a:solidFill>
                  <a:srgbClr val="000000"/>
                </a:solidFill>
                <a:latin typeface="Arial" charset="0"/>
              </a:rPr>
              <a:t> case that if the company were to be held liable, “</a:t>
            </a:r>
            <a:r>
              <a:rPr lang="en-GB" sz="1500" i="1" dirty="0" smtClean="0">
                <a:solidFill>
                  <a:srgbClr val="000000"/>
                </a:solidFill>
                <a:latin typeface="Arial" charset="0"/>
              </a:rPr>
              <a:t>in practically every case where an employee was required to engage with the public, the employer would be liable for any assault which followed on from such an engagement</a:t>
            </a:r>
            <a:r>
              <a:rPr lang="en-GB" sz="1500" dirty="0" smtClean="0">
                <a:solidFill>
                  <a:srgbClr val="000000"/>
                </a:solidFill>
                <a:latin typeface="Arial" charset="0"/>
              </a:rPr>
              <a:t>”.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He  thought that was a step too far. </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However, that is where we are.</a:t>
            </a: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r>
              <a:rPr lang="en-GB" sz="1500" dirty="0" smtClean="0">
                <a:solidFill>
                  <a:srgbClr val="000000"/>
                </a:solidFill>
                <a:latin typeface="Arial" charset="0"/>
              </a:rPr>
              <a:t>It seems to us to be the case that provided the wronged individual can show </a:t>
            </a:r>
            <a:r>
              <a:rPr lang="en-GB" sz="1500" u="sng" dirty="0" smtClean="0">
                <a:solidFill>
                  <a:srgbClr val="000000"/>
                </a:solidFill>
                <a:latin typeface="Arial" charset="0"/>
              </a:rPr>
              <a:t>a connection</a:t>
            </a:r>
            <a:r>
              <a:rPr lang="en-GB" sz="1500" dirty="0" smtClean="0">
                <a:solidFill>
                  <a:srgbClr val="000000"/>
                </a:solidFill>
                <a:latin typeface="Arial" charset="0"/>
              </a:rPr>
              <a:t> between the employer and its employee’s wrongful act, vicarious liability is likely to attach. </a:t>
            </a:r>
            <a:endParaRPr lang="en-GB" sz="1500" u="sng"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b="1" i="1"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smtClean="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1396604" lvl="1" indent="-533400" algn="just">
              <a:spcBef>
                <a:spcPts val="0"/>
              </a:spcBef>
              <a:buClr>
                <a:srgbClr val="009390"/>
              </a:buClr>
              <a:buFont typeface="Wingdings 3" panose="05040102010807070707" pitchFamily="18" charset="2"/>
              <a:buChar char=""/>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pPr>
            <a:endParaRPr lang="en-GB" sz="1500" dirty="0">
              <a:solidFill>
                <a:srgbClr val="000000"/>
              </a:solidFill>
              <a:latin typeface="Arial" charset="0"/>
            </a:endParaRPr>
          </a:p>
          <a:p>
            <a:pPr marL="939404" indent="-533400" algn="just">
              <a:lnSpc>
                <a:spcPct val="150000"/>
              </a:lnSpc>
              <a:spcBef>
                <a:spcPts val="0"/>
              </a:spcBef>
              <a:tabLst>
                <a:tab pos="870347" algn="l"/>
                <a:tab pos="939404" algn="l"/>
                <a:tab pos="1207294" algn="l"/>
                <a:tab pos="1544241" algn="l"/>
                <a:tab pos="1881188" algn="l"/>
                <a:tab pos="2218135" algn="l"/>
                <a:tab pos="2555081" algn="l"/>
                <a:tab pos="2892029" algn="l"/>
                <a:tab pos="3228975" algn="l"/>
                <a:tab pos="3565922" algn="l"/>
                <a:tab pos="3902869" algn="l"/>
                <a:tab pos="4239816" algn="l"/>
                <a:tab pos="4576763" algn="l"/>
                <a:tab pos="4913710" algn="l"/>
                <a:tab pos="5250656" algn="l"/>
                <a:tab pos="5587604" algn="l"/>
                <a:tab pos="5924550" algn="l"/>
                <a:tab pos="6261497" algn="l"/>
                <a:tab pos="6598444" algn="l"/>
                <a:tab pos="6935391" algn="l"/>
                <a:tab pos="7272338" algn="l"/>
              </a:tabLst>
              <a:defRPr/>
            </a:pPr>
            <a:endParaRPr lang="en-GB" sz="1500" dirty="0">
              <a:solidFill>
                <a:srgbClr val="000000"/>
              </a:solidFill>
              <a:latin typeface="Arial" charset="0"/>
            </a:endParaRPr>
          </a:p>
        </p:txBody>
      </p:sp>
      <p:sp>
        <p:nvSpPr>
          <p:cNvPr id="2" name="TextBox 1"/>
          <p:cNvSpPr txBox="1"/>
          <p:nvPr/>
        </p:nvSpPr>
        <p:spPr>
          <a:xfrm>
            <a:off x="310676" y="830910"/>
            <a:ext cx="3618309" cy="369332"/>
          </a:xfrm>
          <a:prstGeom prst="rect">
            <a:avLst/>
          </a:prstGeom>
          <a:noFill/>
        </p:spPr>
        <p:txBody>
          <a:bodyPr>
            <a:spAutoFit/>
          </a:bodyPr>
          <a:lstStyle/>
          <a:p>
            <a:pPr>
              <a:defRPr/>
            </a:pPr>
            <a:r>
              <a:rPr lang="en-GB" sz="1800" dirty="0" smtClean="0">
                <a:latin typeface="+mj-lt"/>
                <a:cs typeface="Arial" charset="0"/>
              </a:rPr>
              <a:t>Conclusion   </a:t>
            </a:r>
            <a:endParaRPr lang="en-GB" sz="1800" dirty="0">
              <a:latin typeface="+mj-lt"/>
              <a:cs typeface="Arial" charset="0"/>
            </a:endParaRPr>
          </a:p>
        </p:txBody>
      </p:sp>
    </p:spTree>
  </p:cSld>
  <p:clrMapOvr>
    <a:masterClrMapping/>
  </p:clrMapOvr>
  <p:transition>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89375"/>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rrish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rrish PowerPoint (Std Screen)" id="{CA8E8FCB-E509-4E35-90DA-8C9DCA5289F2}" vid="{F739D720-C234-42A4-AC7D-603E50B2BED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5AC3EC75DFDE4499D46A4F343E603B" ma:contentTypeVersion="0" ma:contentTypeDescription="Create a new document." ma:contentTypeScope="" ma:versionID="e68441ec7c410cb0d48626a9e653282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C7464E-A62C-41FC-B7D5-E9271FE0E3DF}">
  <ds:schemaRefs>
    <ds:schemaRef ds:uri="http://purl.org/dc/terms/"/>
    <ds:schemaRef ds:uri="http://www.w3.org/XML/1998/namespace"/>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4B1F65A3-C0FC-42C9-B3AF-5771D0D61646}">
  <ds:schemaRefs>
    <ds:schemaRef ds:uri="http://schemas.microsoft.com/sharepoint/v3/contenttype/forms"/>
  </ds:schemaRefs>
</ds:datastoreItem>
</file>

<file path=customXml/itemProps3.xml><?xml version="1.0" encoding="utf-8"?>
<ds:datastoreItem xmlns:ds="http://schemas.openxmlformats.org/officeDocument/2006/customXml" ds:itemID="{FFB1457F-2707-452A-94AF-15D0264A90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Liabilities of misdeeds of union reps - slides</Template>
  <TotalTime>688</TotalTime>
  <Words>714</Words>
  <Application>Microsoft Office PowerPoint</Application>
  <PresentationFormat>Widescreen</PresentationFormat>
  <Paragraphs>145</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MS Gothic</vt:lpstr>
      <vt:lpstr>Arial</vt:lpstr>
      <vt:lpstr>Gisha</vt:lpstr>
      <vt:lpstr>Times New Roman</vt:lpstr>
      <vt:lpstr>Wingdings 3</vt:lpstr>
      <vt:lpstr>Morrish 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Kamran Sadiq</dc:creator>
  <cp:lastModifiedBy>Hannah</cp:lastModifiedBy>
  <cp:revision>45</cp:revision>
  <dcterms:created xsi:type="dcterms:W3CDTF">2017-11-01T12:54:47Z</dcterms:created>
  <dcterms:modified xsi:type="dcterms:W3CDTF">2018-01-12T15:14:16Z</dcterms:modified>
</cp:coreProperties>
</file>