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6"/>
  </p:notesMasterIdLst>
  <p:sldIdLst>
    <p:sldId id="257" r:id="rId3"/>
    <p:sldId id="260"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61" r:id="rId23"/>
    <p:sldId id="262" r:id="rId24"/>
    <p:sldId id="263"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264" r:id="rId48"/>
    <p:sldId id="307" r:id="rId49"/>
    <p:sldId id="308" r:id="rId50"/>
    <p:sldId id="309" r:id="rId51"/>
    <p:sldId id="310" r:id="rId52"/>
    <p:sldId id="311" r:id="rId53"/>
    <p:sldId id="312" r:id="rId54"/>
    <p:sldId id="313" r:id="rId55"/>
    <p:sldId id="314" r:id="rId56"/>
    <p:sldId id="315" r:id="rId57"/>
    <p:sldId id="316" r:id="rId58"/>
    <p:sldId id="317" r:id="rId59"/>
    <p:sldId id="265"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266"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2" autoAdjust="0"/>
    <p:restoredTop sz="94660" autoAdjust="0"/>
  </p:normalViewPr>
  <p:slideViewPr>
    <p:cSldViewPr snapToGrid="0">
      <p:cViewPr varScale="1">
        <p:scale>
          <a:sx n="90" d="100"/>
          <a:sy n="90" d="100"/>
        </p:scale>
        <p:origin x="96" y="132"/>
      </p:cViewPr>
      <p:guideLst>
        <p:guide orient="horz" pos="2160"/>
        <p:guide pos="3840"/>
      </p:guideLst>
    </p:cSldViewPr>
  </p:slideViewPr>
  <p:outlineViewPr>
    <p:cViewPr>
      <p:scale>
        <a:sx n="33" d="100"/>
        <a:sy n="33" d="100"/>
      </p:scale>
      <p:origin x="0" y="314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BF051-803A-43A3-B774-8A0EB55C194E}" type="datetimeFigureOut">
              <a:rPr lang="en-GB" smtClean="0"/>
              <a:t>26/11/2015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A64A9-D11C-4B57-9A9E-632F6AD8AD0E}" type="slidenum">
              <a:rPr lang="en-GB" smtClean="0"/>
              <a:t>‹#›</a:t>
            </a:fld>
            <a:endParaRPr lang="en-GB"/>
          </a:p>
        </p:txBody>
      </p:sp>
    </p:spTree>
    <p:extLst>
      <p:ext uri="{BB962C8B-B14F-4D97-AF65-F5344CB8AC3E}">
        <p14:creationId xmlns:p14="http://schemas.microsoft.com/office/powerpoint/2010/main" val="77414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CE54017-61AF-49BF-9414-CA411C4FECC8}" type="slidenum">
              <a:rPr lang="en-GB"/>
              <a:pPr/>
              <a:t>3</a:t>
            </a:fld>
            <a:endParaRPr lang="en-GB" dirty="0"/>
          </a:p>
        </p:txBody>
      </p:sp>
      <p:sp>
        <p:nvSpPr>
          <p:cNvPr id="25601" name="Text Box 1"/>
          <p:cNvSpPr txBox="1">
            <a:spLocks noChangeArrowheads="1"/>
          </p:cNvSpPr>
          <p:nvPr/>
        </p:nvSpPr>
        <p:spPr bwMode="auto">
          <a:xfrm>
            <a:off x="1132418" y="759063"/>
            <a:ext cx="4529667" cy="3743326"/>
          </a:xfrm>
          <a:prstGeom prst="rect">
            <a:avLst/>
          </a:prstGeom>
          <a:solidFill>
            <a:srgbClr val="FFFFFF"/>
          </a:solidFill>
          <a:ln w="9360">
            <a:solidFill>
              <a:srgbClr val="000000"/>
            </a:solidFill>
            <a:miter lim="800000"/>
            <a:headEnd/>
            <a:tailEnd/>
          </a:ln>
          <a:effectLst/>
        </p:spPr>
        <p:txBody>
          <a:bodyPr wrap="none" lIns="91433" tIns="45716" rIns="91433" bIns="45716"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GB" sz="2400" dirty="0">
              <a:solidFill>
                <a:srgbClr val="FFFFFF"/>
              </a:solidFill>
              <a:latin typeface="Times New Roman" pitchFamily="16" charset="0"/>
              <a:ea typeface="MS Gothic" charset="-128"/>
            </a:endParaRPr>
          </a:p>
        </p:txBody>
      </p:sp>
      <p:sp>
        <p:nvSpPr>
          <p:cNvPr id="25602" name="Rectangle 2"/>
          <p:cNvSpPr txBox="1">
            <a:spLocks noGrp="1" noChangeArrowheads="1"/>
          </p:cNvSpPr>
          <p:nvPr>
            <p:ph type="body"/>
          </p:nvPr>
        </p:nvSpPr>
        <p:spPr bwMode="auto">
          <a:xfrm>
            <a:off x="905935" y="4741547"/>
            <a:ext cx="4968479" cy="4476393"/>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7051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83A80D0C-A1D7-4E48-BD67-C0243F74F4DE}"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12</a:t>
            </a:fld>
            <a:endParaRPr lang="en-GB" dirty="0" smtClean="0"/>
          </a:p>
        </p:txBody>
      </p:sp>
      <p:sp>
        <p:nvSpPr>
          <p:cNvPr id="3481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482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161186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83A80D0C-A1D7-4E48-BD67-C0243F74F4DE}"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13</a:t>
            </a:fld>
            <a:endParaRPr lang="en-GB" dirty="0" smtClean="0"/>
          </a:p>
        </p:txBody>
      </p:sp>
      <p:sp>
        <p:nvSpPr>
          <p:cNvPr id="3481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482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87377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21F882E4-305A-4616-AA78-A7F38832267C}"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14</a:t>
            </a:fld>
            <a:endParaRPr lang="en-GB" dirty="0" smtClean="0"/>
          </a:p>
        </p:txBody>
      </p:sp>
      <p:sp>
        <p:nvSpPr>
          <p:cNvPr id="35843"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5844"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59051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21F882E4-305A-4616-AA78-A7F38832267C}"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15</a:t>
            </a:fld>
            <a:endParaRPr lang="en-GB" dirty="0" smtClean="0"/>
          </a:p>
        </p:txBody>
      </p:sp>
      <p:sp>
        <p:nvSpPr>
          <p:cNvPr id="35843"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5844"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3145838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21F882E4-305A-4616-AA78-A7F38832267C}"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16</a:t>
            </a:fld>
            <a:endParaRPr lang="en-GB" dirty="0" smtClean="0"/>
          </a:p>
        </p:txBody>
      </p:sp>
      <p:sp>
        <p:nvSpPr>
          <p:cNvPr id="35843"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5844"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375919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EA75D33D-6B87-4398-ABC7-930386F69ABF}"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17</a:t>
            </a:fld>
            <a:endParaRPr lang="en-GB" dirty="0" smtClean="0"/>
          </a:p>
        </p:txBody>
      </p:sp>
      <p:sp>
        <p:nvSpPr>
          <p:cNvPr id="40963"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40964"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786185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21F882E4-305A-4616-AA78-A7F38832267C}"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18</a:t>
            </a:fld>
            <a:endParaRPr lang="en-GB" dirty="0" smtClean="0"/>
          </a:p>
        </p:txBody>
      </p:sp>
      <p:sp>
        <p:nvSpPr>
          <p:cNvPr id="35843"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5844"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425026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87F595A0-28D9-4A46-80C5-93A83C59C7DF}"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19</a:t>
            </a:fld>
            <a:endParaRPr lang="en-GB" dirty="0" smtClean="0"/>
          </a:p>
        </p:txBody>
      </p:sp>
      <p:sp>
        <p:nvSpPr>
          <p:cNvPr id="5017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5018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672696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87F595A0-28D9-4A46-80C5-93A83C59C7DF}"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20</a:t>
            </a:fld>
            <a:endParaRPr lang="en-GB" dirty="0" smtClean="0"/>
          </a:p>
        </p:txBody>
      </p:sp>
      <p:sp>
        <p:nvSpPr>
          <p:cNvPr id="5017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5018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230832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p:spPr>
        <p:txBody>
          <a:bodyPr/>
          <a:lstStyle/>
          <a:p>
            <a:fld id="{29D82CAB-B750-4096-A602-50E28C35DA27}" type="slidenum">
              <a:rPr lang="en-US"/>
              <a:pPr/>
              <a:t>24</a:t>
            </a:fld>
            <a:endParaRPr 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0306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DD744462-76AB-4356-8B11-68E38880B835}"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4</a:t>
            </a:fld>
            <a:endParaRPr lang="en-GB" dirty="0" smtClean="0"/>
          </a:p>
        </p:txBody>
      </p:sp>
      <p:sp>
        <p:nvSpPr>
          <p:cNvPr id="28675"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28676"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396301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A0DFF5-4F52-47B8-BDC2-50DC75CC1F63}" type="slidenum">
              <a:rPr lang="en-GB" smtClean="0"/>
              <a:pPr/>
              <a:t>25</a:t>
            </a:fld>
            <a:endParaRPr lang="en-GB" dirty="0"/>
          </a:p>
        </p:txBody>
      </p:sp>
    </p:spTree>
    <p:extLst>
      <p:ext uri="{BB962C8B-B14F-4D97-AF65-F5344CB8AC3E}">
        <p14:creationId xmlns:p14="http://schemas.microsoft.com/office/powerpoint/2010/main" val="285743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67BED0F-D5E2-47D1-85E4-6453F74A96B4}" type="slidenum">
              <a:rPr lang="en-GB" smtClean="0"/>
              <a:pPr/>
              <a:t>26</a:t>
            </a:fld>
            <a:endParaRPr lang="en-GB" dirty="0"/>
          </a:p>
        </p:txBody>
      </p:sp>
    </p:spTree>
    <p:extLst>
      <p:ext uri="{BB962C8B-B14F-4D97-AF65-F5344CB8AC3E}">
        <p14:creationId xmlns:p14="http://schemas.microsoft.com/office/powerpoint/2010/main" val="416624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DEFAULT POSITION REMAINS OML AND AML / ORDINARY ADOPTION LEAVE ANDADDITIONAL ADOPTION LEAVE</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67BED0F-D5E2-47D1-85E4-6453F74A96B4}" type="slidenum">
              <a:rPr lang="en-GB" smtClean="0"/>
              <a:pPr/>
              <a:t>27</a:t>
            </a:fld>
            <a:endParaRPr lang="en-GB" dirty="0"/>
          </a:p>
        </p:txBody>
      </p:sp>
    </p:spTree>
    <p:extLst>
      <p:ext uri="{BB962C8B-B14F-4D97-AF65-F5344CB8AC3E}">
        <p14:creationId xmlns:p14="http://schemas.microsoft.com/office/powerpoint/2010/main" val="202958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OPT IN IF ELIGIBLE</a:t>
            </a:r>
          </a:p>
          <a:p>
            <a:endParaRPr lang="en-GB" dirty="0" smtClean="0"/>
          </a:p>
          <a:p>
            <a:r>
              <a:rPr lang="en-GB" dirty="0" smtClean="0"/>
              <a:t>no increase in total amount of statutory leave and pay available</a:t>
            </a:r>
          </a:p>
          <a:p>
            <a:endParaRPr lang="en-GB" dirty="0" smtClean="0"/>
          </a:p>
          <a:p>
            <a:r>
              <a:rPr lang="en-GB" dirty="0" smtClean="0"/>
              <a:t>KEY WORD FLEXIBILITY </a:t>
            </a:r>
          </a:p>
          <a:p>
            <a:endParaRPr lang="en-GB" dirty="0" smtClean="0"/>
          </a:p>
          <a:p>
            <a:endParaRPr lang="en-GB" dirty="0" smtClean="0"/>
          </a:p>
          <a:p>
            <a:pPr>
              <a:buFontTx/>
              <a:buChar char="-"/>
            </a:pPr>
            <a:r>
              <a:rPr lang="en-GB" dirty="0" smtClean="0"/>
              <a:t>UNDER OLD SYSTEM MOTHER RETURNING TO WORK AFTER 20 WEEKS LOST REMAINING LEAVE and pay</a:t>
            </a:r>
          </a:p>
          <a:p>
            <a:pPr>
              <a:buFontTx/>
              <a:buChar char="-"/>
            </a:pPr>
            <a:endParaRPr lang="en-GB" dirty="0" smtClean="0"/>
          </a:p>
          <a:p>
            <a:pPr>
              <a:buFontTx/>
              <a:buChar char="-"/>
            </a:pPr>
            <a:r>
              <a:rPr lang="en-GB" dirty="0" smtClean="0"/>
              <a:t>- REQUIRED HER TO RETURN TO WORK IN ORDER FOR PARTNER TO TAKE LEAVE</a:t>
            </a:r>
          </a:p>
          <a:p>
            <a:pPr>
              <a:buFontTx/>
              <a:buChar char="-"/>
            </a:pPr>
            <a:endParaRPr lang="en-GB" dirty="0" smtClean="0"/>
          </a:p>
          <a:p>
            <a:pPr>
              <a:buFontTx/>
              <a:buChar char="-"/>
            </a:pPr>
            <a:r>
              <a:rPr lang="en-GB" dirty="0" smtClean="0"/>
              <a:t>- HAD TO BE AFTER FIRST 26 WEEKS</a:t>
            </a:r>
          </a:p>
          <a:p>
            <a:pPr>
              <a:buFontTx/>
              <a:buChar char="-"/>
            </a:pPr>
            <a:endParaRPr lang="en-GB" dirty="0" smtClean="0"/>
          </a:p>
          <a:p>
            <a:pPr>
              <a:buFontTx/>
              <a:buChar char="-"/>
            </a:pPr>
            <a:r>
              <a:rPr lang="en-GB" dirty="0" smtClean="0"/>
              <a:t>NOW CAN TAKE LEAVE ANY TIME AFTER BIRTH / ADOPTION SAVE FOR FIRST 2 COMPULSORY WEEKS</a:t>
            </a:r>
          </a:p>
          <a:p>
            <a:pPr>
              <a:buFontTx/>
              <a:buChar char="-"/>
            </a:pPr>
            <a:endParaRPr lang="en-GB" dirty="0" smtClean="0"/>
          </a:p>
          <a:p>
            <a:pPr>
              <a:buFontTx/>
              <a:buChar char="-"/>
            </a:pPr>
            <a:r>
              <a:rPr lang="en-GB" dirty="0" smtClean="0"/>
              <a:t>- partners CAN TAKE LEAVE and pay SIMULTANEOUSLY</a:t>
            </a:r>
          </a:p>
          <a:p>
            <a:pPr>
              <a:buFontTx/>
              <a:buChar char="-"/>
            </a:pPr>
            <a:endParaRPr lang="en-GB" dirty="0" smtClean="0"/>
          </a:p>
          <a:p>
            <a:pPr>
              <a:buFontTx/>
              <a:buChar char="-"/>
            </a:pPr>
            <a:r>
              <a:rPr lang="en-GB" dirty="0" smtClean="0"/>
              <a:t> CAN TAKE IT IN CHUNKS</a:t>
            </a:r>
          </a:p>
          <a:p>
            <a:pPr>
              <a:buFontTx/>
              <a:buChar char="-"/>
            </a:pPr>
            <a:endParaRPr lang="en-GB" dirty="0" smtClean="0"/>
          </a:p>
        </p:txBody>
      </p:sp>
      <p:sp>
        <p:nvSpPr>
          <p:cNvPr id="4" name="Slide Number Placeholder 3"/>
          <p:cNvSpPr>
            <a:spLocks noGrp="1"/>
          </p:cNvSpPr>
          <p:nvPr>
            <p:ph type="sldNum" sz="quarter" idx="10"/>
          </p:nvPr>
        </p:nvSpPr>
        <p:spPr/>
        <p:txBody>
          <a:bodyPr/>
          <a:lstStyle/>
          <a:p>
            <a:fld id="{467BED0F-D5E2-47D1-85E4-6453F74A96B4}" type="slidenum">
              <a:rPr lang="en-GB" smtClean="0"/>
              <a:pPr/>
              <a:t>28</a:t>
            </a:fld>
            <a:endParaRPr lang="en-GB" dirty="0"/>
          </a:p>
        </p:txBody>
      </p:sp>
    </p:spTree>
    <p:extLst>
      <p:ext uri="{BB962C8B-B14F-4D97-AF65-F5344CB8AC3E}">
        <p14:creationId xmlns:p14="http://schemas.microsoft.com/office/powerpoint/2010/main" val="1968587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67BED0F-D5E2-47D1-85E4-6453F74A96B4}" type="slidenum">
              <a:rPr lang="en-GB" smtClean="0"/>
              <a:pPr/>
              <a:t>29</a:t>
            </a:fld>
            <a:endParaRPr lang="en-GB" dirty="0"/>
          </a:p>
        </p:txBody>
      </p:sp>
    </p:spTree>
    <p:extLst>
      <p:ext uri="{BB962C8B-B14F-4D97-AF65-F5344CB8AC3E}">
        <p14:creationId xmlns:p14="http://schemas.microsoft.com/office/powerpoint/2010/main" val="2457435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67BED0F-D5E2-47D1-85E4-6453F74A96B4}" type="slidenum">
              <a:rPr lang="en-GB" smtClean="0"/>
              <a:pPr/>
              <a:t>30</a:t>
            </a:fld>
            <a:endParaRPr lang="en-GB" dirty="0"/>
          </a:p>
        </p:txBody>
      </p:sp>
    </p:spTree>
    <p:extLst>
      <p:ext uri="{BB962C8B-B14F-4D97-AF65-F5344CB8AC3E}">
        <p14:creationId xmlns:p14="http://schemas.microsoft.com/office/powerpoint/2010/main" val="1168638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Where gets complicated.</a:t>
            </a:r>
          </a:p>
          <a:p>
            <a:r>
              <a:rPr lang="en-GB" dirty="0" smtClean="0"/>
              <a:t>Primarily because while phrase “shared parental leave” suggests both parents are planning to take leave, isn’t necessarily so.</a:t>
            </a:r>
          </a:p>
          <a:p>
            <a:r>
              <a:rPr lang="en-GB" dirty="0" err="1" smtClean="0"/>
              <a:t>Ie</a:t>
            </a:r>
            <a:r>
              <a:rPr lang="en-GB" dirty="0" smtClean="0"/>
              <a:t> mother may decide to come back to work month 4, work 2 months, then take 2 months SPL then back to work, and her partner not take any SPL at all.</a:t>
            </a:r>
          </a:p>
          <a:p>
            <a:endParaRPr lang="en-GB" dirty="0" smtClean="0"/>
          </a:p>
          <a:p>
            <a:r>
              <a:rPr lang="en-GB" dirty="0" smtClean="0"/>
              <a:t>All sorts of permutations of eligibility, situations – death, termination of employment</a:t>
            </a:r>
          </a:p>
          <a:p>
            <a:r>
              <a:rPr lang="en-GB" dirty="0" smtClean="0"/>
              <a:t>Resources available – splash website</a:t>
            </a:r>
          </a:p>
          <a:p>
            <a:endParaRPr lang="en-GB" dirty="0" smtClean="0"/>
          </a:p>
          <a:p>
            <a:r>
              <a:rPr lang="en-GB" dirty="0" smtClean="0"/>
              <a:t>The person taking leave must be an employee. self-employed person can’t take SPL, though may take SPL pay if eligible</a:t>
            </a:r>
          </a:p>
          <a:p>
            <a:endParaRPr lang="en-GB" dirty="0" smtClean="0"/>
          </a:p>
          <a:p>
            <a:r>
              <a:rPr lang="en-GB" dirty="0" smtClean="0"/>
              <a:t>26 weeks? Means employed when pregnancy began</a:t>
            </a:r>
          </a:p>
          <a:p>
            <a:endParaRPr lang="en-GB" dirty="0" smtClean="0"/>
          </a:p>
          <a:p>
            <a:r>
              <a:rPr lang="en-GB" dirty="0" smtClean="0"/>
              <a:t>Complied with formalities –</a:t>
            </a:r>
          </a:p>
          <a:p>
            <a:r>
              <a:rPr lang="en-GB" dirty="0" smtClean="0"/>
              <a:t>if birth mother must have been entitled to maternity leave </a:t>
            </a:r>
            <a:r>
              <a:rPr lang="en-GB" dirty="0" err="1" smtClean="0"/>
              <a:t>ie</a:t>
            </a:r>
            <a:r>
              <a:rPr lang="en-GB" dirty="0" smtClean="0"/>
              <a:t> she complied with requirement to give notice of pregnancy. </a:t>
            </a:r>
          </a:p>
          <a:p>
            <a:r>
              <a:rPr lang="en-GB" dirty="0" smtClean="0"/>
              <a:t>And if birth mother must have informed employer she is curtailing her SML and SMP</a:t>
            </a:r>
          </a:p>
          <a:p>
            <a:r>
              <a:rPr lang="en-GB" dirty="0" smtClean="0"/>
              <a:t>And formalities in respect of SPL </a:t>
            </a:r>
            <a:r>
              <a:rPr lang="en-GB" dirty="0" err="1" smtClean="0"/>
              <a:t>ie</a:t>
            </a:r>
            <a:r>
              <a:rPr lang="en-GB" dirty="0" smtClean="0"/>
              <a:t> notice, requests for evidence</a:t>
            </a:r>
          </a:p>
          <a:p>
            <a:endParaRPr lang="en-GB" dirty="0" smtClean="0"/>
          </a:p>
        </p:txBody>
      </p:sp>
      <p:sp>
        <p:nvSpPr>
          <p:cNvPr id="4" name="Slide Number Placeholder 3"/>
          <p:cNvSpPr>
            <a:spLocks noGrp="1"/>
          </p:cNvSpPr>
          <p:nvPr>
            <p:ph type="sldNum" sz="quarter" idx="10"/>
          </p:nvPr>
        </p:nvSpPr>
        <p:spPr/>
        <p:txBody>
          <a:bodyPr/>
          <a:lstStyle/>
          <a:p>
            <a:fld id="{467BED0F-D5E2-47D1-85E4-6453F74A96B4}" type="slidenum">
              <a:rPr lang="en-GB" smtClean="0"/>
              <a:pPr/>
              <a:t>31</a:t>
            </a:fld>
            <a:endParaRPr lang="en-GB" dirty="0"/>
          </a:p>
        </p:txBody>
      </p:sp>
    </p:spTree>
    <p:extLst>
      <p:ext uri="{BB962C8B-B14F-4D97-AF65-F5344CB8AC3E}">
        <p14:creationId xmlns:p14="http://schemas.microsoft.com/office/powerpoint/2010/main" val="198544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Employment/ self-employment test in the hand out – </a:t>
            </a:r>
          </a:p>
          <a:p>
            <a:endParaRPr lang="en-GB" dirty="0" smtClean="0"/>
          </a:p>
          <a:p>
            <a:r>
              <a:rPr lang="en-GB" dirty="0" smtClean="0"/>
              <a:t>Different  as includes an earnings threshold</a:t>
            </a:r>
          </a:p>
          <a:p>
            <a:r>
              <a:rPr lang="en-GB" dirty="0" smtClean="0"/>
              <a:t>namely have been an employed or self-employed earner for any part of the week in the case of at least 26 of the 66 weeks immediately preceding the expected week of birth, </a:t>
            </a:r>
          </a:p>
          <a:p>
            <a:endParaRPr lang="en-GB" dirty="0" smtClean="0"/>
          </a:p>
          <a:p>
            <a:r>
              <a:rPr lang="en-GB" dirty="0" smtClean="0"/>
              <a:t>a minimum of £30 average weekly earnings [pegged to maternity allowance threshold]</a:t>
            </a:r>
          </a:p>
          <a:p>
            <a:endParaRPr lang="en-GB" dirty="0" smtClean="0"/>
          </a:p>
          <a:p>
            <a:r>
              <a:rPr lang="en-GB" dirty="0" smtClean="0"/>
              <a:t>This means that if this partner is not earning at all, then the couple are not eligible to opt into the SPL system. EG if female employee gives birth and her partner has been a stay-at home dad looking after their first child for the past year, then that female employee will have to stick with maternity leave, and once back at work will not be able to opt into SPL, even if during the first few months of child’s life the dad goes out to work and meets earnings threshold – </a:t>
            </a:r>
          </a:p>
          <a:p>
            <a:endParaRPr lang="en-GB" dirty="0" smtClean="0"/>
          </a:p>
          <a:p>
            <a:endParaRPr lang="en-GB" dirty="0" smtClean="0"/>
          </a:p>
          <a:p>
            <a:r>
              <a:rPr lang="en-GB" dirty="0" smtClean="0"/>
              <a:t>If both parents seeking to take SPL then they both need to meet the requirements set out above – both will need to be employed, both will need to meet earnings threshold of £30/week</a:t>
            </a:r>
          </a:p>
          <a:p>
            <a:endParaRPr lang="en-GB" dirty="0"/>
          </a:p>
        </p:txBody>
      </p:sp>
      <p:sp>
        <p:nvSpPr>
          <p:cNvPr id="4" name="Slide Number Placeholder 3"/>
          <p:cNvSpPr>
            <a:spLocks noGrp="1"/>
          </p:cNvSpPr>
          <p:nvPr>
            <p:ph type="sldNum" sz="quarter" idx="10"/>
          </p:nvPr>
        </p:nvSpPr>
        <p:spPr/>
        <p:txBody>
          <a:bodyPr/>
          <a:lstStyle/>
          <a:p>
            <a:fld id="{467BED0F-D5E2-47D1-85E4-6453F74A96B4}" type="slidenum">
              <a:rPr lang="en-GB" smtClean="0"/>
              <a:pPr/>
              <a:t>32</a:t>
            </a:fld>
            <a:endParaRPr lang="en-GB" dirty="0"/>
          </a:p>
        </p:txBody>
      </p:sp>
    </p:spTree>
    <p:extLst>
      <p:ext uri="{BB962C8B-B14F-4D97-AF65-F5344CB8AC3E}">
        <p14:creationId xmlns:p14="http://schemas.microsoft.com/office/powerpoint/2010/main" val="218075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Employment/ self-employment test in the hand out – </a:t>
            </a:r>
          </a:p>
          <a:p>
            <a:endParaRPr lang="en-GB" dirty="0" smtClean="0"/>
          </a:p>
          <a:p>
            <a:r>
              <a:rPr lang="en-GB" dirty="0" smtClean="0"/>
              <a:t>Different  as includes an earnings threshold</a:t>
            </a:r>
          </a:p>
          <a:p>
            <a:r>
              <a:rPr lang="en-GB" dirty="0" smtClean="0"/>
              <a:t>namely have been an employed or self-employed earner for any part of the week in the case of at least 26 of the 66 weeks immediately preceding the expected week of birth, </a:t>
            </a:r>
          </a:p>
          <a:p>
            <a:endParaRPr lang="en-GB" dirty="0" smtClean="0"/>
          </a:p>
          <a:p>
            <a:r>
              <a:rPr lang="en-GB" dirty="0" smtClean="0"/>
              <a:t>a minimum of £30 average weekly earnings [pegged to maternity allowance threshold]</a:t>
            </a:r>
          </a:p>
          <a:p>
            <a:endParaRPr lang="en-GB" dirty="0" smtClean="0"/>
          </a:p>
          <a:p>
            <a:r>
              <a:rPr lang="en-GB" dirty="0" smtClean="0"/>
              <a:t>This means that if this partner is not earning at all, then the couple are not eligible to opt into the SPL system. EG if female employee gives birth and her partner has been a stay-at home dad looking after their first child for the past year, then that female employee will have to stick with maternity leave, and once back at work will not be able to opt into SPL, even if during the first few months of child’s life the dad goes out to work and meets earnings threshold – </a:t>
            </a:r>
          </a:p>
          <a:p>
            <a:endParaRPr lang="en-GB" dirty="0" smtClean="0"/>
          </a:p>
          <a:p>
            <a:endParaRPr lang="en-GB" dirty="0" smtClean="0"/>
          </a:p>
          <a:p>
            <a:r>
              <a:rPr lang="en-GB" dirty="0" smtClean="0"/>
              <a:t>If both parents seeking to take SPL then they both need to meet the requirements set out above – both will need to be employed, both will need to meet earnings threshold of £30/week</a:t>
            </a:r>
          </a:p>
          <a:p>
            <a:endParaRPr lang="en-GB" dirty="0"/>
          </a:p>
        </p:txBody>
      </p:sp>
      <p:sp>
        <p:nvSpPr>
          <p:cNvPr id="4" name="Slide Number Placeholder 3"/>
          <p:cNvSpPr>
            <a:spLocks noGrp="1"/>
          </p:cNvSpPr>
          <p:nvPr>
            <p:ph type="sldNum" sz="quarter" idx="10"/>
          </p:nvPr>
        </p:nvSpPr>
        <p:spPr/>
        <p:txBody>
          <a:bodyPr/>
          <a:lstStyle/>
          <a:p>
            <a:fld id="{467BED0F-D5E2-47D1-85E4-6453F74A96B4}" type="slidenum">
              <a:rPr lang="en-GB" smtClean="0"/>
              <a:pPr/>
              <a:t>33</a:t>
            </a:fld>
            <a:endParaRPr lang="en-GB" dirty="0"/>
          </a:p>
        </p:txBody>
      </p:sp>
    </p:spTree>
    <p:extLst>
      <p:ext uri="{BB962C8B-B14F-4D97-AF65-F5344CB8AC3E}">
        <p14:creationId xmlns:p14="http://schemas.microsoft.com/office/powerpoint/2010/main" val="1517422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Employment/ self-employment test in the hand out – </a:t>
            </a:r>
          </a:p>
          <a:p>
            <a:endParaRPr lang="en-GB" dirty="0" smtClean="0"/>
          </a:p>
          <a:p>
            <a:r>
              <a:rPr lang="en-GB" dirty="0" smtClean="0"/>
              <a:t>Different  as includes an earnings threshold</a:t>
            </a:r>
          </a:p>
          <a:p>
            <a:r>
              <a:rPr lang="en-GB" dirty="0" smtClean="0"/>
              <a:t>namely have been an employed or self-employed earner for any part of the week in the case of at least 26 of the 66 weeks immediately preceding the expected week of birth, </a:t>
            </a:r>
          </a:p>
          <a:p>
            <a:endParaRPr lang="en-GB" dirty="0" smtClean="0"/>
          </a:p>
          <a:p>
            <a:r>
              <a:rPr lang="en-GB" dirty="0" smtClean="0"/>
              <a:t>a minimum of £30 average weekly earnings [pegged to maternity allowance threshold]</a:t>
            </a:r>
          </a:p>
          <a:p>
            <a:endParaRPr lang="en-GB" dirty="0" smtClean="0"/>
          </a:p>
          <a:p>
            <a:r>
              <a:rPr lang="en-GB" dirty="0" smtClean="0"/>
              <a:t>This means that if this partner is not earning at all, then the couple are not eligible to opt into the SPL system. EG if female employee gives birth and her partner has been a stay-at home dad looking after their first child for the past year, then that female employee will have to stick with maternity leave, and once back at work will not be able to opt into SPL, even if during the first few months of child’s life the dad goes out to work and meets earnings threshold – </a:t>
            </a:r>
          </a:p>
          <a:p>
            <a:endParaRPr lang="en-GB" dirty="0" smtClean="0"/>
          </a:p>
          <a:p>
            <a:endParaRPr lang="en-GB" dirty="0" smtClean="0"/>
          </a:p>
          <a:p>
            <a:r>
              <a:rPr lang="en-GB" dirty="0" smtClean="0"/>
              <a:t>If both parents seeking to take SPL then they both need to meet the requirements set out above – both will need to be employed, both will need to meet earnings threshold of £30/week</a:t>
            </a:r>
          </a:p>
          <a:p>
            <a:endParaRPr lang="en-GB" dirty="0"/>
          </a:p>
        </p:txBody>
      </p:sp>
      <p:sp>
        <p:nvSpPr>
          <p:cNvPr id="4" name="Slide Number Placeholder 3"/>
          <p:cNvSpPr>
            <a:spLocks noGrp="1"/>
          </p:cNvSpPr>
          <p:nvPr>
            <p:ph type="sldNum" sz="quarter" idx="10"/>
          </p:nvPr>
        </p:nvSpPr>
        <p:spPr/>
        <p:txBody>
          <a:bodyPr/>
          <a:lstStyle/>
          <a:p>
            <a:fld id="{467BED0F-D5E2-47D1-85E4-6453F74A96B4}" type="slidenum">
              <a:rPr lang="en-GB" smtClean="0"/>
              <a:pPr/>
              <a:t>34</a:t>
            </a:fld>
            <a:endParaRPr lang="en-GB" dirty="0"/>
          </a:p>
        </p:txBody>
      </p:sp>
    </p:spTree>
    <p:extLst>
      <p:ext uri="{BB962C8B-B14F-4D97-AF65-F5344CB8AC3E}">
        <p14:creationId xmlns:p14="http://schemas.microsoft.com/office/powerpoint/2010/main" val="331546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3613F323-68C8-41FE-8F8E-64D69E446551}"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5</a:t>
            </a:fld>
            <a:endParaRPr lang="en-GB" dirty="0" smtClean="0"/>
          </a:p>
        </p:txBody>
      </p:sp>
      <p:sp>
        <p:nvSpPr>
          <p:cNvPr id="2969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2970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3248703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that has been about leave, not pay</a:t>
            </a:r>
          </a:p>
          <a:p>
            <a:r>
              <a:rPr lang="en-GB" dirty="0" smtClean="0"/>
              <a:t>Slightly different rules about eligibility on pay</a:t>
            </a:r>
          </a:p>
          <a:p>
            <a:endParaRPr lang="en-GB" dirty="0" smtClean="0"/>
          </a:p>
          <a:p>
            <a:r>
              <a:rPr lang="en-GB" dirty="0" smtClean="0"/>
              <a:t>SMP test = have been employed for 26 weeks ending with 14</a:t>
            </a:r>
            <a:r>
              <a:rPr lang="en-GB" baseline="30000" dirty="0" smtClean="0"/>
              <a:t>th</a:t>
            </a:r>
            <a:r>
              <a:rPr lang="en-GB" dirty="0" smtClean="0"/>
              <a:t> week prior to birth and satisfy normal weekly earnings test (currently £112/week for </a:t>
            </a:r>
            <a:r>
              <a:rPr lang="en-GB" dirty="0" err="1" smtClean="0"/>
              <a:t>april</a:t>
            </a:r>
            <a:r>
              <a:rPr lang="en-GB" dirty="0" smtClean="0"/>
              <a:t> 15 to </a:t>
            </a:r>
            <a:r>
              <a:rPr lang="en-GB" dirty="0" err="1" smtClean="0"/>
              <a:t>april</a:t>
            </a:r>
            <a:r>
              <a:rPr lang="en-GB" dirty="0" smtClean="0"/>
              <a:t> 2016) (</a:t>
            </a:r>
            <a:r>
              <a:rPr lang="en-GB" dirty="0" err="1" smtClean="0"/>
              <a:t>Reg</a:t>
            </a:r>
            <a:r>
              <a:rPr lang="en-GB" dirty="0" smtClean="0"/>
              <a:t> 30 Pay </a:t>
            </a:r>
            <a:r>
              <a:rPr lang="en-GB" dirty="0" err="1" smtClean="0"/>
              <a:t>regs</a:t>
            </a:r>
            <a:r>
              <a:rPr lang="en-GB" dirty="0" smtClean="0"/>
              <a:t>)</a:t>
            </a:r>
          </a:p>
          <a:p>
            <a:endParaRPr lang="en-GB" dirty="0" smtClean="0"/>
          </a:p>
          <a:p>
            <a:r>
              <a:rPr lang="en-GB" dirty="0" smtClean="0"/>
              <a:t>(employed/self employed earner over 26 of preceding 66 weeks at minimum earning level) (</a:t>
            </a:r>
            <a:r>
              <a:rPr lang="en-GB" dirty="0" err="1" smtClean="0"/>
              <a:t>Reg</a:t>
            </a:r>
            <a:r>
              <a:rPr lang="en-GB" dirty="0" smtClean="0"/>
              <a:t> 29 </a:t>
            </a:r>
            <a:r>
              <a:rPr lang="en-GB" dirty="0" err="1" smtClean="0"/>
              <a:t>regs</a:t>
            </a:r>
            <a:r>
              <a:rPr lang="en-GB" dirty="0" smtClean="0"/>
              <a:t>) </a:t>
            </a:r>
          </a:p>
          <a:p>
            <a:endParaRPr lang="en-GB" dirty="0" smtClean="0"/>
          </a:p>
          <a:p>
            <a:r>
              <a:rPr lang="en-GB" dirty="0" smtClean="0"/>
              <a:t>This is the same as the qualifying conditions for Statutory Maternity Pay (SMP) and Statutory Paternity Pay (SPP). This means that a parent who qualifies for SMP or SPP, will also qualify for </a:t>
            </a:r>
            <a:r>
              <a:rPr lang="en-GB" dirty="0" err="1" smtClean="0"/>
              <a:t>ShPP</a:t>
            </a:r>
            <a:r>
              <a:rPr lang="en-GB" dirty="0" smtClean="0"/>
              <a:t> as long as s/he is still employed by the same employer up to the start of the week of </a:t>
            </a:r>
            <a:r>
              <a:rPr lang="en-GB" dirty="0" err="1" smtClean="0"/>
              <a:t>ShPP</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467BED0F-D5E2-47D1-85E4-6453F74A96B4}" type="slidenum">
              <a:rPr lang="en-GB" smtClean="0"/>
              <a:pPr/>
              <a:t>35</a:t>
            </a:fld>
            <a:endParaRPr lang="en-GB" dirty="0"/>
          </a:p>
        </p:txBody>
      </p:sp>
    </p:spTree>
    <p:extLst>
      <p:ext uri="{BB962C8B-B14F-4D97-AF65-F5344CB8AC3E}">
        <p14:creationId xmlns:p14="http://schemas.microsoft.com/office/powerpoint/2010/main" val="364588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Employment/ self-employment test in the hand out – </a:t>
            </a:r>
          </a:p>
          <a:p>
            <a:endParaRPr lang="en-GB" dirty="0" smtClean="0"/>
          </a:p>
          <a:p>
            <a:r>
              <a:rPr lang="en-GB" dirty="0" smtClean="0"/>
              <a:t>Different  as includes an earnings threshold</a:t>
            </a:r>
          </a:p>
          <a:p>
            <a:r>
              <a:rPr lang="en-GB" dirty="0" smtClean="0"/>
              <a:t>namely have been an employed or self-employed earner for any part of the week in the case of at least 26 of the 66 weeks immediately preceding the expected week of birth, </a:t>
            </a:r>
          </a:p>
          <a:p>
            <a:endParaRPr lang="en-GB" dirty="0" smtClean="0"/>
          </a:p>
          <a:p>
            <a:r>
              <a:rPr lang="en-GB" dirty="0" smtClean="0"/>
              <a:t>a minimum of £30 average weekly earnings [pegged to maternity allowance threshold]</a:t>
            </a:r>
          </a:p>
          <a:p>
            <a:endParaRPr lang="en-GB" dirty="0" smtClean="0"/>
          </a:p>
          <a:p>
            <a:r>
              <a:rPr lang="en-GB" dirty="0" smtClean="0"/>
              <a:t>This means that if this partner is not earning at all, then the couple are not eligible to opt into the SPL system. EG if female employee gives birth and her partner has been a stay-at home dad looking after their first child for the past year, then that female employee will have to stick with maternity leave, and once back at work will not be able to opt into SPL, even if during the first few months of child’s life the dad goes out to work and meets earnings threshold – </a:t>
            </a:r>
          </a:p>
          <a:p>
            <a:endParaRPr lang="en-GB" dirty="0" smtClean="0"/>
          </a:p>
          <a:p>
            <a:endParaRPr lang="en-GB" dirty="0" smtClean="0"/>
          </a:p>
          <a:p>
            <a:r>
              <a:rPr lang="en-GB" dirty="0" smtClean="0"/>
              <a:t>If both parents seeking to take SPL then they both need to meet the requirements set out above – both will need to be employed, both will need to meet earnings threshold of £30/week</a:t>
            </a:r>
          </a:p>
          <a:p>
            <a:endParaRPr lang="en-GB" dirty="0"/>
          </a:p>
        </p:txBody>
      </p:sp>
      <p:sp>
        <p:nvSpPr>
          <p:cNvPr id="4" name="Slide Number Placeholder 3"/>
          <p:cNvSpPr>
            <a:spLocks noGrp="1"/>
          </p:cNvSpPr>
          <p:nvPr>
            <p:ph type="sldNum" sz="quarter" idx="10"/>
          </p:nvPr>
        </p:nvSpPr>
        <p:spPr/>
        <p:txBody>
          <a:bodyPr/>
          <a:lstStyle/>
          <a:p>
            <a:fld id="{467BED0F-D5E2-47D1-85E4-6453F74A96B4}" type="slidenum">
              <a:rPr lang="en-GB" smtClean="0"/>
              <a:pPr/>
              <a:t>36</a:t>
            </a:fld>
            <a:endParaRPr lang="en-GB" dirty="0"/>
          </a:p>
        </p:txBody>
      </p:sp>
    </p:spTree>
    <p:extLst>
      <p:ext uri="{BB962C8B-B14F-4D97-AF65-F5344CB8AC3E}">
        <p14:creationId xmlns:p14="http://schemas.microsoft.com/office/powerpoint/2010/main" val="538307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Employment/ self-employment test in the hand out – </a:t>
            </a:r>
          </a:p>
          <a:p>
            <a:endParaRPr lang="en-GB" dirty="0" smtClean="0"/>
          </a:p>
          <a:p>
            <a:r>
              <a:rPr lang="en-GB" dirty="0" smtClean="0"/>
              <a:t>Different  as includes an earnings threshold</a:t>
            </a:r>
          </a:p>
          <a:p>
            <a:r>
              <a:rPr lang="en-GB" dirty="0" smtClean="0"/>
              <a:t>namely have been an employed or self-employed earner for any part of the week in the case of at least 26 of the 66 weeks immediately preceding the expected week of birth, </a:t>
            </a:r>
          </a:p>
          <a:p>
            <a:endParaRPr lang="en-GB" dirty="0" smtClean="0"/>
          </a:p>
          <a:p>
            <a:r>
              <a:rPr lang="en-GB" dirty="0" smtClean="0"/>
              <a:t>a minimum of £30 average weekly earnings [pegged to maternity allowance threshold]</a:t>
            </a:r>
          </a:p>
          <a:p>
            <a:endParaRPr lang="en-GB" dirty="0" smtClean="0"/>
          </a:p>
          <a:p>
            <a:r>
              <a:rPr lang="en-GB" dirty="0" smtClean="0"/>
              <a:t>This means that if this partner is not earning at all, then the couple are not eligible to opt into the SPL system. EG if female employee gives birth and her partner has been a stay-at home dad looking after their first child for the past year, then that female employee will have to stick with maternity leave, and once back at work will not be able to opt into SPL, even if during the first few months of child’s life the dad goes out to work and meets earnings threshold – </a:t>
            </a:r>
          </a:p>
          <a:p>
            <a:endParaRPr lang="en-GB" dirty="0" smtClean="0"/>
          </a:p>
          <a:p>
            <a:endParaRPr lang="en-GB" dirty="0" smtClean="0"/>
          </a:p>
          <a:p>
            <a:r>
              <a:rPr lang="en-GB" dirty="0" smtClean="0"/>
              <a:t>If both parents seeking to take SPL then they both need to meet the requirements set out above – both will need to be employed, both will need to meet earnings threshold of £30/week</a:t>
            </a:r>
          </a:p>
          <a:p>
            <a:endParaRPr lang="en-GB" dirty="0"/>
          </a:p>
        </p:txBody>
      </p:sp>
      <p:sp>
        <p:nvSpPr>
          <p:cNvPr id="4" name="Slide Number Placeholder 3"/>
          <p:cNvSpPr>
            <a:spLocks noGrp="1"/>
          </p:cNvSpPr>
          <p:nvPr>
            <p:ph type="sldNum" sz="quarter" idx="10"/>
          </p:nvPr>
        </p:nvSpPr>
        <p:spPr/>
        <p:txBody>
          <a:bodyPr/>
          <a:lstStyle/>
          <a:p>
            <a:fld id="{467BED0F-D5E2-47D1-85E4-6453F74A96B4}" type="slidenum">
              <a:rPr lang="en-GB" smtClean="0"/>
              <a:pPr/>
              <a:t>37</a:t>
            </a:fld>
            <a:endParaRPr lang="en-GB" dirty="0"/>
          </a:p>
        </p:txBody>
      </p:sp>
    </p:spTree>
    <p:extLst>
      <p:ext uri="{BB962C8B-B14F-4D97-AF65-F5344CB8AC3E}">
        <p14:creationId xmlns:p14="http://schemas.microsoft.com/office/powerpoint/2010/main" val="816882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232C04E7-7BD7-4221-B4C1-E45203E97232}" type="slidenum">
              <a:rPr lang="en-US" smtClean="0"/>
              <a:pPr/>
              <a:t>45</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4856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5611467-92D2-4494-B5D1-15E585E8C503}" type="slidenum">
              <a:rPr lang="en-GB" altLang="en-US" sz="1200" smtClean="0"/>
              <a:pPr/>
              <a:t>47</a:t>
            </a:fld>
            <a:endParaRPr lang="en-GB" altLang="en-US" sz="1200" smtClean="0"/>
          </a:p>
        </p:txBody>
      </p:sp>
    </p:spTree>
    <p:extLst>
      <p:ext uri="{BB962C8B-B14F-4D97-AF65-F5344CB8AC3E}">
        <p14:creationId xmlns:p14="http://schemas.microsoft.com/office/powerpoint/2010/main" val="412475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xfrm>
            <a:off x="0" y="4751388"/>
            <a:ext cx="6711950" cy="448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ECC151A7-435B-4777-A2E8-CFEE1A1ECAE0}" type="slidenum">
              <a:rPr lang="en-GB" altLang="en-US" sz="1200" smtClean="0"/>
              <a:pPr/>
              <a:t>48</a:t>
            </a:fld>
            <a:endParaRPr lang="en-GB" altLang="en-US" sz="1200" smtClean="0"/>
          </a:p>
        </p:txBody>
      </p:sp>
    </p:spTree>
    <p:extLst>
      <p:ext uri="{BB962C8B-B14F-4D97-AF65-F5344CB8AC3E}">
        <p14:creationId xmlns:p14="http://schemas.microsoft.com/office/powerpoint/2010/main" val="2175079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xfrm>
            <a:off x="0" y="4751388"/>
            <a:ext cx="6796088" cy="5122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F5C7C820-9943-4353-BE5F-259E0AD8F01E}" type="slidenum">
              <a:rPr lang="en-GB" altLang="en-US" sz="1200" smtClean="0"/>
              <a:pPr/>
              <a:t>49</a:t>
            </a:fld>
            <a:endParaRPr lang="en-GB" altLang="en-US" sz="1200" smtClean="0"/>
          </a:p>
        </p:txBody>
      </p:sp>
    </p:spTree>
    <p:extLst>
      <p:ext uri="{BB962C8B-B14F-4D97-AF65-F5344CB8AC3E}">
        <p14:creationId xmlns:p14="http://schemas.microsoft.com/office/powerpoint/2010/main" val="1129138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xfrm>
            <a:off x="735013" y="4937125"/>
            <a:ext cx="5815012" cy="522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66BABEA3-0400-47E8-A251-726C91845986}" type="slidenum">
              <a:rPr lang="en-GB" altLang="en-US" sz="1200" smtClean="0"/>
              <a:pPr/>
              <a:t>50</a:t>
            </a:fld>
            <a:endParaRPr lang="en-GB" altLang="en-US" sz="1200" smtClean="0"/>
          </a:p>
        </p:txBody>
      </p:sp>
    </p:spTree>
    <p:extLst>
      <p:ext uri="{BB962C8B-B14F-4D97-AF65-F5344CB8AC3E}">
        <p14:creationId xmlns:p14="http://schemas.microsoft.com/office/powerpoint/2010/main" val="2250570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F5B698E2-7412-4E35-8C29-BD0FFE4D67A8}" type="slidenum">
              <a:rPr lang="en-GB" altLang="en-US" sz="1200" smtClean="0"/>
              <a:pPr/>
              <a:t>51</a:t>
            </a:fld>
            <a:endParaRPr lang="en-GB" altLang="en-US" sz="1200" smtClean="0"/>
          </a:p>
        </p:txBody>
      </p:sp>
    </p:spTree>
    <p:extLst>
      <p:ext uri="{BB962C8B-B14F-4D97-AF65-F5344CB8AC3E}">
        <p14:creationId xmlns:p14="http://schemas.microsoft.com/office/powerpoint/2010/main" val="1199186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1791AEBE-F572-42B7-9390-5F88A784B63B}" type="slidenum">
              <a:rPr lang="en-GB" altLang="en-US" sz="1200" smtClean="0"/>
              <a:pPr/>
              <a:t>52</a:t>
            </a:fld>
            <a:endParaRPr lang="en-GB" altLang="en-US" sz="1200" smtClean="0"/>
          </a:p>
        </p:txBody>
      </p:sp>
    </p:spTree>
    <p:extLst>
      <p:ext uri="{BB962C8B-B14F-4D97-AF65-F5344CB8AC3E}">
        <p14:creationId xmlns:p14="http://schemas.microsoft.com/office/powerpoint/2010/main" val="356712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3613F323-68C8-41FE-8F8E-64D69E446551}"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6</a:t>
            </a:fld>
            <a:endParaRPr lang="en-GB" dirty="0" smtClean="0"/>
          </a:p>
        </p:txBody>
      </p:sp>
      <p:sp>
        <p:nvSpPr>
          <p:cNvPr id="2969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2970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263683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679450" y="4751388"/>
            <a:ext cx="5438775" cy="501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A9463D6-08D1-4459-91BF-7E99AE0EF8DE}" type="slidenum">
              <a:rPr lang="en-GB" altLang="en-US" sz="1200" smtClean="0"/>
              <a:pPr/>
              <a:t>53</a:t>
            </a:fld>
            <a:endParaRPr lang="en-GB" altLang="en-US" sz="1200" smtClean="0"/>
          </a:p>
        </p:txBody>
      </p:sp>
    </p:spTree>
    <p:extLst>
      <p:ext uri="{BB962C8B-B14F-4D97-AF65-F5344CB8AC3E}">
        <p14:creationId xmlns:p14="http://schemas.microsoft.com/office/powerpoint/2010/main" val="2884539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79450" y="4751388"/>
            <a:ext cx="5438775" cy="5122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060D4E51-C3E7-4131-8C0F-2A015E8F4443}" type="slidenum">
              <a:rPr lang="en-GB" altLang="en-US" sz="1200" smtClean="0"/>
              <a:pPr/>
              <a:t>54</a:t>
            </a:fld>
            <a:endParaRPr lang="en-GB" altLang="en-US" sz="1200" smtClean="0"/>
          </a:p>
        </p:txBody>
      </p:sp>
    </p:spTree>
    <p:extLst>
      <p:ext uri="{BB962C8B-B14F-4D97-AF65-F5344CB8AC3E}">
        <p14:creationId xmlns:p14="http://schemas.microsoft.com/office/powerpoint/2010/main" val="75471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08B6E55A-D6D7-426D-AC1C-18E6A27C2C75}" type="slidenum">
              <a:rPr lang="en-GB" altLang="en-US" sz="1200" smtClean="0"/>
              <a:pPr/>
              <a:t>55</a:t>
            </a:fld>
            <a:endParaRPr lang="en-GB" altLang="en-US" sz="1200" smtClean="0"/>
          </a:p>
        </p:txBody>
      </p:sp>
    </p:spTree>
    <p:extLst>
      <p:ext uri="{BB962C8B-B14F-4D97-AF65-F5344CB8AC3E}">
        <p14:creationId xmlns:p14="http://schemas.microsoft.com/office/powerpoint/2010/main" val="1167332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679450" y="4751388"/>
            <a:ext cx="5438775" cy="5122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i="1" u="sng"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8021127B-EAA9-4F6E-87CD-482E7EDAE1BA}" type="slidenum">
              <a:rPr lang="en-GB" altLang="en-US" sz="1200" smtClean="0"/>
              <a:pPr/>
              <a:t>56</a:t>
            </a:fld>
            <a:endParaRPr lang="en-GB" altLang="en-US" sz="1200" smtClean="0"/>
          </a:p>
        </p:txBody>
      </p:sp>
    </p:spTree>
    <p:extLst>
      <p:ext uri="{BB962C8B-B14F-4D97-AF65-F5344CB8AC3E}">
        <p14:creationId xmlns:p14="http://schemas.microsoft.com/office/powerpoint/2010/main" val="2349800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2C6E2E1-0C12-473D-BADD-54BA4416D412}" type="slidenum">
              <a:rPr lang="en-GB" altLang="en-US" sz="1200" smtClean="0"/>
              <a:pPr/>
              <a:t>57</a:t>
            </a:fld>
            <a:endParaRPr lang="en-GB" altLang="en-US" sz="1200" smtClean="0"/>
          </a:p>
        </p:txBody>
      </p:sp>
    </p:spTree>
    <p:extLst>
      <p:ext uri="{BB962C8B-B14F-4D97-AF65-F5344CB8AC3E}">
        <p14:creationId xmlns:p14="http://schemas.microsoft.com/office/powerpoint/2010/main" val="3527581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7A824F4-0AAC-4208-9E96-EC3AF59174D1}" type="slidenum">
              <a:rPr lang="en-GB" altLang="en-US"/>
              <a:pPr/>
              <a:t>59</a:t>
            </a:fld>
            <a:endParaRPr lang="en-GB" altLang="en-US"/>
          </a:p>
        </p:txBody>
      </p:sp>
      <p:sp>
        <p:nvSpPr>
          <p:cNvPr id="20481" name="Rectangle 1"/>
          <p:cNvSpPr txBox="1">
            <a:spLocks noGrp="1" noRot="1" noChangeAspect="1" noChangeArrowheads="1"/>
          </p:cNvSpPr>
          <p:nvPr>
            <p:ph type="sldImg"/>
          </p:nvPr>
        </p:nvSpPr>
        <p:spPr bwMode="auto">
          <a:xfrm>
            <a:off x="-74613" y="909638"/>
            <a:ext cx="7974013"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148647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8BF098-9DA2-440C-9EDB-B8155D51ECB5}" type="slidenum">
              <a:rPr lang="en-GB" altLang="en-US"/>
              <a:pPr/>
              <a:t>60</a:t>
            </a:fld>
            <a:endParaRPr lang="en-GB" altLang="en-US"/>
          </a:p>
        </p:txBody>
      </p:sp>
      <p:sp>
        <p:nvSpPr>
          <p:cNvPr id="21505" name="Rectangle 1"/>
          <p:cNvSpPr txBox="1">
            <a:spLocks noGrp="1" noRot="1" noChangeAspect="1" noChangeArrowheads="1"/>
          </p:cNvSpPr>
          <p:nvPr>
            <p:ph type="sldImg"/>
          </p:nvPr>
        </p:nvSpPr>
        <p:spPr bwMode="auto">
          <a:xfrm>
            <a:off x="-74613" y="909638"/>
            <a:ext cx="7974013"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4147814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2EEDE3-9CE9-472B-BC2A-2A9B713BF833}" type="slidenum">
              <a:rPr lang="en-GB" altLang="en-US"/>
              <a:pPr/>
              <a:t>61</a:t>
            </a:fld>
            <a:endParaRPr lang="en-GB" altLang="en-US"/>
          </a:p>
        </p:txBody>
      </p:sp>
      <p:sp>
        <p:nvSpPr>
          <p:cNvPr id="22529"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345086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0A0B7C7-E065-4C1E-8929-07C4CB9060C6}" type="slidenum">
              <a:rPr lang="en-GB" altLang="en-US"/>
              <a:pPr/>
              <a:t>62</a:t>
            </a:fld>
            <a:endParaRPr lang="en-GB" altLang="en-US"/>
          </a:p>
        </p:txBody>
      </p:sp>
      <p:sp>
        <p:nvSpPr>
          <p:cNvPr id="23553"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516295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30C293C9-D0CF-420D-9C9C-869367CDD993}" type="slidenum">
              <a:rPr lang="en-GB" altLang="en-US"/>
              <a:pPr/>
              <a:t>63</a:t>
            </a:fld>
            <a:endParaRPr lang="en-GB" altLang="en-US"/>
          </a:p>
        </p:txBody>
      </p:sp>
      <p:sp>
        <p:nvSpPr>
          <p:cNvPr id="24577" name="Text Box 1"/>
          <p:cNvSpPr txBox="1">
            <a:spLocks noChangeArrowheads="1"/>
          </p:cNvSpPr>
          <p:nvPr/>
        </p:nvSpPr>
        <p:spPr bwMode="auto">
          <a:xfrm>
            <a:off x="0" y="0"/>
            <a:ext cx="1644" cy="1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488" tIns="48744" rIns="97488" bIns="48744"/>
          <a:lstStyle/>
          <a:p>
            <a:pPr hangingPunct="1">
              <a:lnSpc>
                <a:spcPct val="100000"/>
              </a:lnSpc>
            </a:pPr>
            <a:fld id="{13DDBC81-F039-4F36-A38B-21338C26B0A6}" type="slidenum">
              <a:rPr lang="en-GB" altLang="en-US">
                <a:solidFill>
                  <a:srgbClr val="000000"/>
                </a:solidFill>
                <a:latin typeface="+mn-lt" charset="0"/>
              </a:rPr>
              <a:pPr hangingPunct="1">
                <a:lnSpc>
                  <a:spcPct val="100000"/>
                </a:lnSpc>
              </a:pPr>
              <a:t>63</a:t>
            </a:fld>
            <a:endParaRPr lang="en-GB" altLang="en-US">
              <a:solidFill>
                <a:srgbClr val="000000"/>
              </a:solidFill>
              <a:latin typeface="+mn-lt" charset="0"/>
            </a:endParaRPr>
          </a:p>
        </p:txBody>
      </p:sp>
      <p:sp>
        <p:nvSpPr>
          <p:cNvPr id="24578"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3"/>
          <p:cNvSpPr txBox="1">
            <a:spLocks noGrp="1" noChangeArrowheads="1"/>
          </p:cNvSpPr>
          <p:nvPr>
            <p:ph type="body" idx="1"/>
          </p:nvPr>
        </p:nvSpPr>
        <p:spPr bwMode="auto">
          <a:xfrm>
            <a:off x="0" y="0"/>
            <a:ext cx="1644" cy="17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pPr eaLnBrk="1">
              <a:spcBef>
                <a:spcPct val="0"/>
              </a:spcBef>
            </a:pPr>
            <a:endParaRPr lang="en-GB" altLang="en-US" sz="2200">
              <a:latin typeface="Arial" panose="020B0604020202020204" pitchFamily="34" charset="0"/>
              <a:cs typeface="Arial Unicode MS" panose="020B0604020202020204" pitchFamily="34" charset="-128"/>
            </a:endParaRPr>
          </a:p>
        </p:txBody>
      </p:sp>
    </p:spTree>
    <p:extLst>
      <p:ext uri="{BB962C8B-B14F-4D97-AF65-F5344CB8AC3E}">
        <p14:creationId xmlns:p14="http://schemas.microsoft.com/office/powerpoint/2010/main" val="131385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3613F323-68C8-41FE-8F8E-64D69E446551}"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7</a:t>
            </a:fld>
            <a:endParaRPr lang="en-GB" dirty="0" smtClean="0"/>
          </a:p>
        </p:txBody>
      </p:sp>
      <p:sp>
        <p:nvSpPr>
          <p:cNvPr id="2969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2970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699638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419C7A-3AD3-48FA-BB08-F8565A9181A4}" type="slidenum">
              <a:rPr lang="en-GB" altLang="en-US"/>
              <a:pPr/>
              <a:t>64</a:t>
            </a:fld>
            <a:endParaRPr lang="en-GB" altLang="en-US"/>
          </a:p>
        </p:txBody>
      </p:sp>
      <p:sp>
        <p:nvSpPr>
          <p:cNvPr id="25601"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2617466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67B96C-228A-4D60-A7D1-4884B1C32EE5}" type="slidenum">
              <a:rPr lang="en-GB" altLang="en-US"/>
              <a:pPr/>
              <a:t>65</a:t>
            </a:fld>
            <a:endParaRPr lang="en-GB" altLang="en-US"/>
          </a:p>
        </p:txBody>
      </p:sp>
      <p:sp>
        <p:nvSpPr>
          <p:cNvPr id="26625"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27498489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74929E-1618-4915-943B-7D31C7C453EC}" type="slidenum">
              <a:rPr lang="en-GB" altLang="en-US"/>
              <a:pPr/>
              <a:t>66</a:t>
            </a:fld>
            <a:endParaRPr lang="en-GB" altLang="en-US"/>
          </a:p>
        </p:txBody>
      </p:sp>
      <p:sp>
        <p:nvSpPr>
          <p:cNvPr id="27649"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4294064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59F13D5-5E00-467A-9486-02E486E201B8}" type="slidenum">
              <a:rPr lang="en-GB" altLang="en-US"/>
              <a:pPr/>
              <a:t>67</a:t>
            </a:fld>
            <a:endParaRPr lang="en-GB" altLang="en-US"/>
          </a:p>
        </p:txBody>
      </p:sp>
      <p:sp>
        <p:nvSpPr>
          <p:cNvPr id="28673"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37419820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533E040-16CF-485E-B91F-3017310ACDA1}" type="slidenum">
              <a:rPr lang="en-GB" altLang="en-US"/>
              <a:pPr/>
              <a:t>68</a:t>
            </a:fld>
            <a:endParaRPr lang="en-GB" altLang="en-US"/>
          </a:p>
        </p:txBody>
      </p:sp>
      <p:sp>
        <p:nvSpPr>
          <p:cNvPr id="29697"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18578281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132499-5E5F-4F1F-9A44-EF2EBC16AE28}" type="slidenum">
              <a:rPr lang="en-GB" altLang="en-US"/>
              <a:pPr/>
              <a:t>69</a:t>
            </a:fld>
            <a:endParaRPr lang="en-GB" altLang="en-US"/>
          </a:p>
        </p:txBody>
      </p:sp>
      <p:sp>
        <p:nvSpPr>
          <p:cNvPr id="30721"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25475468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320905-3926-449B-B55D-ADE3FAE65E58}" type="slidenum">
              <a:rPr lang="en-GB" altLang="en-US"/>
              <a:pPr/>
              <a:t>70</a:t>
            </a:fld>
            <a:endParaRPr lang="en-GB" altLang="en-US"/>
          </a:p>
        </p:txBody>
      </p:sp>
      <p:sp>
        <p:nvSpPr>
          <p:cNvPr id="31745"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3312754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BA362E-A190-4824-97B3-EC5E1E381079}" type="slidenum">
              <a:rPr lang="en-GB" altLang="en-US"/>
              <a:pPr/>
              <a:t>71</a:t>
            </a:fld>
            <a:endParaRPr lang="en-GB" altLang="en-US"/>
          </a:p>
        </p:txBody>
      </p:sp>
      <p:sp>
        <p:nvSpPr>
          <p:cNvPr id="32769"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3381098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1A66C5-ACAE-4CAC-8E4F-7F0A8E98F678}" type="slidenum">
              <a:rPr lang="en-GB" altLang="en-US"/>
              <a:pPr/>
              <a:t>72</a:t>
            </a:fld>
            <a:endParaRPr lang="en-GB" altLang="en-US"/>
          </a:p>
        </p:txBody>
      </p:sp>
      <p:sp>
        <p:nvSpPr>
          <p:cNvPr id="33793" name="Rectangle 1"/>
          <p:cNvSpPr txBox="1">
            <a:spLocks noGrp="1" noRot="1" noChangeAspect="1" noChangeArrowheads="1"/>
          </p:cNvSpPr>
          <p:nvPr>
            <p:ph type="sldImg"/>
          </p:nvPr>
        </p:nvSpPr>
        <p:spPr bwMode="auto">
          <a:xfrm>
            <a:off x="-74613" y="909638"/>
            <a:ext cx="7975601" cy="4486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82238" y="5684120"/>
            <a:ext cx="6261188" cy="53856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48" tIns="49524" rIns="99048" bIns="49524" anchor="ctr"/>
          <a:lstStyle/>
          <a:p>
            <a:endParaRPr lang="en-US" altLang="en-US"/>
          </a:p>
        </p:txBody>
      </p:sp>
    </p:spTree>
    <p:extLst>
      <p:ext uri="{BB962C8B-B14F-4D97-AF65-F5344CB8AC3E}">
        <p14:creationId xmlns:p14="http://schemas.microsoft.com/office/powerpoint/2010/main" val="253780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4AE7F622-A39C-4747-98EB-3221C3AEE633}"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8</a:t>
            </a:fld>
            <a:endParaRPr lang="en-GB" dirty="0" smtClean="0"/>
          </a:p>
        </p:txBody>
      </p:sp>
      <p:sp>
        <p:nvSpPr>
          <p:cNvPr id="32771"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2772"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369485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C7B7D249-D3C0-4C81-8D51-00DABC0B3169}"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9</a:t>
            </a:fld>
            <a:endParaRPr lang="en-GB" dirty="0" smtClean="0"/>
          </a:p>
        </p:txBody>
      </p:sp>
      <p:sp>
        <p:nvSpPr>
          <p:cNvPr id="33795"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3796"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209736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83A80D0C-A1D7-4E48-BD67-C0243F74F4DE}"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10</a:t>
            </a:fld>
            <a:endParaRPr lang="en-GB" dirty="0" smtClean="0"/>
          </a:p>
        </p:txBody>
      </p:sp>
      <p:sp>
        <p:nvSpPr>
          <p:cNvPr id="3481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482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359551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p:nvPr>
        </p:nvSpPr>
        <p:spPr>
          <a:noFill/>
          <a:ln>
            <a:round/>
            <a:headEnd/>
            <a:tailEnd/>
          </a:ln>
        </p:spPr>
        <p:txBody>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83A80D0C-A1D7-4E48-BD67-C0243F74F4DE}" type="slidenum">
              <a:rPr lang="en-GB" smtClean="0"/>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11</a:t>
            </a:fld>
            <a:endParaRPr lang="en-GB" dirty="0" smtClean="0"/>
          </a:p>
        </p:txBody>
      </p:sp>
      <p:sp>
        <p:nvSpPr>
          <p:cNvPr id="34819" name="Text Box 1"/>
          <p:cNvSpPr txBox="1">
            <a:spLocks noChangeArrowheads="1"/>
          </p:cNvSpPr>
          <p:nvPr/>
        </p:nvSpPr>
        <p:spPr bwMode="auto">
          <a:xfrm>
            <a:off x="1133475" y="758825"/>
            <a:ext cx="4530725" cy="3743325"/>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pPr defTabSz="449263" fontAlgn="base">
              <a:lnSpc>
                <a:spcPct val="98000"/>
              </a:lnSpc>
              <a:spcBef>
                <a:spcPct val="0"/>
              </a:spcBef>
              <a:spcAft>
                <a:spcPct val="0"/>
              </a:spcAft>
              <a:buClr>
                <a:srgbClr val="000000"/>
              </a:buClr>
              <a:buSzPct val="100000"/>
              <a:buFont typeface="Times New Roman" pitchFamily="16" charset="0"/>
              <a:buNone/>
            </a:pPr>
            <a:endParaRPr lang="en-US" sz="2400" dirty="0">
              <a:solidFill>
                <a:srgbClr val="FFFFFF"/>
              </a:solidFill>
              <a:latin typeface="Times New Roman" pitchFamily="16" charset="0"/>
              <a:ea typeface="MS Gothic" charset="-128"/>
            </a:endParaRPr>
          </a:p>
        </p:txBody>
      </p:sp>
      <p:sp>
        <p:nvSpPr>
          <p:cNvPr id="34820" name="Rectangle 2"/>
          <p:cNvSpPr>
            <a:spLocks noGrp="1" noChangeArrowheads="1"/>
          </p:cNvSpPr>
          <p:nvPr>
            <p:ph type="body"/>
          </p:nvPr>
        </p:nvSpPr>
        <p:spPr>
          <a:xfrm>
            <a:off x="906463" y="4741863"/>
            <a:ext cx="4973637" cy="4483100"/>
          </a:xfrm>
          <a:noFill/>
        </p:spPr>
        <p:txBody>
          <a:bodyPr wrap="none" anchor="ctr"/>
          <a:lstStyle/>
          <a:p>
            <a:endParaRPr lang="en-US" dirty="0" smtClean="0"/>
          </a:p>
        </p:txBody>
      </p:sp>
    </p:spTree>
    <p:extLst>
      <p:ext uri="{BB962C8B-B14F-4D97-AF65-F5344CB8AC3E}">
        <p14:creationId xmlns:p14="http://schemas.microsoft.com/office/powerpoint/2010/main" val="194408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0827343-29A2-4300-BF57-0AC7975C27A2}" type="datetimeFigureOut">
              <a:rPr lang="en-GB">
                <a:solidFill>
                  <a:prstClr val="black">
                    <a:tint val="75000"/>
                  </a:prstClr>
                </a:solidFill>
              </a:rPr>
              <a:pPr>
                <a:defRPr/>
              </a:pPr>
              <a:t>26/11/2015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40BDCBB-36C8-4231-81CE-F1C180DB431B}" type="slidenum">
              <a:rPr lang="en-GB" altLang="en-US"/>
              <a:pPr/>
              <a:t>‹#›</a:t>
            </a:fld>
            <a:endParaRPr lang="en-GB" altLang="en-US"/>
          </a:p>
        </p:txBody>
      </p:sp>
    </p:spTree>
    <p:extLst>
      <p:ext uri="{BB962C8B-B14F-4D97-AF65-F5344CB8AC3E}">
        <p14:creationId xmlns:p14="http://schemas.microsoft.com/office/powerpoint/2010/main" val="312375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514E384-80BB-4206-8DA5-A32C9119D16B}" type="datetimeFigureOut">
              <a:rPr lang="en-GB">
                <a:solidFill>
                  <a:prstClr val="black">
                    <a:tint val="75000"/>
                  </a:prstClr>
                </a:solidFill>
              </a:rPr>
              <a:pPr>
                <a:defRPr/>
              </a:pPr>
              <a:t>26/11/2015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ADF82B-D1D7-4998-A305-746524D4A258}" type="slidenum">
              <a:rPr lang="en-GB" altLang="en-US"/>
              <a:pPr/>
              <a:t>‹#›</a:t>
            </a:fld>
            <a:endParaRPr lang="en-GB" altLang="en-US"/>
          </a:p>
        </p:txBody>
      </p:sp>
    </p:spTree>
    <p:extLst>
      <p:ext uri="{BB962C8B-B14F-4D97-AF65-F5344CB8AC3E}">
        <p14:creationId xmlns:p14="http://schemas.microsoft.com/office/powerpoint/2010/main" val="111344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9E2F22-820D-4CF5-A01C-16151D46C64A}" type="datetimeFigureOut">
              <a:rPr lang="en-GB">
                <a:solidFill>
                  <a:prstClr val="black">
                    <a:tint val="75000"/>
                  </a:prstClr>
                </a:solidFill>
              </a:rPr>
              <a:pPr>
                <a:defRPr/>
              </a:pPr>
              <a:t>26/11/2015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7143F3-B0B7-4DFB-9754-461195AAC6B9}" type="slidenum">
              <a:rPr lang="en-GB" altLang="en-US"/>
              <a:pPr/>
              <a:t>‹#›</a:t>
            </a:fld>
            <a:endParaRPr lang="en-GB" altLang="en-US"/>
          </a:p>
        </p:txBody>
      </p:sp>
    </p:spTree>
    <p:extLst>
      <p:ext uri="{BB962C8B-B14F-4D97-AF65-F5344CB8AC3E}">
        <p14:creationId xmlns:p14="http://schemas.microsoft.com/office/powerpoint/2010/main" val="2703822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959350"/>
            <a:ext cx="7770813" cy="146050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1023938" y="6470650"/>
            <a:ext cx="2152650" cy="273050"/>
          </a:xfrm>
        </p:spPr>
        <p:txBody>
          <a:bodyPr/>
          <a:lstStyle>
            <a:lvl1pPr>
              <a:defRPr/>
            </a:lvl1pPr>
          </a:lstStyle>
          <a:p>
            <a:r>
              <a:rPr lang="en-GB" altLang="en-US"/>
              <a:t>25/05/15</a:t>
            </a:r>
          </a:p>
        </p:txBody>
      </p:sp>
      <p:sp>
        <p:nvSpPr>
          <p:cNvPr id="4" name="Slide Number Placeholder 3"/>
          <p:cNvSpPr>
            <a:spLocks noGrp="1"/>
          </p:cNvSpPr>
          <p:nvPr>
            <p:ph type="sldNum" idx="11"/>
          </p:nvPr>
        </p:nvSpPr>
        <p:spPr>
          <a:xfrm>
            <a:off x="10837863" y="6470650"/>
            <a:ext cx="971550" cy="273050"/>
          </a:xfrm>
        </p:spPr>
        <p:txBody>
          <a:bodyPr/>
          <a:lstStyle>
            <a:lvl1pPr>
              <a:defRPr/>
            </a:lvl1pPr>
          </a:lstStyle>
          <a:p>
            <a:fld id="{1E3C22F0-6144-4848-88C7-3539E6ED1638}" type="slidenum">
              <a:rPr lang="en-GB" altLang="en-US"/>
              <a:pPr/>
              <a:t>‹#›</a:t>
            </a:fld>
            <a:endParaRPr lang="en-GB" altLang="en-US"/>
          </a:p>
        </p:txBody>
      </p:sp>
    </p:spTree>
    <p:extLst>
      <p:ext uri="{BB962C8B-B14F-4D97-AF65-F5344CB8AC3E}">
        <p14:creationId xmlns:p14="http://schemas.microsoft.com/office/powerpoint/2010/main" val="2795805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4987925"/>
            <a:ext cx="12192000" cy="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49263" eaLnBrk="1" fontAlgn="base" hangingPunct="1">
              <a:lnSpc>
                <a:spcPct val="98000"/>
              </a:lnSpc>
              <a:spcBef>
                <a:spcPct val="0"/>
              </a:spcBef>
              <a:spcAft>
                <a:spcPct val="0"/>
              </a:spcAft>
              <a:buClr>
                <a:srgbClr val="000000"/>
              </a:buClr>
              <a:buSzPct val="100000"/>
              <a:buFont typeface="Times New Roman" pitchFamily="16" charset="0"/>
              <a:buNone/>
              <a:defRPr/>
            </a:pPr>
            <a:r>
              <a:rPr lang="en-GB" sz="2400" dirty="0" smtClean="0">
                <a:solidFill>
                  <a:prstClr val="black"/>
                </a:solidFill>
                <a:ea typeface="MS Gothic" charset="-128"/>
              </a:rPr>
              <a:t>Presented by</a:t>
            </a:r>
          </a:p>
        </p:txBody>
      </p:sp>
      <p:pic>
        <p:nvPicPr>
          <p:cNvPr id="3" name="Picture 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0" y="1714501"/>
            <a:ext cx="2667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333501" y="4214813"/>
            <a:ext cx="942975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49263" eaLnBrk="1" fontAlgn="base" hangingPunct="1">
              <a:lnSpc>
                <a:spcPct val="98000"/>
              </a:lnSpc>
              <a:spcBef>
                <a:spcPct val="0"/>
              </a:spcBef>
              <a:spcAft>
                <a:spcPct val="0"/>
              </a:spcAft>
              <a:buClr>
                <a:srgbClr val="000000"/>
              </a:buClr>
              <a:buSzPct val="100000"/>
              <a:buFont typeface="Times New Roman" pitchFamily="16" charset="0"/>
              <a:buNone/>
              <a:defRPr/>
            </a:pPr>
            <a:r>
              <a:rPr lang="en-GB" sz="3600" dirty="0" smtClean="0">
                <a:solidFill>
                  <a:prstClr val="black"/>
                </a:solidFill>
                <a:ea typeface="MS Gothic" charset="-128"/>
              </a:rPr>
              <a:t>The Subject of the presentation</a:t>
            </a:r>
          </a:p>
        </p:txBody>
      </p:sp>
      <p:sp>
        <p:nvSpPr>
          <p:cNvPr id="5" name="TextBox 4"/>
          <p:cNvSpPr txBox="1">
            <a:spLocks noChangeArrowheads="1"/>
          </p:cNvSpPr>
          <p:nvPr/>
        </p:nvSpPr>
        <p:spPr bwMode="auto">
          <a:xfrm>
            <a:off x="1333501" y="5497513"/>
            <a:ext cx="942975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49263" eaLnBrk="1" fontAlgn="base" hangingPunct="1">
              <a:lnSpc>
                <a:spcPct val="98000"/>
              </a:lnSpc>
              <a:spcBef>
                <a:spcPct val="0"/>
              </a:spcBef>
              <a:spcAft>
                <a:spcPct val="0"/>
              </a:spcAft>
              <a:buClr>
                <a:srgbClr val="000000"/>
              </a:buClr>
              <a:buSzPct val="100000"/>
              <a:buFont typeface="Times New Roman" pitchFamily="16" charset="0"/>
              <a:buNone/>
              <a:defRPr/>
            </a:pPr>
            <a:r>
              <a:rPr lang="en-GB" sz="3600" dirty="0" smtClean="0">
                <a:solidFill>
                  <a:prstClr val="black"/>
                </a:solidFill>
                <a:ea typeface="MS Gothic" charset="-128"/>
              </a:rPr>
              <a:t>Presenters Name</a:t>
            </a:r>
          </a:p>
        </p:txBody>
      </p:sp>
    </p:spTree>
    <p:extLst>
      <p:ext uri="{BB962C8B-B14F-4D97-AF65-F5344CB8AC3E}">
        <p14:creationId xmlns:p14="http://schemas.microsoft.com/office/powerpoint/2010/main" val="240539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Text">
    <p:spTree>
      <p:nvGrpSpPr>
        <p:cNvPr id="1" name=""/>
        <p:cNvGrpSpPr/>
        <p:nvPr/>
      </p:nvGrpSpPr>
      <p:grpSpPr>
        <a:xfrm>
          <a:off x="0" y="0"/>
          <a:ext cx="0" cy="0"/>
          <a:chOff x="0" y="0"/>
          <a:chExt cx="0" cy="0"/>
        </a:xfrm>
      </p:grpSpPr>
      <p:sp>
        <p:nvSpPr>
          <p:cNvPr id="4" name="Rectangle 3"/>
          <p:cNvSpPr/>
          <p:nvPr/>
        </p:nvSpPr>
        <p:spPr>
          <a:xfrm>
            <a:off x="0" y="12701"/>
            <a:ext cx="12192000" cy="1152525"/>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lnSpc>
                <a:spcPct val="98000"/>
              </a:lnSpc>
              <a:spcBef>
                <a:spcPct val="0"/>
              </a:spcBef>
              <a:spcAft>
                <a:spcPct val="0"/>
              </a:spcAft>
              <a:buClr>
                <a:srgbClr val="000000"/>
              </a:buClr>
              <a:buSzPct val="100000"/>
              <a:buFont typeface="Times New Roman" pitchFamily="16" charset="0"/>
              <a:buNone/>
              <a:defRPr/>
            </a:pPr>
            <a:endParaRPr lang="en-GB" sz="2400" dirty="0">
              <a:solidFill>
                <a:prstClr val="white"/>
              </a:solidFill>
            </a:endParaRPr>
          </a:p>
        </p:txBody>
      </p:sp>
      <p:sp>
        <p:nvSpPr>
          <p:cNvPr id="5" name="Arc 4"/>
          <p:cNvSpPr/>
          <p:nvPr/>
        </p:nvSpPr>
        <p:spPr>
          <a:xfrm flipV="1">
            <a:off x="-1" y="-216028"/>
            <a:ext cx="12192001" cy="1052740"/>
          </a:xfrm>
          <a:prstGeom prst="arc">
            <a:avLst>
              <a:gd name="adj1" fmla="val 16399022"/>
              <a:gd name="adj2" fmla="val 21569014"/>
            </a:avLst>
          </a:prstGeom>
          <a:ln w="50800">
            <a:gradFill>
              <a:gsLst>
                <a:gs pos="67000">
                  <a:srgbClr val="D6CED0">
                    <a:alpha val="37000"/>
                  </a:srgbClr>
                </a:gs>
                <a:gs pos="7000">
                  <a:srgbClr val="A50021"/>
                </a:gs>
                <a:gs pos="90000">
                  <a:srgbClr val="A50021"/>
                </a:gs>
              </a:gsLst>
              <a:lin ang="5400000" scaled="0"/>
            </a:gradFill>
          </a:ln>
        </p:spPr>
        <p:style>
          <a:lnRef idx="1">
            <a:schemeClr val="accent1"/>
          </a:lnRef>
          <a:fillRef idx="0">
            <a:schemeClr val="accent1"/>
          </a:fillRef>
          <a:effectRef idx="0">
            <a:schemeClr val="accent1"/>
          </a:effectRef>
          <a:fontRef idx="minor">
            <a:schemeClr val="tx1"/>
          </a:fontRef>
        </p:style>
        <p:txBody>
          <a:bodyPr anchor="ctr"/>
          <a:lstStyle/>
          <a:p>
            <a:pPr algn="ctr" defTabSz="449263" fontAlgn="base">
              <a:lnSpc>
                <a:spcPct val="98000"/>
              </a:lnSpc>
              <a:spcBef>
                <a:spcPct val="0"/>
              </a:spcBef>
              <a:spcAft>
                <a:spcPct val="0"/>
              </a:spcAft>
              <a:buClr>
                <a:srgbClr val="000000"/>
              </a:buClr>
              <a:buSzPct val="100000"/>
              <a:buFont typeface="Times New Roman" pitchFamily="16" charset="0"/>
              <a:buNone/>
              <a:defRPr/>
            </a:pPr>
            <a:endParaRPr lang="en-GB" sz="2400" dirty="0">
              <a:solidFill>
                <a:prstClr val="black"/>
              </a:solidFill>
            </a:endParaRPr>
          </a:p>
        </p:txBody>
      </p:sp>
      <p:sp>
        <p:nvSpPr>
          <p:cNvPr id="6" name="Arc 5"/>
          <p:cNvSpPr/>
          <p:nvPr/>
        </p:nvSpPr>
        <p:spPr>
          <a:xfrm rot="11582903" flipV="1">
            <a:off x="10512491" y="116632"/>
            <a:ext cx="1344149" cy="1800200"/>
          </a:xfrm>
          <a:prstGeom prst="arc">
            <a:avLst>
              <a:gd name="adj1" fmla="val 16383613"/>
              <a:gd name="adj2" fmla="val 21599673"/>
            </a:avLst>
          </a:prstGeom>
          <a:ln w="88900">
            <a:gradFill flip="none" rotWithShape="1">
              <a:gsLst>
                <a:gs pos="98333">
                  <a:srgbClr val="A50021"/>
                </a:gs>
                <a:gs pos="55000">
                  <a:srgbClr val="D6CED0">
                    <a:alpha val="37000"/>
                  </a:srgbClr>
                </a:gs>
                <a:gs pos="0">
                  <a:srgbClr val="A50021"/>
                </a:gs>
                <a:gs pos="28000">
                  <a:srgbClr val="A50021"/>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defTabSz="449263" fontAlgn="base">
              <a:lnSpc>
                <a:spcPct val="98000"/>
              </a:lnSpc>
              <a:spcBef>
                <a:spcPct val="0"/>
              </a:spcBef>
              <a:spcAft>
                <a:spcPct val="0"/>
              </a:spcAft>
              <a:buClr>
                <a:srgbClr val="000000"/>
              </a:buClr>
              <a:buSzPct val="100000"/>
              <a:buFont typeface="Times New Roman" pitchFamily="16" charset="0"/>
              <a:buNone/>
              <a:defRPr/>
            </a:pPr>
            <a:endParaRPr lang="en-GB" sz="2400" dirty="0">
              <a:solidFill>
                <a:prstClr val="black"/>
              </a:solidFill>
            </a:endParaRPr>
          </a:p>
        </p:txBody>
      </p:sp>
      <p:sp>
        <p:nvSpPr>
          <p:cNvPr id="7" name="Arc 6"/>
          <p:cNvSpPr/>
          <p:nvPr/>
        </p:nvSpPr>
        <p:spPr>
          <a:xfrm>
            <a:off x="4559829" y="764705"/>
            <a:ext cx="8688288" cy="801033"/>
          </a:xfrm>
          <a:prstGeom prst="arc">
            <a:avLst>
              <a:gd name="adj1" fmla="val 10903534"/>
              <a:gd name="adj2" fmla="val 16060255"/>
            </a:avLst>
          </a:prstGeom>
          <a:ln w="63500">
            <a:gradFill flip="none" rotWithShape="1">
              <a:gsLst>
                <a:gs pos="100000">
                  <a:srgbClr val="A50021"/>
                </a:gs>
                <a:gs pos="11000">
                  <a:srgbClr val="A50021"/>
                </a:gs>
                <a:gs pos="37000">
                  <a:srgbClr val="D6CED0">
                    <a:alpha val="50000"/>
                  </a:srgb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defTabSz="449263" fontAlgn="base">
              <a:lnSpc>
                <a:spcPct val="98000"/>
              </a:lnSpc>
              <a:spcBef>
                <a:spcPct val="0"/>
              </a:spcBef>
              <a:spcAft>
                <a:spcPct val="0"/>
              </a:spcAft>
              <a:buClr>
                <a:srgbClr val="000000"/>
              </a:buClr>
              <a:buSzPct val="100000"/>
              <a:buFont typeface="Times New Roman" pitchFamily="16" charset="0"/>
              <a:buNone/>
              <a:defRPr/>
            </a:pPr>
            <a:endParaRPr lang="en-GB" sz="2400" dirty="0">
              <a:solidFill>
                <a:prstClr val="black"/>
              </a:solidFill>
            </a:endParaRPr>
          </a:p>
        </p:txBody>
      </p:sp>
      <p:sp>
        <p:nvSpPr>
          <p:cNvPr id="2" name="Title 1"/>
          <p:cNvSpPr>
            <a:spLocks noGrp="1"/>
          </p:cNvSpPr>
          <p:nvPr>
            <p:ph type="title"/>
          </p:nvPr>
        </p:nvSpPr>
        <p:spPr>
          <a:noFill/>
        </p:spPr>
        <p:txBody>
          <a:bodyPr/>
          <a:lstStyle/>
          <a:p>
            <a:r>
              <a:rPr lang="en-US" smtClean="0"/>
              <a:t>Click to edit Master title style</a:t>
            </a:r>
            <a:endParaRPr lang="en-GB" dirty="0"/>
          </a:p>
        </p:txBody>
      </p:sp>
      <p:sp>
        <p:nvSpPr>
          <p:cNvPr id="12" name="Text Placeholder 2"/>
          <p:cNvSpPr>
            <a:spLocks noGrp="1"/>
          </p:cNvSpPr>
          <p:nvPr>
            <p:ph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1167495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978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2" name="Picture 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0" y="1714501"/>
            <a:ext cx="2667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4429126"/>
            <a:ext cx="1219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49263" eaLnBrk="1" fontAlgn="base" hangingPunct="1">
              <a:lnSpc>
                <a:spcPct val="98000"/>
              </a:lnSpc>
              <a:spcBef>
                <a:spcPct val="0"/>
              </a:spcBef>
              <a:spcAft>
                <a:spcPct val="0"/>
              </a:spcAft>
              <a:buClr>
                <a:srgbClr val="000000"/>
              </a:buClr>
              <a:buSzPct val="100000"/>
              <a:buFont typeface="Times New Roman" pitchFamily="16" charset="0"/>
              <a:buNone/>
              <a:defRPr/>
            </a:pPr>
            <a:r>
              <a:rPr lang="en-GB" sz="4000" dirty="0" smtClean="0">
                <a:solidFill>
                  <a:prstClr val="black"/>
                </a:solidFill>
                <a:ea typeface="MS Gothic" charset="-128"/>
              </a:rPr>
              <a:t>Thank  You</a:t>
            </a:r>
          </a:p>
        </p:txBody>
      </p:sp>
    </p:spTree>
    <p:extLst>
      <p:ext uri="{BB962C8B-B14F-4D97-AF65-F5344CB8AC3E}">
        <p14:creationId xmlns:p14="http://schemas.microsoft.com/office/powerpoint/2010/main" val="686237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332657"/>
            <a:ext cx="10335684" cy="1122363"/>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0" y="1772817"/>
            <a:ext cx="11856640" cy="4094163"/>
          </a:xfrm>
        </p:spPr>
        <p:txBody>
          <a:bodyPr/>
          <a:lstStyle>
            <a:lvl1pPr marL="715963" indent="-3429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idx="10"/>
          </p:nvPr>
        </p:nvSpPr>
        <p:spPr>
          <a:xfrm>
            <a:off x="4165601" y="6248400"/>
            <a:ext cx="3833284" cy="450850"/>
          </a:xfrm>
          <a:prstGeom prst="rect">
            <a:avLst/>
          </a:prstGeom>
        </p:spPr>
        <p:txBody>
          <a:bodyPr/>
          <a:lstStyle>
            <a:lvl1pPr>
              <a:defRPr/>
            </a:lvl1pPr>
          </a:lstStyle>
          <a:p>
            <a:pPr defTabSz="449263" fontAlgn="base">
              <a:lnSpc>
                <a:spcPct val="98000"/>
              </a:lnSpc>
              <a:spcBef>
                <a:spcPct val="0"/>
              </a:spcBef>
              <a:spcAft>
                <a:spcPct val="0"/>
              </a:spcAft>
              <a:buClr>
                <a:srgbClr val="000000"/>
              </a:buClr>
              <a:buSzPct val="100000"/>
              <a:defRPr/>
            </a:pPr>
            <a:endParaRPr lang="en-GB" sz="2400" dirty="0">
              <a:solidFill>
                <a:prstClr val="white"/>
              </a:solidFill>
              <a:latin typeface="Times New Roman" pitchFamily="16" charset="0"/>
              <a:ea typeface="MS Gothic" charset="-128"/>
            </a:endParaRPr>
          </a:p>
        </p:txBody>
      </p:sp>
      <p:sp>
        <p:nvSpPr>
          <p:cNvPr id="5" name="Slide Number Placeholder 4"/>
          <p:cNvSpPr>
            <a:spLocks noGrp="1"/>
          </p:cNvSpPr>
          <p:nvPr>
            <p:ph type="sldNum" idx="11"/>
          </p:nvPr>
        </p:nvSpPr>
        <p:spPr>
          <a:xfrm>
            <a:off x="8737601" y="6248400"/>
            <a:ext cx="2512484" cy="450850"/>
          </a:xfrm>
          <a:prstGeom prst="rect">
            <a:avLst/>
          </a:prstGeom>
        </p:spPr>
        <p:txBody>
          <a:bodyPr/>
          <a:lstStyle>
            <a:lvl1pPr>
              <a:defRPr/>
            </a:lvl1pPr>
          </a:lstStyle>
          <a:p>
            <a:pPr defTabSz="449263" fontAlgn="base">
              <a:lnSpc>
                <a:spcPct val="98000"/>
              </a:lnSpc>
              <a:spcBef>
                <a:spcPct val="0"/>
              </a:spcBef>
              <a:spcAft>
                <a:spcPct val="0"/>
              </a:spcAft>
              <a:buClr>
                <a:srgbClr val="000000"/>
              </a:buClr>
              <a:buSzPct val="100000"/>
              <a:defRPr/>
            </a:pPr>
            <a:fld id="{CA5A9C45-8ECF-40C3-BDDE-839EA33D8D45}" type="slidenum">
              <a:rPr lang="en-GB" sz="2400" smtClean="0">
                <a:solidFill>
                  <a:prstClr val="white"/>
                </a:solidFill>
                <a:latin typeface="Times New Roman" pitchFamily="16" charset="0"/>
                <a:ea typeface="MS Gothic" charset="-128"/>
              </a:rPr>
              <a:pPr defTabSz="449263" fontAlgn="base">
                <a:lnSpc>
                  <a:spcPct val="98000"/>
                </a:lnSpc>
                <a:spcBef>
                  <a:spcPct val="0"/>
                </a:spcBef>
                <a:spcAft>
                  <a:spcPct val="0"/>
                </a:spcAft>
                <a:buClr>
                  <a:srgbClr val="000000"/>
                </a:buClr>
                <a:buSzPct val="100000"/>
                <a:defRPr/>
              </a:pPr>
              <a:t>‹#›</a:t>
            </a:fld>
            <a:endParaRPr lang="en-GB" sz="2400" dirty="0">
              <a:solidFill>
                <a:prstClr val="white"/>
              </a:solidFill>
              <a:latin typeface="Times New Roman" pitchFamily="16" charset="0"/>
              <a:ea typeface="MS Gothic" charset="-128"/>
            </a:endParaRPr>
          </a:p>
        </p:txBody>
      </p:sp>
    </p:spTree>
    <p:extLst>
      <p:ext uri="{BB962C8B-B14F-4D97-AF65-F5344CB8AC3E}">
        <p14:creationId xmlns:p14="http://schemas.microsoft.com/office/powerpoint/2010/main" val="55373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80A21F9-E45E-4083-AE89-9987C613AFB9}" type="datetimeFigureOut">
              <a:rPr lang="en-GB">
                <a:solidFill>
                  <a:prstClr val="black">
                    <a:tint val="75000"/>
                  </a:prstClr>
                </a:solidFill>
              </a:rPr>
              <a:pPr>
                <a:defRPr/>
              </a:pPr>
              <a:t>26/11/2015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999840-18B5-4C3E-9664-7AB057E1C6C2}" type="slidenum">
              <a:rPr lang="en-GB" altLang="en-US"/>
              <a:pPr/>
              <a:t>‹#›</a:t>
            </a:fld>
            <a:endParaRPr lang="en-GB" altLang="en-US"/>
          </a:p>
        </p:txBody>
      </p:sp>
    </p:spTree>
    <p:extLst>
      <p:ext uri="{BB962C8B-B14F-4D97-AF65-F5344CB8AC3E}">
        <p14:creationId xmlns:p14="http://schemas.microsoft.com/office/powerpoint/2010/main" val="153427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8316F5-E110-4CFC-879D-03CA9C61E299}" type="datetimeFigureOut">
              <a:rPr lang="en-GB">
                <a:solidFill>
                  <a:prstClr val="black">
                    <a:tint val="75000"/>
                  </a:prstClr>
                </a:solidFill>
              </a:rPr>
              <a:pPr>
                <a:defRPr/>
              </a:pPr>
              <a:t>26/11/2015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BCA8C8-446F-47C7-B828-7AD9BCA688E9}" type="slidenum">
              <a:rPr lang="en-GB" altLang="en-US"/>
              <a:pPr/>
              <a:t>‹#›</a:t>
            </a:fld>
            <a:endParaRPr lang="en-GB" altLang="en-US"/>
          </a:p>
        </p:txBody>
      </p:sp>
    </p:spTree>
    <p:extLst>
      <p:ext uri="{BB962C8B-B14F-4D97-AF65-F5344CB8AC3E}">
        <p14:creationId xmlns:p14="http://schemas.microsoft.com/office/powerpoint/2010/main" val="362360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9569F43-3234-4D72-BA0D-8B2F1B3264F9}" type="datetimeFigureOut">
              <a:rPr lang="en-GB">
                <a:solidFill>
                  <a:prstClr val="black">
                    <a:tint val="75000"/>
                  </a:prstClr>
                </a:solidFill>
              </a:rPr>
              <a:pPr>
                <a:defRPr/>
              </a:pPr>
              <a:t>26/11/2015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F368867-7FF6-4686-8977-F448DD20F216}" type="slidenum">
              <a:rPr lang="en-GB" altLang="en-US"/>
              <a:pPr/>
              <a:t>‹#›</a:t>
            </a:fld>
            <a:endParaRPr lang="en-GB" altLang="en-US"/>
          </a:p>
        </p:txBody>
      </p:sp>
    </p:spTree>
    <p:extLst>
      <p:ext uri="{BB962C8B-B14F-4D97-AF65-F5344CB8AC3E}">
        <p14:creationId xmlns:p14="http://schemas.microsoft.com/office/powerpoint/2010/main" val="275210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D60C8C1-021A-4377-A862-2AF0C0924D02}" type="datetimeFigureOut">
              <a:rPr lang="en-GB">
                <a:solidFill>
                  <a:prstClr val="black">
                    <a:tint val="75000"/>
                  </a:prstClr>
                </a:solidFill>
              </a:rPr>
              <a:pPr>
                <a:defRPr/>
              </a:pPr>
              <a:t>26/11/2015</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01AEC7D-12DB-412F-BF94-1BDAEF426D62}" type="slidenum">
              <a:rPr lang="en-GB" altLang="en-US"/>
              <a:pPr/>
              <a:t>‹#›</a:t>
            </a:fld>
            <a:endParaRPr lang="en-GB" altLang="en-US"/>
          </a:p>
        </p:txBody>
      </p:sp>
    </p:spTree>
    <p:extLst>
      <p:ext uri="{BB962C8B-B14F-4D97-AF65-F5344CB8AC3E}">
        <p14:creationId xmlns:p14="http://schemas.microsoft.com/office/powerpoint/2010/main" val="342821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27C736A-B23E-4FD1-980B-CEC6711CD192}" type="datetimeFigureOut">
              <a:rPr lang="en-GB">
                <a:solidFill>
                  <a:prstClr val="black">
                    <a:tint val="75000"/>
                  </a:prstClr>
                </a:solidFill>
              </a:rPr>
              <a:pPr>
                <a:defRPr/>
              </a:pPr>
              <a:t>26/11/2015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65E372A-E5C7-4B8D-8F45-C9F44DFCBA70}" type="slidenum">
              <a:rPr lang="en-GB" altLang="en-US"/>
              <a:pPr/>
              <a:t>‹#›</a:t>
            </a:fld>
            <a:endParaRPr lang="en-GB" altLang="en-US"/>
          </a:p>
        </p:txBody>
      </p:sp>
    </p:spTree>
    <p:extLst>
      <p:ext uri="{BB962C8B-B14F-4D97-AF65-F5344CB8AC3E}">
        <p14:creationId xmlns:p14="http://schemas.microsoft.com/office/powerpoint/2010/main" val="105602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16F969-2BCD-419D-8F50-25807DA77F51}" type="datetimeFigureOut">
              <a:rPr lang="en-GB">
                <a:solidFill>
                  <a:prstClr val="black">
                    <a:tint val="75000"/>
                  </a:prstClr>
                </a:solidFill>
              </a:rPr>
              <a:pPr>
                <a:defRPr/>
              </a:pPr>
              <a:t>26/11/2015</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6F62FC6-E13C-4EBF-A4F0-3E9594830264}" type="slidenum">
              <a:rPr lang="en-GB" altLang="en-US"/>
              <a:pPr/>
              <a:t>‹#›</a:t>
            </a:fld>
            <a:endParaRPr lang="en-GB" altLang="en-US"/>
          </a:p>
        </p:txBody>
      </p:sp>
    </p:spTree>
    <p:extLst>
      <p:ext uri="{BB962C8B-B14F-4D97-AF65-F5344CB8AC3E}">
        <p14:creationId xmlns:p14="http://schemas.microsoft.com/office/powerpoint/2010/main" val="307622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9D713F-AB9D-4582-AEB8-6FCC83F1CAB6}" type="datetimeFigureOut">
              <a:rPr lang="en-GB">
                <a:solidFill>
                  <a:prstClr val="black">
                    <a:tint val="75000"/>
                  </a:prstClr>
                </a:solidFill>
              </a:rPr>
              <a:pPr>
                <a:defRPr/>
              </a:pPr>
              <a:t>26/11/2015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EE6E76E-7CE2-4AE4-A752-3BB26F385F50}" type="slidenum">
              <a:rPr lang="en-GB" altLang="en-US"/>
              <a:pPr/>
              <a:t>‹#›</a:t>
            </a:fld>
            <a:endParaRPr lang="en-GB" altLang="en-US"/>
          </a:p>
        </p:txBody>
      </p:sp>
    </p:spTree>
    <p:extLst>
      <p:ext uri="{BB962C8B-B14F-4D97-AF65-F5344CB8AC3E}">
        <p14:creationId xmlns:p14="http://schemas.microsoft.com/office/powerpoint/2010/main" val="238933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F6AB76-A092-4005-8858-427993F4FABB}" type="datetimeFigureOut">
              <a:rPr lang="en-GB">
                <a:solidFill>
                  <a:prstClr val="black">
                    <a:tint val="75000"/>
                  </a:prstClr>
                </a:solidFill>
              </a:rPr>
              <a:pPr>
                <a:defRPr/>
              </a:pPr>
              <a:t>26/11/2015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CCC601C-4171-4D5F-95E9-6356BFFC6D7D}" type="slidenum">
              <a:rPr lang="en-GB" altLang="en-US"/>
              <a:pPr/>
              <a:t>‹#›</a:t>
            </a:fld>
            <a:endParaRPr lang="en-GB" altLang="en-US"/>
          </a:p>
        </p:txBody>
      </p:sp>
    </p:spTree>
    <p:extLst>
      <p:ext uri="{BB962C8B-B14F-4D97-AF65-F5344CB8AC3E}">
        <p14:creationId xmlns:p14="http://schemas.microsoft.com/office/powerpoint/2010/main" val="152941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5000"/>
                <a:lumOff val="95000"/>
              </a:schemeClr>
            </a:gs>
            <a:gs pos="100000">
              <a:schemeClr val="bg1"/>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69736F0-C489-45D3-8F6D-42C39A3C494D}" type="datetimeFigureOut">
              <a:rPr lang="en-GB">
                <a:solidFill>
                  <a:prstClr val="black">
                    <a:tint val="75000"/>
                  </a:prstClr>
                </a:solidFill>
              </a:rPr>
              <a:pPr>
                <a:defRPr/>
              </a:pPr>
              <a:t>26/11/2015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BF94AC7-6F44-4A71-AA21-B4B8DA4676A3}" type="slidenum">
              <a:rPr lang="en-GB" altLang="en-US">
                <a:cs typeface="Arial" panose="020B0604020202020204" pitchFamily="34" charset="0"/>
              </a:rPr>
              <a:pPr fontAlgn="base">
                <a:spcBef>
                  <a:spcPct val="0"/>
                </a:spcBef>
                <a:spcAft>
                  <a:spcPct val="0"/>
                </a:spcAft>
              </a:pPr>
              <a:t>‹#›</a:t>
            </a:fld>
            <a:endParaRPr lang="en-GB" altLang="en-US">
              <a:cs typeface="Arial" panose="020B0604020202020204" pitchFamily="34" charset="0"/>
            </a:endParaRPr>
          </a:p>
        </p:txBody>
      </p:sp>
    </p:spTree>
    <p:extLst>
      <p:ext uri="{BB962C8B-B14F-4D97-AF65-F5344CB8AC3E}">
        <p14:creationId xmlns:p14="http://schemas.microsoft.com/office/powerpoint/2010/main" val="2408387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7938"/>
            <a:ext cx="12192000" cy="1143001"/>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pic>
        <p:nvPicPr>
          <p:cNvPr id="1028" name="Picture 3" descr="image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91851" y="5949950"/>
            <a:ext cx="95038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981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marL="444500" indent="-444500" algn="l" rtl="0" eaLnBrk="1" fontAlgn="base" hangingPunct="1">
        <a:spcBef>
          <a:spcPct val="0"/>
        </a:spcBef>
        <a:spcAft>
          <a:spcPct val="0"/>
        </a:spcAft>
        <a:defRPr sz="3200" b="1" kern="1200">
          <a:solidFill>
            <a:schemeClr val="bg1"/>
          </a:solidFill>
          <a:latin typeface="+mj-lt"/>
          <a:ea typeface="+mj-ea"/>
          <a:cs typeface="+mj-cs"/>
        </a:defRPr>
      </a:lvl1pPr>
      <a:lvl2pPr marL="444500" indent="-444500" algn="l" rtl="0" eaLnBrk="1" fontAlgn="base" hangingPunct="1">
        <a:spcBef>
          <a:spcPct val="0"/>
        </a:spcBef>
        <a:spcAft>
          <a:spcPct val="0"/>
        </a:spcAft>
        <a:defRPr sz="3200" b="1">
          <a:solidFill>
            <a:schemeClr val="bg1"/>
          </a:solidFill>
          <a:latin typeface="Arial" charset="0"/>
        </a:defRPr>
      </a:lvl2pPr>
      <a:lvl3pPr marL="444500" indent="-444500" algn="l" rtl="0" eaLnBrk="1" fontAlgn="base" hangingPunct="1">
        <a:spcBef>
          <a:spcPct val="0"/>
        </a:spcBef>
        <a:spcAft>
          <a:spcPct val="0"/>
        </a:spcAft>
        <a:defRPr sz="3200" b="1">
          <a:solidFill>
            <a:schemeClr val="bg1"/>
          </a:solidFill>
          <a:latin typeface="Arial" charset="0"/>
        </a:defRPr>
      </a:lvl3pPr>
      <a:lvl4pPr marL="444500" indent="-444500" algn="l" rtl="0" eaLnBrk="1" fontAlgn="base" hangingPunct="1">
        <a:spcBef>
          <a:spcPct val="0"/>
        </a:spcBef>
        <a:spcAft>
          <a:spcPct val="0"/>
        </a:spcAft>
        <a:defRPr sz="3200" b="1">
          <a:solidFill>
            <a:schemeClr val="bg1"/>
          </a:solidFill>
          <a:latin typeface="Arial" charset="0"/>
        </a:defRPr>
      </a:lvl4pPr>
      <a:lvl5pPr marL="444500" indent="-444500" algn="l"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rgbClr val="A50021"/>
        </a:buClr>
        <a:buFont typeface="Wingdings" pitchFamily="2" charset="2"/>
        <a:buChar char="Ø"/>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A50021"/>
        </a:buClr>
        <a:buFont typeface="Wingdings" pitchFamily="2" charset="2"/>
        <a:buChar char="Ø"/>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A50021"/>
        </a:buClr>
        <a:buFont typeface="Wingdings" pitchFamily="2" charset="2"/>
        <a:buChar char="Ø"/>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yesslaw.org.uk/sharedleav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0" y="2060576"/>
            <a:ext cx="9144000" cy="1655763"/>
          </a:xfrm>
        </p:spPr>
        <p:txBody>
          <a:bodyPr/>
          <a:lstStyle/>
          <a:p>
            <a:pPr eaLnBrk="1" hangingPunct="1"/>
            <a:r>
              <a:rPr lang="en-GB" sz="3600" b="1" dirty="0" smtClean="0"/>
              <a:t>Employment Law Update</a:t>
            </a:r>
            <a:endParaRPr lang="en-GB" altLang="en-US" sz="3600" b="1" dirty="0">
              <a:latin typeface="Arial" panose="020B0604020202020204" pitchFamily="34" charset="0"/>
              <a:cs typeface="Arial" panose="020B0604020202020204" pitchFamily="34" charset="0"/>
            </a:endParaRPr>
          </a:p>
        </p:txBody>
      </p:sp>
      <p:sp>
        <p:nvSpPr>
          <p:cNvPr id="2051" name="Subtitle 2"/>
          <p:cNvSpPr>
            <a:spLocks noGrp="1"/>
          </p:cNvSpPr>
          <p:nvPr>
            <p:ph type="subTitle" idx="1"/>
          </p:nvPr>
        </p:nvSpPr>
        <p:spPr>
          <a:xfrm>
            <a:off x="1524000" y="4868863"/>
            <a:ext cx="9144000" cy="1295400"/>
          </a:xfrm>
        </p:spPr>
        <p:txBody>
          <a:bodyPr/>
          <a:lstStyle/>
          <a:p>
            <a:pPr eaLnBrk="1" hangingPunct="1"/>
            <a:r>
              <a:rPr lang="en-GB" altLang="en-US" sz="2400" b="1" dirty="0" smtClean="0">
                <a:solidFill>
                  <a:schemeClr val="tx1"/>
                </a:solidFill>
                <a:latin typeface="Arial" panose="020B0604020202020204" pitchFamily="34" charset="0"/>
                <a:cs typeface="Arial" panose="020B0604020202020204" pitchFamily="34" charset="0"/>
              </a:rPr>
              <a:t>2</a:t>
            </a:r>
            <a:r>
              <a:rPr lang="en-GB" altLang="en-US" sz="2400" b="1" baseline="30000" dirty="0" smtClean="0">
                <a:solidFill>
                  <a:schemeClr val="tx1"/>
                </a:solidFill>
                <a:latin typeface="Arial" panose="020B0604020202020204" pitchFamily="34" charset="0"/>
                <a:cs typeface="Arial" panose="020B0604020202020204" pitchFamily="34" charset="0"/>
              </a:rPr>
              <a:t>nd</a:t>
            </a:r>
            <a:r>
              <a:rPr lang="en-GB" altLang="en-US" sz="2400" b="1" dirty="0" smtClean="0">
                <a:solidFill>
                  <a:schemeClr val="tx1"/>
                </a:solidFill>
                <a:latin typeface="Arial" panose="020B0604020202020204" pitchFamily="34" charset="0"/>
                <a:cs typeface="Arial" panose="020B0604020202020204" pitchFamily="34" charset="0"/>
              </a:rPr>
              <a:t> December, </a:t>
            </a:r>
            <a:r>
              <a:rPr lang="en-GB" altLang="en-US" sz="2400" b="1" dirty="0" smtClean="0">
                <a:solidFill>
                  <a:schemeClr val="tx1"/>
                </a:solidFill>
                <a:latin typeface="Arial" panose="020B0604020202020204" pitchFamily="34" charset="0"/>
                <a:cs typeface="Arial" panose="020B0604020202020204" pitchFamily="34" charset="0"/>
              </a:rPr>
              <a:t>2015</a:t>
            </a:r>
            <a:endParaRPr lang="en-GB" altLang="en-US" sz="2400" b="1" dirty="0">
              <a:solidFill>
                <a:schemeClr val="tx1"/>
              </a:solidFill>
              <a:latin typeface="Arial" panose="020B0604020202020204" pitchFamily="34" charset="0"/>
              <a:cs typeface="Arial" panose="020B0604020202020204" pitchFamily="34" charset="0"/>
            </a:endParaRPr>
          </a:p>
          <a:p>
            <a:pPr eaLnBrk="1" hangingPunct="1"/>
            <a:r>
              <a:rPr lang="en-GB" altLang="en-US" sz="2400" b="1" dirty="0" smtClean="0">
                <a:solidFill>
                  <a:schemeClr val="tx1"/>
                </a:solidFill>
                <a:latin typeface="Arial" panose="020B0604020202020204" pitchFamily="34" charset="0"/>
                <a:cs typeface="Arial" panose="020B0604020202020204" pitchFamily="34" charset="0"/>
              </a:rPr>
              <a:t>The Adelphi Hotel, Liverpool</a:t>
            </a:r>
            <a:endParaRPr lang="en-GB" altLang="en-US" sz="2400" b="1" dirty="0">
              <a:solidFill>
                <a:schemeClr val="tx1"/>
              </a:solidFill>
              <a:latin typeface="Arial" panose="020B0604020202020204" pitchFamily="34" charset="0"/>
              <a:cs typeface="Arial" panose="020B0604020202020204" pitchFamily="34" charset="0"/>
            </a:endParaRPr>
          </a:p>
        </p:txBody>
      </p:sp>
      <p:pic>
        <p:nvPicPr>
          <p:cNvPr id="2052"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1" y="260351"/>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53" name="Group 8"/>
          <p:cNvGrpSpPr>
            <a:grpSpLocks/>
          </p:cNvGrpSpPr>
          <p:nvPr/>
        </p:nvGrpSpPr>
        <p:grpSpPr bwMode="auto">
          <a:xfrm>
            <a:off x="5469453" y="4040189"/>
            <a:ext cx="1253094" cy="433387"/>
            <a:chOff x="3707904" y="3861048"/>
            <a:chExt cx="1297001" cy="433387"/>
          </a:xfrm>
        </p:grpSpPr>
        <p:pic>
          <p:nvPicPr>
            <p:cNvPr id="2055" name="Picture 2" descr="Twitter-Logo-300x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49688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2056" name="TextBox 6"/>
            <p:cNvSpPr txBox="1">
              <a:spLocks noChangeArrowheads="1"/>
            </p:cNvSpPr>
            <p:nvPr/>
          </p:nvSpPr>
          <p:spPr bwMode="auto">
            <a:xfrm>
              <a:off x="4139946" y="3861048"/>
              <a:ext cx="864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smtClean="0">
                  <a:solidFill>
                    <a:prstClr val="black"/>
                  </a:solidFill>
                  <a:latin typeface="Calibri" panose="020F0502020204030204" pitchFamily="34" charset="0"/>
                </a:rPr>
                <a:t>#</a:t>
              </a:r>
              <a:r>
                <a:rPr lang="en-GB" altLang="en-US" dirty="0" err="1" smtClean="0">
                  <a:solidFill>
                    <a:prstClr val="black"/>
                  </a:solidFill>
                  <a:latin typeface="Calibri" panose="020F0502020204030204" pitchFamily="34" charset="0"/>
                </a:rPr>
                <a:t>ierelu</a:t>
              </a:r>
              <a:endParaRPr lang="en-GB" altLang="en-US" dirty="0">
                <a:solidFill>
                  <a:prstClr val="black"/>
                </a:solidFill>
                <a:latin typeface="Calibri" panose="020F0502020204030204" pitchFamily="34" charset="0"/>
              </a:endParaRPr>
            </a:p>
          </p:txBody>
        </p:sp>
      </p:grpSp>
      <p:sp>
        <p:nvSpPr>
          <p:cNvPr id="2054" name="TextBox 7"/>
          <p:cNvSpPr txBox="1">
            <a:spLocks noChangeArrowheads="1"/>
          </p:cNvSpPr>
          <p:nvPr/>
        </p:nvSpPr>
        <p:spPr bwMode="auto">
          <a:xfrm>
            <a:off x="1524000" y="6092825"/>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spTree>
    <p:extLst>
      <p:ext uri="{BB962C8B-B14F-4D97-AF65-F5344CB8AC3E}">
        <p14:creationId xmlns:p14="http://schemas.microsoft.com/office/powerpoint/2010/main" val="2055496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New cases</a:t>
            </a:r>
          </a:p>
        </p:txBody>
      </p:sp>
      <p:sp>
        <p:nvSpPr>
          <p:cNvPr id="9219" name="Rectangle 2"/>
          <p:cNvSpPr>
            <a:spLocks noGrp="1" noChangeArrowheads="1"/>
          </p:cNvSpPr>
          <p:nvPr>
            <p:ph idx="1"/>
          </p:nvPr>
        </p:nvSpPr>
        <p:spPr/>
        <p:txBody>
          <a:bodyPr/>
          <a:lstStyle/>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b="1" u="sng" dirty="0">
                <a:latin typeface="Arial" charset="0"/>
              </a:rPr>
              <a:t>Williams v Leeds </a:t>
            </a:r>
            <a:r>
              <a:rPr lang="en-GB" b="1" u="sng" dirty="0" err="1">
                <a:latin typeface="Arial" charset="0"/>
              </a:rPr>
              <a:t>Utd</a:t>
            </a:r>
            <a:r>
              <a:rPr lang="en-GB" b="1" u="sng" dirty="0">
                <a:latin typeface="Arial" charset="0"/>
              </a:rPr>
              <a:t> FC</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Employee under notice of redundancy</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Employer trawls email account</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Dismissal on basis of emails 5 years old?</a:t>
            </a: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91135559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Texts</a:t>
            </a:r>
          </a:p>
        </p:txBody>
      </p:sp>
      <p:sp>
        <p:nvSpPr>
          <p:cNvPr id="9219" name="Rectangle 2"/>
          <p:cNvSpPr>
            <a:spLocks noGrp="1" noChangeArrowheads="1"/>
          </p:cNvSpPr>
          <p:nvPr>
            <p:ph idx="1"/>
          </p:nvPr>
        </p:nvSpPr>
        <p:spPr/>
        <p:txBody>
          <a:bodyPr/>
          <a:lstStyle/>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b="1" u="sng" dirty="0">
                <a:latin typeface="Arial" charset="0"/>
              </a:rPr>
              <a:t>Mason v Huddersfield Giants</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Text sent by 3</a:t>
            </a:r>
            <a:r>
              <a:rPr lang="en-GB" baseline="30000" dirty="0" smtClean="0">
                <a:latin typeface="Arial" charset="0"/>
              </a:rPr>
              <a:t>rd</a:t>
            </a:r>
            <a:r>
              <a:rPr lang="en-GB" dirty="0" smtClean="0">
                <a:latin typeface="Arial" charset="0"/>
              </a:rPr>
              <a:t> party</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Wrongful  Dismissal?</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Cf. unfair dismissal?</a:t>
            </a: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210145920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Revenge Porn</a:t>
            </a:r>
          </a:p>
        </p:txBody>
      </p:sp>
      <p:sp>
        <p:nvSpPr>
          <p:cNvPr id="9219" name="Rectangle 2"/>
          <p:cNvSpPr>
            <a:spLocks noGrp="1" noChangeArrowheads="1"/>
          </p:cNvSpPr>
          <p:nvPr>
            <p:ph idx="1"/>
          </p:nvPr>
        </p:nvSpPr>
        <p:spPr/>
        <p:txBody>
          <a:bodyPr/>
          <a:lstStyle/>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b="1" u="sng" dirty="0">
                <a:latin typeface="Arial" charset="0"/>
              </a:rPr>
              <a:t>Anecdotal evidence</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Secondary School Teacher</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Victim of revenge attack - photos posted to FB</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School approached by parents – threat of dismissal</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Some other substantial reason?</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161282825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Texts &amp; Consistency</a:t>
            </a:r>
          </a:p>
        </p:txBody>
      </p:sp>
      <p:sp>
        <p:nvSpPr>
          <p:cNvPr id="9219" name="Rectangle 2"/>
          <p:cNvSpPr>
            <a:spLocks noGrp="1" noChangeArrowheads="1"/>
          </p:cNvSpPr>
          <p:nvPr>
            <p:ph idx="1"/>
          </p:nvPr>
        </p:nvSpPr>
        <p:spPr/>
        <p:txBody>
          <a:bodyPr/>
          <a:lstStyle/>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b="1" u="sng" dirty="0">
                <a:latin typeface="Arial" charset="0"/>
              </a:rPr>
              <a:t>MBNA v Jones (30.10.15)</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Work function at Chester Races</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A punch followed by threatening texts</a:t>
            </a: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Dismissal vs FWW?</a:t>
            </a: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425354849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Facebook</a:t>
            </a:r>
          </a:p>
        </p:txBody>
      </p:sp>
      <p:sp>
        <p:nvSpPr>
          <p:cNvPr id="9219" name="Rectangle 2"/>
          <p:cNvSpPr>
            <a:spLocks noGrp="1" noChangeArrowheads="1"/>
          </p:cNvSpPr>
          <p:nvPr>
            <p:ph idx="1"/>
          </p:nvPr>
        </p:nvSpPr>
        <p:spPr>
          <a:xfrm>
            <a:off x="1847528" y="1140337"/>
            <a:ext cx="8229600" cy="4525963"/>
          </a:xfrm>
        </p:spPr>
        <p:txBody>
          <a:bodyPr/>
          <a:lstStyle/>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b="1" u="sng" dirty="0">
                <a:latin typeface="Arial" charset="0"/>
              </a:rPr>
              <a:t>British Waterways v Smith (Aug 15)</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Remarks made about BWB on FB lead to internal mediation</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Manager digs out posts 2+ y/o including remarks about drinking on standby</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Permissible to rely on old (</a:t>
            </a:r>
            <a:r>
              <a:rPr lang="en-GB" i="1" dirty="0">
                <a:latin typeface="Arial" charset="0"/>
              </a:rPr>
              <a:t>known</a:t>
            </a:r>
            <a:r>
              <a:rPr lang="en-GB" dirty="0">
                <a:latin typeface="Arial" charset="0"/>
              </a:rPr>
              <a:t>) posts to dismiss?</a:t>
            </a:r>
            <a:endParaRPr lang="en-GB" i="1"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315817572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Facebook</a:t>
            </a:r>
          </a:p>
        </p:txBody>
      </p:sp>
      <p:sp>
        <p:nvSpPr>
          <p:cNvPr id="9219" name="Rectangle 2"/>
          <p:cNvSpPr>
            <a:spLocks noGrp="1" noChangeArrowheads="1"/>
          </p:cNvSpPr>
          <p:nvPr>
            <p:ph idx="1"/>
          </p:nvPr>
        </p:nvSpPr>
        <p:spPr>
          <a:xfrm>
            <a:off x="1847528" y="1140337"/>
            <a:ext cx="8229600" cy="4525963"/>
          </a:xfrm>
        </p:spPr>
        <p:txBody>
          <a:bodyPr/>
          <a:lstStyle/>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b="1" u="sng" dirty="0" err="1">
                <a:latin typeface="Arial" charset="0"/>
              </a:rPr>
              <a:t>Trasler</a:t>
            </a:r>
            <a:r>
              <a:rPr lang="en-GB" b="1" u="sng" dirty="0">
                <a:latin typeface="Arial" charset="0"/>
              </a:rPr>
              <a:t> v B&amp;Q</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Facebook criticisms of the employer</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i="1"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Threatening?  Gross misconduct?</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Contribution?</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Contrast with:</a:t>
            </a: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103303108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Facebook</a:t>
            </a:r>
          </a:p>
        </p:txBody>
      </p:sp>
      <p:sp>
        <p:nvSpPr>
          <p:cNvPr id="9219" name="Rectangle 2"/>
          <p:cNvSpPr>
            <a:spLocks noGrp="1" noChangeArrowheads="1"/>
          </p:cNvSpPr>
          <p:nvPr>
            <p:ph idx="1"/>
          </p:nvPr>
        </p:nvSpPr>
        <p:spPr>
          <a:xfrm>
            <a:off x="1847528" y="1140337"/>
            <a:ext cx="8229600" cy="4525963"/>
          </a:xfrm>
        </p:spPr>
        <p:txBody>
          <a:bodyPr/>
          <a:lstStyle/>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b="1" u="sng" dirty="0">
                <a:latin typeface="Arial" charset="0"/>
              </a:rPr>
              <a:t>Weeks v Everything Everywhere</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Facebook again</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Work, the Circles of Hell, and reputational damage</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Threats towards fellow colleague who tipped off the employer</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9613726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a:solidFill>
            <a:srgbClr val="A20000"/>
          </a:solidFill>
        </p:spPr>
        <p:txBody>
          <a:bodyPr/>
          <a:lstStyle/>
          <a:p>
            <a:pPr>
              <a:defRPr/>
            </a:pPr>
            <a:r>
              <a:rPr lang="en-GB" sz="4000" dirty="0">
                <a:effectLst>
                  <a:outerShdw blurRad="38100" dist="38100" dir="2700000" algn="tl">
                    <a:srgbClr val="000000"/>
                  </a:outerShdw>
                </a:effectLst>
                <a:latin typeface="Arial" charset="0"/>
              </a:rPr>
              <a:t>	Reputational Risk: factors</a:t>
            </a:r>
            <a:endParaRPr lang="en-GB" sz="4000" dirty="0"/>
          </a:p>
        </p:txBody>
      </p:sp>
      <p:sp>
        <p:nvSpPr>
          <p:cNvPr id="13315" name="Rectangle 2"/>
          <p:cNvSpPr>
            <a:spLocks noGrp="1" noChangeArrowheads="1"/>
          </p:cNvSpPr>
          <p:nvPr>
            <p:ph idx="1"/>
          </p:nvPr>
        </p:nvSpPr>
        <p:spPr/>
        <p:txBody>
          <a:bodyPr/>
          <a:lstStyle/>
          <a:p>
            <a:pPr marL="0" indent="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sz="2800" i="1" dirty="0">
              <a:latin typeface="Arial" charset="0"/>
            </a:endParaRPr>
          </a:p>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Consider:</a:t>
            </a:r>
          </a:p>
          <a:p>
            <a:pPr marL="1074738" indent="-35560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How serious was the disclosure?</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How many people saw it?</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Who saw it?</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Were there complaints?</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Was the employer’s identity clear?</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Was confidential information disclosed?</a:t>
            </a:r>
          </a:p>
        </p:txBody>
      </p:sp>
    </p:spTree>
    <p:extLst>
      <p:ext uri="{BB962C8B-B14F-4D97-AF65-F5344CB8AC3E}">
        <p14:creationId xmlns:p14="http://schemas.microsoft.com/office/powerpoint/2010/main" val="359731001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Facebook – devil in the detail</a:t>
            </a:r>
          </a:p>
        </p:txBody>
      </p:sp>
      <p:sp>
        <p:nvSpPr>
          <p:cNvPr id="9219" name="Rectangle 2"/>
          <p:cNvSpPr>
            <a:spLocks noGrp="1" noChangeArrowheads="1"/>
          </p:cNvSpPr>
          <p:nvPr>
            <p:ph idx="1"/>
          </p:nvPr>
        </p:nvSpPr>
        <p:spPr>
          <a:xfrm>
            <a:off x="1847528" y="1140337"/>
            <a:ext cx="8229600" cy="4525963"/>
          </a:xfrm>
        </p:spPr>
        <p:txBody>
          <a:bodyPr/>
          <a:lstStyle/>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719138"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b="1" u="sng" dirty="0">
                <a:latin typeface="Arial" charset="0"/>
              </a:rPr>
              <a:t>Blue v FSA</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Joining in on others’ FB exchange regarding hitting a colleague:</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“Aye right, </a:t>
            </a:r>
            <a:r>
              <a:rPr lang="en-GB" dirty="0" err="1" smtClean="0">
                <a:latin typeface="Arial" charset="0"/>
              </a:rPr>
              <a:t>i</a:t>
            </a:r>
            <a:r>
              <a:rPr lang="en-GB" dirty="0" smtClean="0">
                <a:latin typeface="Arial" charset="0"/>
              </a:rPr>
              <a:t> wish.”</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Whether outside the band of reasonable responses</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smtClean="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u="sng"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385116595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A20000"/>
          </a:solidFill>
        </p:spPr>
        <p:txBody>
          <a:bodyPr/>
          <a:lstStyle/>
          <a:p>
            <a:r>
              <a:rPr lang="en-GB" sz="4000" dirty="0"/>
              <a:t>	</a:t>
            </a:r>
            <a:r>
              <a:rPr lang="en-GB" sz="4000" dirty="0">
                <a:effectLst>
                  <a:outerShdw blurRad="38100" dist="38100" dir="2700000" algn="tl">
                    <a:srgbClr val="000000"/>
                  </a:outerShdw>
                </a:effectLst>
                <a:latin typeface="Arial" charset="0"/>
              </a:rPr>
              <a:t> Summarising the approach?</a:t>
            </a:r>
            <a:endParaRPr lang="en-GB" sz="4000" dirty="0"/>
          </a:p>
        </p:txBody>
      </p:sp>
      <p:sp>
        <p:nvSpPr>
          <p:cNvPr id="21505" name="Rectangle 1"/>
          <p:cNvSpPr>
            <a:spLocks noGrp="1" noChangeArrowheads="1"/>
          </p:cNvSpPr>
          <p:nvPr>
            <p:ph idx="1"/>
          </p:nvPr>
        </p:nvSpPr>
        <p:spPr/>
        <p:txBody>
          <a:bodyPr anchor="t"/>
          <a:lstStyle/>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See e.g. </a:t>
            </a:r>
            <a:r>
              <a:rPr lang="en-GB" b="1" u="sng" dirty="0">
                <a:latin typeface="Arial" charset="0"/>
              </a:rPr>
              <a:t>Lake v </a:t>
            </a:r>
            <a:r>
              <a:rPr lang="en-GB" b="1" u="sng" dirty="0" err="1">
                <a:latin typeface="Arial" charset="0"/>
              </a:rPr>
              <a:t>Amey</a:t>
            </a:r>
            <a:r>
              <a:rPr lang="en-GB" b="1" u="sng" dirty="0">
                <a:latin typeface="Arial" charset="0"/>
              </a:rPr>
              <a:t> </a:t>
            </a:r>
            <a:r>
              <a:rPr lang="en-GB" b="1" dirty="0">
                <a:latin typeface="Arial" charset="0"/>
              </a:rPr>
              <a:t>(2015)</a:t>
            </a: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b="1"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A reluctance to set special principles in social media cases</a:t>
            </a: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But the authorities are becoming clearer as to the sort of factors being taken into account</a:t>
            </a: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See the </a:t>
            </a:r>
            <a:r>
              <a:rPr lang="en-GB" b="1" u="sng" dirty="0" smtClean="0">
                <a:latin typeface="Arial" charset="0"/>
              </a:rPr>
              <a:t>Lake</a:t>
            </a:r>
            <a:r>
              <a:rPr lang="en-GB" dirty="0" smtClean="0">
                <a:latin typeface="Arial" charset="0"/>
              </a:rPr>
              <a:t> summary on IER’s website</a:t>
            </a: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sz="2800" dirty="0">
              <a:latin typeface="Arial" charset="0"/>
            </a:endParaRPr>
          </a:p>
        </p:txBody>
      </p:sp>
    </p:spTree>
    <p:extLst>
      <p:ext uri="{BB962C8B-B14F-4D97-AF65-F5344CB8AC3E}">
        <p14:creationId xmlns:p14="http://schemas.microsoft.com/office/powerpoint/2010/main" val="300651435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90954"/>
            <a:ext cx="12192000" cy="1470025"/>
          </a:xfrm>
        </p:spPr>
        <p:txBody>
          <a:bodyPr/>
          <a:lstStyle/>
          <a:p>
            <a:r>
              <a:rPr lang="en-GB" dirty="0"/>
              <a:t>Social media: reloaded</a:t>
            </a:r>
          </a:p>
        </p:txBody>
      </p:sp>
      <p:sp>
        <p:nvSpPr>
          <p:cNvPr id="5" name="Subtitle 4"/>
          <p:cNvSpPr>
            <a:spLocks noGrp="1"/>
          </p:cNvSpPr>
          <p:nvPr>
            <p:ph type="subTitle" idx="1"/>
          </p:nvPr>
        </p:nvSpPr>
        <p:spPr>
          <a:xfrm>
            <a:off x="1828800" y="2625171"/>
            <a:ext cx="8534400" cy="1211770"/>
          </a:xfrm>
        </p:spPr>
        <p:txBody>
          <a:bodyPr/>
          <a:lstStyle/>
          <a:p>
            <a:r>
              <a:rPr lang="en-GB" i="1" dirty="0" smtClean="0"/>
              <a:t>Paul Scholey.</a:t>
            </a:r>
            <a:r>
              <a:rPr lang="en-GB" i="1" dirty="0" smtClean="0"/>
              <a:t/>
            </a:r>
            <a:br>
              <a:rPr lang="en-GB" i="1" dirty="0" smtClean="0"/>
            </a:br>
            <a:r>
              <a:rPr lang="en-GB" i="1" dirty="0" err="1" smtClean="0"/>
              <a:t>Morrish</a:t>
            </a:r>
            <a:r>
              <a:rPr lang="en-GB" i="1" dirty="0" smtClean="0"/>
              <a:t> Solicitors</a:t>
            </a:r>
            <a:endParaRPr lang="en-GB" i="1" dirty="0"/>
          </a:p>
        </p:txBody>
      </p:sp>
      <p:pic>
        <p:nvPicPr>
          <p:cNvPr id="6"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4" y="131259"/>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7"/>
          <p:cNvSpPr txBox="1">
            <a:spLocks noChangeArrowheads="1"/>
          </p:cNvSpPr>
          <p:nvPr/>
        </p:nvSpPr>
        <p:spPr bwMode="auto">
          <a:xfrm>
            <a:off x="1732707" y="6236113"/>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grpSp>
        <p:nvGrpSpPr>
          <p:cNvPr id="11" name="Group 8"/>
          <p:cNvGrpSpPr>
            <a:grpSpLocks/>
          </p:cNvGrpSpPr>
          <p:nvPr/>
        </p:nvGrpSpPr>
        <p:grpSpPr bwMode="auto">
          <a:xfrm>
            <a:off x="5469453" y="4040189"/>
            <a:ext cx="1253094" cy="433387"/>
            <a:chOff x="3707904" y="3861048"/>
            <a:chExt cx="1297001" cy="433387"/>
          </a:xfrm>
        </p:grpSpPr>
        <p:pic>
          <p:nvPicPr>
            <p:cNvPr id="17" name="Picture 2" descr="Twitter-Logo-300x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49688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18" name="TextBox 6"/>
            <p:cNvSpPr txBox="1">
              <a:spLocks noChangeArrowheads="1"/>
            </p:cNvSpPr>
            <p:nvPr/>
          </p:nvSpPr>
          <p:spPr bwMode="auto">
            <a:xfrm>
              <a:off x="4139946" y="3861048"/>
              <a:ext cx="864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smtClean="0">
                  <a:solidFill>
                    <a:prstClr val="black"/>
                  </a:solidFill>
                  <a:latin typeface="Calibri" panose="020F0502020204030204" pitchFamily="34" charset="0"/>
                </a:rPr>
                <a:t>#</a:t>
              </a:r>
              <a:r>
                <a:rPr lang="en-GB" altLang="en-US" dirty="0" err="1" smtClean="0">
                  <a:solidFill>
                    <a:prstClr val="black"/>
                  </a:solidFill>
                  <a:latin typeface="Calibri" panose="020F0502020204030204" pitchFamily="34" charset="0"/>
                </a:rPr>
                <a:t>ierelu</a:t>
              </a:r>
              <a:endParaRPr lang="en-GB" altLang="en-US" dirty="0">
                <a:solidFill>
                  <a:prstClr val="black"/>
                </a:solidFill>
                <a:latin typeface="Calibri" panose="020F0502020204030204" pitchFamily="34" charset="0"/>
              </a:endParaRPr>
            </a:p>
          </p:txBody>
        </p:sp>
      </p:grpSp>
      <p:sp>
        <p:nvSpPr>
          <p:cNvPr id="19" name="TextBox 7"/>
          <p:cNvSpPr txBox="1">
            <a:spLocks noChangeArrowheads="1"/>
          </p:cNvSpPr>
          <p:nvPr/>
        </p:nvSpPr>
        <p:spPr bwMode="auto">
          <a:xfrm>
            <a:off x="1524000" y="6092825"/>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sp>
        <p:nvSpPr>
          <p:cNvPr id="12" name="Subtitle 2"/>
          <p:cNvSpPr txBox="1">
            <a:spLocks/>
          </p:cNvSpPr>
          <p:nvPr/>
        </p:nvSpPr>
        <p:spPr bwMode="auto">
          <a:xfrm>
            <a:off x="1524000" y="4868863"/>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altLang="en-US" sz="2400" b="1" smtClean="0">
                <a:solidFill>
                  <a:schemeClr val="tx1"/>
                </a:solidFill>
                <a:latin typeface="Arial" panose="020B0604020202020204" pitchFamily="34" charset="0"/>
                <a:cs typeface="Arial" panose="020B0604020202020204" pitchFamily="34" charset="0"/>
              </a:rPr>
              <a:t>2</a:t>
            </a:r>
            <a:r>
              <a:rPr lang="en-GB" altLang="en-US" sz="2400" b="1" baseline="30000" smtClean="0">
                <a:solidFill>
                  <a:schemeClr val="tx1"/>
                </a:solidFill>
                <a:latin typeface="Arial" panose="020B0604020202020204" pitchFamily="34" charset="0"/>
                <a:cs typeface="Arial" panose="020B0604020202020204" pitchFamily="34" charset="0"/>
              </a:rPr>
              <a:t>nd</a:t>
            </a:r>
            <a:r>
              <a:rPr lang="en-GB" altLang="en-US" sz="2400" b="1" smtClean="0">
                <a:solidFill>
                  <a:schemeClr val="tx1"/>
                </a:solidFill>
                <a:latin typeface="Arial" panose="020B0604020202020204" pitchFamily="34" charset="0"/>
                <a:cs typeface="Arial" panose="020B0604020202020204" pitchFamily="34" charset="0"/>
              </a:rPr>
              <a:t> December, 2015</a:t>
            </a:r>
          </a:p>
          <a:p>
            <a:pPr eaLnBrk="1" hangingPunct="1"/>
            <a:r>
              <a:rPr lang="en-GB" altLang="en-US" sz="2400" b="1" smtClean="0">
                <a:solidFill>
                  <a:schemeClr val="tx1"/>
                </a:solidFill>
                <a:latin typeface="Arial" panose="020B0604020202020204" pitchFamily="34" charset="0"/>
                <a:cs typeface="Arial" panose="020B0604020202020204" pitchFamily="34" charset="0"/>
              </a:rPr>
              <a:t>The Adelphi Hotel, Liverpool</a:t>
            </a:r>
            <a:endParaRPr lang="en-GB" alt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60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A20000"/>
          </a:solidFill>
        </p:spPr>
        <p:txBody>
          <a:bodyPr/>
          <a:lstStyle/>
          <a:p>
            <a:r>
              <a:rPr lang="en-GB" sz="4000" dirty="0"/>
              <a:t>	</a:t>
            </a:r>
            <a:r>
              <a:rPr lang="en-GB" sz="4000" dirty="0">
                <a:effectLst>
                  <a:outerShdw blurRad="38100" dist="38100" dir="2700000" algn="tl">
                    <a:srgbClr val="000000"/>
                  </a:outerShdw>
                </a:effectLst>
                <a:latin typeface="Arial" charset="0"/>
              </a:rPr>
              <a:t> End</a:t>
            </a:r>
            <a:endParaRPr lang="en-GB" sz="4000" dirty="0"/>
          </a:p>
        </p:txBody>
      </p:sp>
      <p:sp>
        <p:nvSpPr>
          <p:cNvPr id="21505" name="Rectangle 1"/>
          <p:cNvSpPr>
            <a:spLocks noGrp="1" noChangeArrowheads="1"/>
          </p:cNvSpPr>
          <p:nvPr>
            <p:ph idx="1"/>
          </p:nvPr>
        </p:nvSpPr>
        <p:spPr/>
        <p:txBody>
          <a:bodyPr anchor="t"/>
          <a:lstStyle/>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Social Media and the law will return…</a:t>
            </a: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3635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sz="2800" dirty="0">
              <a:latin typeface="Arial" charset="0"/>
            </a:endParaRPr>
          </a:p>
        </p:txBody>
      </p:sp>
    </p:spTree>
    <p:extLst>
      <p:ext uri="{BB962C8B-B14F-4D97-AF65-F5344CB8AC3E}">
        <p14:creationId xmlns:p14="http://schemas.microsoft.com/office/powerpoint/2010/main" val="389909558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90954"/>
            <a:ext cx="12192000" cy="1470025"/>
          </a:xfrm>
        </p:spPr>
        <p:txBody>
          <a:bodyPr/>
          <a:lstStyle/>
          <a:p>
            <a:r>
              <a:rPr lang="en-GB" dirty="0" smtClean="0"/>
              <a:t>TUPE &amp; Collective Issues</a:t>
            </a:r>
          </a:p>
        </p:txBody>
      </p:sp>
      <p:sp>
        <p:nvSpPr>
          <p:cNvPr id="5" name="Subtitle 4"/>
          <p:cNvSpPr>
            <a:spLocks noGrp="1"/>
          </p:cNvSpPr>
          <p:nvPr>
            <p:ph type="subTitle" idx="1"/>
          </p:nvPr>
        </p:nvSpPr>
        <p:spPr>
          <a:xfrm>
            <a:off x="1828800" y="2625171"/>
            <a:ext cx="8534400" cy="1211770"/>
          </a:xfrm>
        </p:spPr>
        <p:txBody>
          <a:bodyPr/>
          <a:lstStyle/>
          <a:p>
            <a:r>
              <a:rPr lang="en-GB" i="1" dirty="0"/>
              <a:t>Dominique </a:t>
            </a:r>
            <a:r>
              <a:rPr lang="en-GB" i="1" dirty="0" smtClean="0"/>
              <a:t>Lauterburg.</a:t>
            </a:r>
            <a:br>
              <a:rPr lang="en-GB" i="1" dirty="0" smtClean="0"/>
            </a:br>
            <a:r>
              <a:rPr lang="en-GB" i="1" dirty="0" smtClean="0"/>
              <a:t> </a:t>
            </a:r>
            <a:r>
              <a:rPr lang="en-GB" i="1" dirty="0"/>
              <a:t>MMU</a:t>
            </a:r>
            <a:endParaRPr lang="en-GB" dirty="0"/>
          </a:p>
        </p:txBody>
      </p:sp>
      <p:pic>
        <p:nvPicPr>
          <p:cNvPr id="6"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4" y="131259"/>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7"/>
          <p:cNvSpPr txBox="1">
            <a:spLocks noChangeArrowheads="1"/>
          </p:cNvSpPr>
          <p:nvPr/>
        </p:nvSpPr>
        <p:spPr bwMode="auto">
          <a:xfrm>
            <a:off x="1732707" y="6236113"/>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grpSp>
        <p:nvGrpSpPr>
          <p:cNvPr id="11" name="Group 8"/>
          <p:cNvGrpSpPr>
            <a:grpSpLocks/>
          </p:cNvGrpSpPr>
          <p:nvPr/>
        </p:nvGrpSpPr>
        <p:grpSpPr bwMode="auto">
          <a:xfrm>
            <a:off x="5469453" y="4040189"/>
            <a:ext cx="1253094" cy="433387"/>
            <a:chOff x="3707904" y="3861048"/>
            <a:chExt cx="1297001" cy="433387"/>
          </a:xfrm>
        </p:grpSpPr>
        <p:pic>
          <p:nvPicPr>
            <p:cNvPr id="17" name="Picture 2" descr="Twitter-Logo-300x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49688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18" name="TextBox 6"/>
            <p:cNvSpPr txBox="1">
              <a:spLocks noChangeArrowheads="1"/>
            </p:cNvSpPr>
            <p:nvPr/>
          </p:nvSpPr>
          <p:spPr bwMode="auto">
            <a:xfrm>
              <a:off x="4139946" y="3861048"/>
              <a:ext cx="864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smtClean="0">
                  <a:solidFill>
                    <a:prstClr val="black"/>
                  </a:solidFill>
                  <a:latin typeface="Calibri" panose="020F0502020204030204" pitchFamily="34" charset="0"/>
                </a:rPr>
                <a:t>#</a:t>
              </a:r>
              <a:r>
                <a:rPr lang="en-GB" altLang="en-US" dirty="0" err="1" smtClean="0">
                  <a:solidFill>
                    <a:prstClr val="black"/>
                  </a:solidFill>
                  <a:latin typeface="Calibri" panose="020F0502020204030204" pitchFamily="34" charset="0"/>
                </a:rPr>
                <a:t>ierelu</a:t>
              </a:r>
              <a:endParaRPr lang="en-GB" altLang="en-US" dirty="0">
                <a:solidFill>
                  <a:prstClr val="black"/>
                </a:solidFill>
                <a:latin typeface="Calibri" panose="020F0502020204030204" pitchFamily="34" charset="0"/>
              </a:endParaRPr>
            </a:p>
          </p:txBody>
        </p:sp>
      </p:grpSp>
      <p:sp>
        <p:nvSpPr>
          <p:cNvPr id="19" name="TextBox 7"/>
          <p:cNvSpPr txBox="1">
            <a:spLocks noChangeArrowheads="1"/>
          </p:cNvSpPr>
          <p:nvPr/>
        </p:nvSpPr>
        <p:spPr bwMode="auto">
          <a:xfrm>
            <a:off x="1524000" y="6092825"/>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sp>
        <p:nvSpPr>
          <p:cNvPr id="12" name="Subtitle 2"/>
          <p:cNvSpPr txBox="1">
            <a:spLocks/>
          </p:cNvSpPr>
          <p:nvPr/>
        </p:nvSpPr>
        <p:spPr bwMode="auto">
          <a:xfrm>
            <a:off x="1524000" y="4868863"/>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altLang="en-US" sz="2400" b="1" dirty="0" smtClean="0">
                <a:solidFill>
                  <a:schemeClr val="tx1"/>
                </a:solidFill>
                <a:latin typeface="Arial" panose="020B0604020202020204" pitchFamily="34" charset="0"/>
                <a:cs typeface="Arial" panose="020B0604020202020204" pitchFamily="34" charset="0"/>
              </a:rPr>
              <a:t>2</a:t>
            </a:r>
            <a:r>
              <a:rPr lang="en-GB" altLang="en-US" sz="2400" b="1" baseline="30000" dirty="0" smtClean="0">
                <a:solidFill>
                  <a:schemeClr val="tx1"/>
                </a:solidFill>
                <a:latin typeface="Arial" panose="020B0604020202020204" pitchFamily="34" charset="0"/>
                <a:cs typeface="Arial" panose="020B0604020202020204" pitchFamily="34" charset="0"/>
              </a:rPr>
              <a:t>nd</a:t>
            </a:r>
            <a:r>
              <a:rPr lang="en-GB" altLang="en-US" sz="2400" b="1" dirty="0" smtClean="0">
                <a:solidFill>
                  <a:schemeClr val="tx1"/>
                </a:solidFill>
                <a:latin typeface="Arial" panose="020B0604020202020204" pitchFamily="34" charset="0"/>
                <a:cs typeface="Arial" panose="020B0604020202020204" pitchFamily="34" charset="0"/>
              </a:rPr>
              <a:t> December, 2015</a:t>
            </a:r>
          </a:p>
          <a:p>
            <a:pPr eaLnBrk="1" hangingPunct="1"/>
            <a:r>
              <a:rPr lang="en-GB" altLang="en-US" sz="2400" b="1" dirty="0" smtClean="0">
                <a:solidFill>
                  <a:schemeClr val="tx1"/>
                </a:solidFill>
                <a:latin typeface="Arial" panose="020B0604020202020204" pitchFamily="34" charset="0"/>
                <a:cs typeface="Arial" panose="020B0604020202020204" pitchFamily="34" charset="0"/>
              </a:rPr>
              <a:t>The Adelphi Hotel, Liverpool</a:t>
            </a:r>
            <a:endParaRPr lang="en-GB" alt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178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90954"/>
            <a:ext cx="12192000" cy="1470025"/>
          </a:xfrm>
        </p:spPr>
        <p:txBody>
          <a:bodyPr/>
          <a:lstStyle/>
          <a:p>
            <a:r>
              <a:rPr lang="en-GB" dirty="0"/>
              <a:t>Protecting workers’ rights to organise together</a:t>
            </a:r>
          </a:p>
        </p:txBody>
      </p:sp>
      <p:sp>
        <p:nvSpPr>
          <p:cNvPr id="5" name="Subtitle 4"/>
          <p:cNvSpPr>
            <a:spLocks noGrp="1"/>
          </p:cNvSpPr>
          <p:nvPr>
            <p:ph type="subTitle" idx="1"/>
          </p:nvPr>
        </p:nvSpPr>
        <p:spPr>
          <a:xfrm>
            <a:off x="1828800" y="2625171"/>
            <a:ext cx="8534400" cy="1211770"/>
          </a:xfrm>
        </p:spPr>
        <p:txBody>
          <a:bodyPr/>
          <a:lstStyle/>
          <a:p>
            <a:r>
              <a:rPr lang="en-GB" i="1" dirty="0"/>
              <a:t>Hannah </a:t>
            </a:r>
            <a:r>
              <a:rPr lang="en-GB" i="1" dirty="0" smtClean="0"/>
              <a:t>Reed.</a:t>
            </a:r>
            <a:br>
              <a:rPr lang="en-GB" i="1" dirty="0" smtClean="0"/>
            </a:br>
            <a:r>
              <a:rPr lang="en-GB" i="1" dirty="0" smtClean="0"/>
              <a:t>TUC</a:t>
            </a:r>
            <a:endParaRPr lang="en-GB" dirty="0"/>
          </a:p>
          <a:p>
            <a:r>
              <a:rPr lang="en-GB" i="1" dirty="0"/>
              <a:t> </a:t>
            </a:r>
            <a:endParaRPr lang="en-GB" dirty="0"/>
          </a:p>
          <a:p>
            <a:r>
              <a:rPr lang="en-GB" dirty="0"/>
              <a:t> </a:t>
            </a:r>
          </a:p>
        </p:txBody>
      </p:sp>
      <p:pic>
        <p:nvPicPr>
          <p:cNvPr id="6"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4" y="131259"/>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7"/>
          <p:cNvSpPr txBox="1">
            <a:spLocks noChangeArrowheads="1"/>
          </p:cNvSpPr>
          <p:nvPr/>
        </p:nvSpPr>
        <p:spPr bwMode="auto">
          <a:xfrm>
            <a:off x="1732707" y="6236113"/>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grpSp>
        <p:nvGrpSpPr>
          <p:cNvPr id="11" name="Group 8"/>
          <p:cNvGrpSpPr>
            <a:grpSpLocks/>
          </p:cNvGrpSpPr>
          <p:nvPr/>
        </p:nvGrpSpPr>
        <p:grpSpPr bwMode="auto">
          <a:xfrm>
            <a:off x="5469453" y="4040189"/>
            <a:ext cx="1253094" cy="433387"/>
            <a:chOff x="3707904" y="3861048"/>
            <a:chExt cx="1297001" cy="433387"/>
          </a:xfrm>
        </p:grpSpPr>
        <p:pic>
          <p:nvPicPr>
            <p:cNvPr id="17" name="Picture 2" descr="Twitter-Logo-300x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49688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18" name="TextBox 6"/>
            <p:cNvSpPr txBox="1">
              <a:spLocks noChangeArrowheads="1"/>
            </p:cNvSpPr>
            <p:nvPr/>
          </p:nvSpPr>
          <p:spPr bwMode="auto">
            <a:xfrm>
              <a:off x="4139946" y="3861048"/>
              <a:ext cx="864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smtClean="0">
                  <a:solidFill>
                    <a:prstClr val="black"/>
                  </a:solidFill>
                  <a:latin typeface="Calibri" panose="020F0502020204030204" pitchFamily="34" charset="0"/>
                </a:rPr>
                <a:t>#</a:t>
              </a:r>
              <a:r>
                <a:rPr lang="en-GB" altLang="en-US" dirty="0" err="1" smtClean="0">
                  <a:solidFill>
                    <a:prstClr val="black"/>
                  </a:solidFill>
                  <a:latin typeface="Calibri" panose="020F0502020204030204" pitchFamily="34" charset="0"/>
                </a:rPr>
                <a:t>ierelu</a:t>
              </a:r>
              <a:endParaRPr lang="en-GB" altLang="en-US" dirty="0">
                <a:solidFill>
                  <a:prstClr val="black"/>
                </a:solidFill>
                <a:latin typeface="Calibri" panose="020F0502020204030204" pitchFamily="34" charset="0"/>
              </a:endParaRPr>
            </a:p>
          </p:txBody>
        </p:sp>
      </p:grpSp>
      <p:sp>
        <p:nvSpPr>
          <p:cNvPr id="19" name="TextBox 7"/>
          <p:cNvSpPr txBox="1">
            <a:spLocks noChangeArrowheads="1"/>
          </p:cNvSpPr>
          <p:nvPr/>
        </p:nvSpPr>
        <p:spPr bwMode="auto">
          <a:xfrm>
            <a:off x="1524000" y="6092825"/>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sp>
        <p:nvSpPr>
          <p:cNvPr id="13" name="Subtitle 2"/>
          <p:cNvSpPr txBox="1">
            <a:spLocks/>
          </p:cNvSpPr>
          <p:nvPr/>
        </p:nvSpPr>
        <p:spPr bwMode="auto">
          <a:xfrm>
            <a:off x="1524000" y="4868863"/>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altLang="en-US" sz="2400" b="1" dirty="0" smtClean="0">
                <a:solidFill>
                  <a:schemeClr val="tx1"/>
                </a:solidFill>
                <a:latin typeface="Arial" panose="020B0604020202020204" pitchFamily="34" charset="0"/>
                <a:cs typeface="Arial" panose="020B0604020202020204" pitchFamily="34" charset="0"/>
              </a:rPr>
              <a:t>2</a:t>
            </a:r>
            <a:r>
              <a:rPr lang="en-GB" altLang="en-US" sz="2400" b="1" baseline="30000" dirty="0" smtClean="0">
                <a:solidFill>
                  <a:schemeClr val="tx1"/>
                </a:solidFill>
                <a:latin typeface="Arial" panose="020B0604020202020204" pitchFamily="34" charset="0"/>
                <a:cs typeface="Arial" panose="020B0604020202020204" pitchFamily="34" charset="0"/>
              </a:rPr>
              <a:t>nd</a:t>
            </a:r>
            <a:r>
              <a:rPr lang="en-GB" altLang="en-US" sz="2400" b="1" dirty="0" smtClean="0">
                <a:solidFill>
                  <a:schemeClr val="tx1"/>
                </a:solidFill>
                <a:latin typeface="Arial" panose="020B0604020202020204" pitchFamily="34" charset="0"/>
                <a:cs typeface="Arial" panose="020B0604020202020204" pitchFamily="34" charset="0"/>
              </a:rPr>
              <a:t> December, 2015</a:t>
            </a:r>
          </a:p>
          <a:p>
            <a:pPr eaLnBrk="1" hangingPunct="1"/>
            <a:r>
              <a:rPr lang="en-GB" altLang="en-US" sz="2400" b="1" dirty="0" smtClean="0">
                <a:solidFill>
                  <a:schemeClr val="tx1"/>
                </a:solidFill>
                <a:latin typeface="Arial" panose="020B0604020202020204" pitchFamily="34" charset="0"/>
                <a:cs typeface="Arial" panose="020B0604020202020204" pitchFamily="34" charset="0"/>
              </a:rPr>
              <a:t>The Adelphi Hotel, Liverpool</a:t>
            </a:r>
            <a:endParaRPr lang="en-GB" alt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99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26936"/>
            <a:ext cx="12192000" cy="1470025"/>
          </a:xfrm>
        </p:spPr>
        <p:txBody>
          <a:bodyPr/>
          <a:lstStyle/>
          <a:p>
            <a:r>
              <a:rPr lang="en-GB" dirty="0"/>
              <a:t>Some Common questions on shared parental leave</a:t>
            </a:r>
            <a:br>
              <a:rPr lang="en-GB" dirty="0"/>
            </a:br>
            <a:r>
              <a:rPr lang="en-GB" dirty="0"/>
              <a:t> </a:t>
            </a:r>
          </a:p>
        </p:txBody>
      </p:sp>
      <p:sp>
        <p:nvSpPr>
          <p:cNvPr id="5" name="Subtitle 4"/>
          <p:cNvSpPr>
            <a:spLocks noGrp="1"/>
          </p:cNvSpPr>
          <p:nvPr>
            <p:ph type="subTitle" idx="1"/>
          </p:nvPr>
        </p:nvSpPr>
        <p:spPr>
          <a:xfrm>
            <a:off x="1828800" y="2625171"/>
            <a:ext cx="8534400" cy="1211770"/>
          </a:xfrm>
        </p:spPr>
        <p:txBody>
          <a:bodyPr/>
          <a:lstStyle/>
          <a:p>
            <a:r>
              <a:rPr lang="en-GB" dirty="0"/>
              <a:t>Victoria </a:t>
            </a:r>
            <a:r>
              <a:rPr lang="en-GB" dirty="0" smtClean="0"/>
              <a:t>Webb. </a:t>
            </a:r>
            <a:br>
              <a:rPr lang="en-GB" dirty="0" smtClean="0"/>
            </a:br>
            <a:r>
              <a:rPr lang="en-GB" dirty="0" smtClean="0"/>
              <a:t>Old </a:t>
            </a:r>
            <a:r>
              <a:rPr lang="en-GB" dirty="0"/>
              <a:t>Square Chambers</a:t>
            </a:r>
          </a:p>
          <a:p>
            <a:r>
              <a:rPr lang="en-GB" dirty="0"/>
              <a:t> </a:t>
            </a:r>
          </a:p>
          <a:p>
            <a:r>
              <a:rPr lang="en-GB" i="1" dirty="0"/>
              <a:t> </a:t>
            </a:r>
            <a:endParaRPr lang="en-GB" dirty="0"/>
          </a:p>
          <a:p>
            <a:r>
              <a:rPr lang="en-GB" dirty="0"/>
              <a:t> </a:t>
            </a:r>
          </a:p>
        </p:txBody>
      </p:sp>
      <p:pic>
        <p:nvPicPr>
          <p:cNvPr id="6"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4" y="131259"/>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7"/>
          <p:cNvSpPr txBox="1">
            <a:spLocks noChangeArrowheads="1"/>
          </p:cNvSpPr>
          <p:nvPr/>
        </p:nvSpPr>
        <p:spPr bwMode="auto">
          <a:xfrm>
            <a:off x="1732707" y="6236113"/>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grpSp>
        <p:nvGrpSpPr>
          <p:cNvPr id="11" name="Group 8"/>
          <p:cNvGrpSpPr>
            <a:grpSpLocks/>
          </p:cNvGrpSpPr>
          <p:nvPr/>
        </p:nvGrpSpPr>
        <p:grpSpPr bwMode="auto">
          <a:xfrm>
            <a:off x="5469453" y="4040189"/>
            <a:ext cx="1253094" cy="433387"/>
            <a:chOff x="3707904" y="3861048"/>
            <a:chExt cx="1297001" cy="433387"/>
          </a:xfrm>
        </p:grpSpPr>
        <p:pic>
          <p:nvPicPr>
            <p:cNvPr id="17" name="Picture 2" descr="Twitter-Logo-300x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49688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18" name="TextBox 6"/>
            <p:cNvSpPr txBox="1">
              <a:spLocks noChangeArrowheads="1"/>
            </p:cNvSpPr>
            <p:nvPr/>
          </p:nvSpPr>
          <p:spPr bwMode="auto">
            <a:xfrm>
              <a:off x="4139946" y="3861048"/>
              <a:ext cx="864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smtClean="0">
                  <a:solidFill>
                    <a:prstClr val="black"/>
                  </a:solidFill>
                  <a:latin typeface="Calibri" panose="020F0502020204030204" pitchFamily="34" charset="0"/>
                </a:rPr>
                <a:t>#</a:t>
              </a:r>
              <a:r>
                <a:rPr lang="en-GB" altLang="en-US" dirty="0" err="1" smtClean="0">
                  <a:solidFill>
                    <a:prstClr val="black"/>
                  </a:solidFill>
                  <a:latin typeface="Calibri" panose="020F0502020204030204" pitchFamily="34" charset="0"/>
                </a:rPr>
                <a:t>ierelu</a:t>
              </a:r>
              <a:endParaRPr lang="en-GB" altLang="en-US" dirty="0">
                <a:solidFill>
                  <a:prstClr val="black"/>
                </a:solidFill>
                <a:latin typeface="Calibri" panose="020F0502020204030204" pitchFamily="34" charset="0"/>
              </a:endParaRPr>
            </a:p>
          </p:txBody>
        </p:sp>
      </p:grpSp>
      <p:sp>
        <p:nvSpPr>
          <p:cNvPr id="19" name="TextBox 7"/>
          <p:cNvSpPr txBox="1">
            <a:spLocks noChangeArrowheads="1"/>
          </p:cNvSpPr>
          <p:nvPr/>
        </p:nvSpPr>
        <p:spPr bwMode="auto">
          <a:xfrm>
            <a:off x="1524000" y="6092825"/>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sp>
        <p:nvSpPr>
          <p:cNvPr id="13" name="Subtitle 2"/>
          <p:cNvSpPr txBox="1">
            <a:spLocks/>
          </p:cNvSpPr>
          <p:nvPr/>
        </p:nvSpPr>
        <p:spPr bwMode="auto">
          <a:xfrm>
            <a:off x="1524000" y="4868863"/>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altLang="en-US" sz="2400" b="1" dirty="0" smtClean="0">
                <a:solidFill>
                  <a:schemeClr val="tx1"/>
                </a:solidFill>
                <a:latin typeface="Arial" panose="020B0604020202020204" pitchFamily="34" charset="0"/>
                <a:cs typeface="Arial" panose="020B0604020202020204" pitchFamily="34" charset="0"/>
              </a:rPr>
              <a:t>2</a:t>
            </a:r>
            <a:r>
              <a:rPr lang="en-GB" altLang="en-US" sz="2400" b="1" baseline="30000" dirty="0" smtClean="0">
                <a:solidFill>
                  <a:schemeClr val="tx1"/>
                </a:solidFill>
                <a:latin typeface="Arial" panose="020B0604020202020204" pitchFamily="34" charset="0"/>
                <a:cs typeface="Arial" panose="020B0604020202020204" pitchFamily="34" charset="0"/>
              </a:rPr>
              <a:t>nd</a:t>
            </a:r>
            <a:r>
              <a:rPr lang="en-GB" altLang="en-US" sz="2400" b="1" dirty="0" smtClean="0">
                <a:solidFill>
                  <a:schemeClr val="tx1"/>
                </a:solidFill>
                <a:latin typeface="Arial" panose="020B0604020202020204" pitchFamily="34" charset="0"/>
                <a:cs typeface="Arial" panose="020B0604020202020204" pitchFamily="34" charset="0"/>
              </a:rPr>
              <a:t> December, 2015</a:t>
            </a:r>
          </a:p>
          <a:p>
            <a:pPr eaLnBrk="1" hangingPunct="1"/>
            <a:r>
              <a:rPr lang="en-GB" altLang="en-US" sz="2400" b="1" dirty="0" smtClean="0">
                <a:solidFill>
                  <a:schemeClr val="tx1"/>
                </a:solidFill>
                <a:latin typeface="Arial" panose="020B0604020202020204" pitchFamily="34" charset="0"/>
                <a:cs typeface="Arial" panose="020B0604020202020204" pitchFamily="34" charset="0"/>
              </a:rPr>
              <a:t>The Adelphi Hotel, Liverpool</a:t>
            </a:r>
            <a:endParaRPr lang="en-GB" alt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04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OSC_frontppt_temp"/>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2158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16833"/>
            <a:ext cx="7772400" cy="4536504"/>
          </a:xfrm>
        </p:spPr>
        <p:txBody>
          <a:bodyPr>
            <a:noAutofit/>
          </a:bodyPr>
          <a:lstStyle/>
          <a:p>
            <a:r>
              <a:rPr lang="en-GB" sz="3000" b="1" dirty="0"/>
              <a:t>Some Common Questions on Shared Parental Leave</a:t>
            </a:r>
            <a:br>
              <a:rPr lang="en-GB" sz="3000" b="1" dirty="0"/>
            </a:br>
            <a:r>
              <a:rPr lang="en-GB" sz="3000" b="1" dirty="0"/>
              <a:t>Victoria Webb</a:t>
            </a:r>
            <a:br>
              <a:rPr lang="en-GB" sz="3000" b="1" dirty="0"/>
            </a:br>
            <a:r>
              <a:rPr lang="en-GB" sz="3000" b="1" dirty="0"/>
              <a:t>Old Square Chambers</a:t>
            </a:r>
            <a:r>
              <a:rPr lang="en-GB" sz="2400" b="1" dirty="0"/>
              <a:t/>
            </a:r>
            <a:br>
              <a:rPr lang="en-GB" sz="2400" b="1" dirty="0"/>
            </a:br>
            <a:r>
              <a:rPr lang="en-GB" sz="2400" b="1" dirty="0"/>
              <a:t/>
            </a:r>
            <a:br>
              <a:rPr lang="en-GB" sz="2400" b="1" dirty="0"/>
            </a:br>
            <a:r>
              <a:rPr lang="en-GB" sz="2400" b="1" dirty="0"/>
              <a:t>IER Employment Law Update, 11 November 2015</a:t>
            </a:r>
            <a:br>
              <a:rPr lang="en-GB" sz="2400" b="1" dirty="0"/>
            </a:br>
            <a:r>
              <a:rPr lang="en-GB" sz="2400" b="1" dirty="0"/>
              <a:t>London</a:t>
            </a:r>
            <a:br>
              <a:rPr lang="en-GB" sz="2400" b="1" dirty="0"/>
            </a:br>
            <a:endParaRPr lang="en-GB" sz="2400" dirty="0"/>
          </a:p>
        </p:txBody>
      </p:sp>
      <p:pic>
        <p:nvPicPr>
          <p:cNvPr id="1026" name="Picture 2"/>
          <p:cNvPicPr>
            <a:picLocks noChangeAspect="1" noChangeArrowheads="1"/>
          </p:cNvPicPr>
          <p:nvPr/>
        </p:nvPicPr>
        <p:blipFill>
          <a:blip r:embed="rId3" cstate="print"/>
          <a:srcRect/>
          <a:stretch>
            <a:fillRect/>
          </a:stretch>
        </p:blipFill>
        <p:spPr bwMode="auto">
          <a:xfrm>
            <a:off x="1524000" y="0"/>
            <a:ext cx="9144000" cy="1630646"/>
          </a:xfrm>
          <a:prstGeom prst="rect">
            <a:avLst/>
          </a:prstGeom>
          <a:noFill/>
          <a:ln w="9525">
            <a:noFill/>
            <a:miter lim="800000"/>
            <a:headEnd/>
            <a:tailEnd/>
          </a:ln>
        </p:spPr>
      </p:pic>
    </p:spTree>
    <p:extLst>
      <p:ext uri="{BB962C8B-B14F-4D97-AF65-F5344CB8AC3E}">
        <p14:creationId xmlns:p14="http://schemas.microsoft.com/office/powerpoint/2010/main" val="4294812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Shared Parental leave: resources</a:t>
            </a:r>
            <a:endParaRPr lang="en-GB" sz="3600" dirty="0"/>
          </a:p>
        </p:txBody>
      </p:sp>
      <p:sp>
        <p:nvSpPr>
          <p:cNvPr id="3" name="Content Placeholder 2"/>
          <p:cNvSpPr>
            <a:spLocks noGrp="1"/>
          </p:cNvSpPr>
          <p:nvPr>
            <p:ph idx="1"/>
          </p:nvPr>
        </p:nvSpPr>
        <p:spPr/>
        <p:txBody>
          <a:bodyPr>
            <a:normAutofit/>
          </a:bodyPr>
          <a:lstStyle/>
          <a:p>
            <a:pPr marL="0" indent="0" algn="just">
              <a:buNone/>
            </a:pPr>
            <a:endParaRPr lang="en-GB" sz="2600" dirty="0"/>
          </a:p>
          <a:p>
            <a:pPr algn="just"/>
            <a:r>
              <a:rPr lang="en-GB" sz="2600" dirty="0"/>
              <a:t>ACAS guidance, templates</a:t>
            </a:r>
          </a:p>
          <a:p>
            <a:pPr algn="just"/>
            <a:endParaRPr lang="en-GB" sz="2600" dirty="0"/>
          </a:p>
          <a:p>
            <a:pPr algn="just"/>
            <a:r>
              <a:rPr lang="en-GB" sz="2600" dirty="0"/>
              <a:t>BIS technical </a:t>
            </a:r>
            <a:r>
              <a:rPr lang="en-GB" sz="2600" dirty="0"/>
              <a:t>guidance</a:t>
            </a:r>
          </a:p>
          <a:p>
            <a:pPr marL="0" indent="0" algn="just">
              <a:buNone/>
            </a:pPr>
            <a:endParaRPr lang="en-GB" sz="2600" dirty="0"/>
          </a:p>
          <a:p>
            <a:pPr algn="just"/>
            <a:r>
              <a:rPr lang="en-GB" sz="2600" dirty="0">
                <a:hlinkClick r:id="rId3"/>
              </a:rPr>
              <a:t>http://www.yesslaw.org.uk/sharedleave/</a:t>
            </a:r>
            <a:endParaRPr lang="en-GB" sz="2600" dirty="0"/>
          </a:p>
        </p:txBody>
      </p:sp>
    </p:spTree>
    <p:extLst>
      <p:ext uri="{BB962C8B-B14F-4D97-AF65-F5344CB8AC3E}">
        <p14:creationId xmlns:p14="http://schemas.microsoft.com/office/powerpoint/2010/main" val="3909807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What hasn’t changed?</a:t>
            </a:r>
            <a:endParaRPr lang="en-GB" sz="3600" dirty="0"/>
          </a:p>
        </p:txBody>
      </p:sp>
      <p:sp>
        <p:nvSpPr>
          <p:cNvPr id="3" name="Content Placeholder 2"/>
          <p:cNvSpPr>
            <a:spLocks noGrp="1"/>
          </p:cNvSpPr>
          <p:nvPr>
            <p:ph idx="1"/>
          </p:nvPr>
        </p:nvSpPr>
        <p:spPr/>
        <p:txBody>
          <a:bodyPr>
            <a:normAutofit lnSpcReduction="10000"/>
          </a:bodyPr>
          <a:lstStyle/>
          <a:p>
            <a:pPr algn="just"/>
            <a:r>
              <a:rPr lang="en-GB" sz="2800" dirty="0"/>
              <a:t>No reduction in maternity leave rights: birth mother can take OML plus AML up to 52 weeks</a:t>
            </a:r>
          </a:p>
          <a:p>
            <a:pPr algn="just"/>
            <a:endParaRPr lang="en-GB" sz="2800" dirty="0"/>
          </a:p>
          <a:p>
            <a:pPr algn="just"/>
            <a:r>
              <a:rPr lang="en-GB" sz="2800" dirty="0"/>
              <a:t>No reduction in adoption leave rights (in fact, improved: day 1 right, pay harmonised with SMP)</a:t>
            </a:r>
          </a:p>
          <a:p>
            <a:pPr algn="just">
              <a:buNone/>
            </a:pPr>
            <a:endParaRPr lang="en-GB" sz="2800" dirty="0"/>
          </a:p>
          <a:p>
            <a:pPr algn="just"/>
            <a:r>
              <a:rPr lang="en-GB" sz="2800" dirty="0"/>
              <a:t>Ordinary Paternity Leave of one or two weeks</a:t>
            </a:r>
          </a:p>
          <a:p>
            <a:pPr algn="just">
              <a:buNone/>
            </a:pPr>
            <a:endParaRPr lang="en-GB" sz="2800" dirty="0"/>
          </a:p>
          <a:p>
            <a:pPr algn="just"/>
            <a:r>
              <a:rPr lang="en-GB" sz="2800" dirty="0"/>
              <a:t>Unpaid parental leave remains (though now available for all children up to 18)</a:t>
            </a:r>
          </a:p>
          <a:p>
            <a:pPr lvl="0" algn="just">
              <a:buNone/>
            </a:pPr>
            <a:endParaRPr lang="en-GB" sz="2000" dirty="0"/>
          </a:p>
          <a:p>
            <a:endParaRPr lang="en-GB" sz="2000" dirty="0"/>
          </a:p>
        </p:txBody>
      </p:sp>
    </p:spTree>
    <p:extLst>
      <p:ext uri="{BB962C8B-B14F-4D97-AF65-F5344CB8AC3E}">
        <p14:creationId xmlns:p14="http://schemas.microsoft.com/office/powerpoint/2010/main" val="1805224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What is different about Shared Parental Leave?</a:t>
            </a:r>
            <a:endParaRPr lang="en-GB" sz="3600" dirty="0"/>
          </a:p>
        </p:txBody>
      </p:sp>
      <p:sp>
        <p:nvSpPr>
          <p:cNvPr id="3" name="Content Placeholder 2"/>
          <p:cNvSpPr>
            <a:spLocks noGrp="1"/>
          </p:cNvSpPr>
          <p:nvPr>
            <p:ph idx="1"/>
          </p:nvPr>
        </p:nvSpPr>
        <p:spPr/>
        <p:txBody>
          <a:bodyPr>
            <a:normAutofit/>
          </a:bodyPr>
          <a:lstStyle/>
          <a:p>
            <a:pPr lvl="0" algn="just"/>
            <a:r>
              <a:rPr lang="en-GB" sz="2600" dirty="0"/>
              <a:t>“Opt in” to system IF eligible</a:t>
            </a:r>
          </a:p>
          <a:p>
            <a:pPr marL="0" indent="0" algn="just">
              <a:buNone/>
            </a:pPr>
            <a:endParaRPr lang="en-GB" sz="2600" dirty="0"/>
          </a:p>
          <a:p>
            <a:pPr lvl="0" algn="just"/>
            <a:r>
              <a:rPr lang="en-GB" sz="2600" dirty="0"/>
              <a:t>Flexible way of sharing statutory leave and pay </a:t>
            </a:r>
          </a:p>
          <a:p>
            <a:pPr lvl="0" algn="just"/>
            <a:endParaRPr lang="en-GB" sz="2600" dirty="0"/>
          </a:p>
          <a:p>
            <a:pPr lvl="0" algn="just"/>
            <a:r>
              <a:rPr lang="en-GB" sz="2600" dirty="0"/>
              <a:t>Simultaneous,  ‘chunks’ of leave, (almost) any time in first year</a:t>
            </a:r>
          </a:p>
          <a:p>
            <a:pPr lvl="0" algn="just"/>
            <a:endParaRPr lang="en-GB" sz="2600" dirty="0"/>
          </a:p>
          <a:p>
            <a:pPr lvl="0" algn="just"/>
            <a:r>
              <a:rPr lang="en-GB" sz="2600" dirty="0"/>
              <a:t>APL abolished, OPL remains but only can be taken if no SPL taken</a:t>
            </a:r>
          </a:p>
          <a:p>
            <a:pPr lvl="0" algn="just"/>
            <a:endParaRPr lang="en-GB" sz="2000" dirty="0"/>
          </a:p>
          <a:p>
            <a:endParaRPr lang="en-GB" sz="2000" dirty="0"/>
          </a:p>
        </p:txBody>
      </p:sp>
    </p:spTree>
    <p:extLst>
      <p:ext uri="{BB962C8B-B14F-4D97-AF65-F5344CB8AC3E}">
        <p14:creationId xmlns:p14="http://schemas.microsoft.com/office/powerpoint/2010/main" val="3004016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Shared Parental Leave: overview</a:t>
            </a:r>
            <a:endParaRPr lang="en-GB" sz="3600" dirty="0"/>
          </a:p>
        </p:txBody>
      </p:sp>
      <p:sp>
        <p:nvSpPr>
          <p:cNvPr id="3" name="Content Placeholder 2"/>
          <p:cNvSpPr>
            <a:spLocks noGrp="1"/>
          </p:cNvSpPr>
          <p:nvPr>
            <p:ph idx="1"/>
          </p:nvPr>
        </p:nvSpPr>
        <p:spPr/>
        <p:txBody>
          <a:bodyPr>
            <a:normAutofit/>
          </a:bodyPr>
          <a:lstStyle/>
          <a:p>
            <a:pPr lvl="0" algn="just"/>
            <a:r>
              <a:rPr lang="en-GB" sz="2600" dirty="0"/>
              <a:t>“Leave” </a:t>
            </a:r>
            <a:r>
              <a:rPr lang="en-GB" sz="2600" dirty="0" err="1"/>
              <a:t>Regs</a:t>
            </a:r>
            <a:r>
              <a:rPr lang="en-GB" sz="2600" dirty="0"/>
              <a:t> (SI 2014/3050), “Pay” </a:t>
            </a:r>
            <a:r>
              <a:rPr lang="en-GB" sz="2600" dirty="0" err="1"/>
              <a:t>Regs</a:t>
            </a:r>
            <a:r>
              <a:rPr lang="en-GB" sz="2600" dirty="0"/>
              <a:t> (SI 2014/3051) and “Curtailment” </a:t>
            </a:r>
            <a:r>
              <a:rPr lang="en-GB" sz="2600" dirty="0" err="1"/>
              <a:t>Regs</a:t>
            </a:r>
            <a:r>
              <a:rPr lang="en-GB" sz="2600" dirty="0"/>
              <a:t> (SI 2014/3052)</a:t>
            </a:r>
          </a:p>
          <a:p>
            <a:pPr lvl="0" algn="just"/>
            <a:endParaRPr lang="en-GB" sz="2600" dirty="0"/>
          </a:p>
          <a:p>
            <a:pPr lvl="0" algn="just"/>
            <a:r>
              <a:rPr lang="en-GB" sz="2600" dirty="0"/>
              <a:t>52 weeks: minus either amount of maternity leave taken, or weeks of maternity pay/maternity allowance used</a:t>
            </a:r>
          </a:p>
          <a:p>
            <a:pPr marL="0" indent="0" algn="just">
              <a:buNone/>
            </a:pPr>
            <a:endParaRPr lang="en-GB" sz="2600" dirty="0"/>
          </a:p>
          <a:p>
            <a:pPr lvl="0" algn="just"/>
            <a:r>
              <a:rPr lang="en-GB" sz="2600" dirty="0"/>
              <a:t>during first year following birth / adoption</a:t>
            </a:r>
          </a:p>
          <a:p>
            <a:pPr marL="0" indent="0" algn="just">
              <a:buNone/>
            </a:pPr>
            <a:endParaRPr lang="en-GB" sz="2600" dirty="0"/>
          </a:p>
          <a:p>
            <a:pPr lvl="0" algn="just"/>
            <a:r>
              <a:rPr lang="en-GB" sz="2600" dirty="0"/>
              <a:t>Keeping in touch days (“</a:t>
            </a:r>
            <a:r>
              <a:rPr lang="en-GB" sz="2600" dirty="0" err="1"/>
              <a:t>SPLiT</a:t>
            </a:r>
            <a:r>
              <a:rPr lang="en-GB" sz="2600" dirty="0"/>
              <a:t>”)</a:t>
            </a:r>
            <a:endParaRPr lang="en-GB" sz="2600" dirty="0"/>
          </a:p>
          <a:p>
            <a:pPr lvl="0" algn="just"/>
            <a:endParaRPr lang="en-GB" sz="2600" dirty="0"/>
          </a:p>
          <a:p>
            <a:pPr lvl="0" algn="just">
              <a:buNone/>
            </a:pPr>
            <a:endParaRPr lang="en-GB" sz="2000" dirty="0"/>
          </a:p>
          <a:p>
            <a:pPr lvl="0" algn="just"/>
            <a:endParaRPr lang="en-GB" sz="2000" dirty="0"/>
          </a:p>
          <a:p>
            <a:pPr lvl="0" algn="just"/>
            <a:endParaRPr lang="en-GB" sz="2000" dirty="0"/>
          </a:p>
          <a:p>
            <a:pPr lvl="0" algn="just"/>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3516740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75" y="1216025"/>
            <a:ext cx="20002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p:nvPr/>
        </p:nvSpPr>
        <p:spPr>
          <a:xfrm>
            <a:off x="1524000" y="3645025"/>
            <a:ext cx="9144000" cy="7650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effectLst>
                  <a:outerShdw blurRad="38100" dist="38100" dir="2700000" algn="tl">
                    <a:srgbClr val="C0C0C0"/>
                  </a:outerShdw>
                </a:effectLst>
                <a:ea typeface="MS Gothic" charset="-128"/>
              </a:rPr>
              <a:t>Social Media and The Law: Reloaded</a:t>
            </a:r>
            <a:endParaRPr lang="en-GB" sz="2400" dirty="0">
              <a:solidFill>
                <a:srgbClr val="A50021"/>
              </a:solidFill>
              <a:effectLst>
                <a:outerShdw blurRad="50800" dist="38100" dir="14580000" algn="l" rotWithShape="0">
                  <a:srgbClr val="FFCCFF">
                    <a:alpha val="40000"/>
                  </a:srgbClr>
                </a:outerShdw>
              </a:effectLst>
              <a:ea typeface="MS Gothic" charset="-128"/>
            </a:endParaRPr>
          </a:p>
        </p:txBody>
      </p:sp>
      <p:sp>
        <p:nvSpPr>
          <p:cNvPr id="7" name="Text Box 2"/>
          <p:cNvSpPr txBox="1">
            <a:spLocks noChangeArrowheads="1"/>
          </p:cNvSpPr>
          <p:nvPr/>
        </p:nvSpPr>
        <p:spPr bwMode="auto">
          <a:xfrm>
            <a:off x="4440239" y="4437112"/>
            <a:ext cx="3455987" cy="1725730"/>
          </a:xfrm>
          <a:prstGeom prst="rect">
            <a:avLst/>
          </a:prstGeom>
          <a:noFill/>
          <a:ln w="9525">
            <a:noFill/>
            <a:round/>
            <a:headEnd/>
            <a:tailEnd/>
          </a:ln>
          <a:effectLst/>
        </p:spPr>
        <p:txBody>
          <a:bodyPr lIns="90000" tIns="46800" rIns="90000" bIns="46800">
            <a:spAutoFit/>
          </a:bodyPr>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prstClr val="black"/>
                </a:solidFill>
                <a:ea typeface="MS Gothic" charset="-128"/>
              </a:rPr>
              <a:t>Paul Scholey</a:t>
            </a: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prstClr val="black"/>
                </a:solidFill>
                <a:ea typeface="MS Gothic" charset="-128"/>
              </a:rPr>
              <a:t>Senior Partner</a:t>
            </a: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prstClr val="black"/>
                </a:solidFill>
                <a:ea typeface="MS Gothic" charset="-128"/>
              </a:rPr>
              <a:t>Head of Employment Rights</a:t>
            </a: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prstClr val="black"/>
                </a:solidFill>
                <a:ea typeface="MS Gothic" charset="-128"/>
              </a:rPr>
              <a:t>Morrish Solicitors LLP</a:t>
            </a: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dirty="0">
              <a:solidFill>
                <a:prstClr val="black"/>
              </a:solidFill>
              <a:ea typeface="MS Gothic" charset="-128"/>
            </a:endParaRP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prstClr val="black"/>
                </a:solidFill>
                <a:ea typeface="MS Gothic" charset="-128"/>
              </a:rPr>
              <a:t>November 2015</a:t>
            </a:r>
          </a:p>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prstClr val="black"/>
              </a:solidFill>
              <a:ea typeface="MS Gothic" charset="-128"/>
            </a:endParaRPr>
          </a:p>
        </p:txBody>
      </p:sp>
    </p:spTree>
    <p:extLst>
      <p:ext uri="{BB962C8B-B14F-4D97-AF65-F5344CB8AC3E}">
        <p14:creationId xmlns:p14="http://schemas.microsoft.com/office/powerpoint/2010/main" val="1802185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Shared Parental leave: overview</a:t>
            </a:r>
            <a:endParaRPr lang="en-GB" sz="3600" dirty="0"/>
          </a:p>
        </p:txBody>
      </p:sp>
      <p:sp>
        <p:nvSpPr>
          <p:cNvPr id="3" name="Content Placeholder 2"/>
          <p:cNvSpPr>
            <a:spLocks noGrp="1"/>
          </p:cNvSpPr>
          <p:nvPr>
            <p:ph idx="1"/>
          </p:nvPr>
        </p:nvSpPr>
        <p:spPr/>
        <p:txBody>
          <a:bodyPr>
            <a:normAutofit/>
          </a:bodyPr>
          <a:lstStyle/>
          <a:p>
            <a:pPr lvl="0" algn="just"/>
            <a:r>
              <a:rPr lang="en-GB" sz="2600" dirty="0"/>
              <a:t>Shared between two parents – defined</a:t>
            </a:r>
          </a:p>
          <a:p>
            <a:pPr lvl="0" algn="just"/>
            <a:endParaRPr lang="en-GB" sz="2600" dirty="0"/>
          </a:p>
          <a:p>
            <a:pPr lvl="0" algn="just"/>
            <a:r>
              <a:rPr lang="en-GB" sz="2600" dirty="0"/>
              <a:t>Both individuals must satisfy criteria in order to opt in</a:t>
            </a:r>
          </a:p>
          <a:p>
            <a:pPr marL="0" indent="0" algn="just">
              <a:buNone/>
            </a:pPr>
            <a:endParaRPr lang="en-GB" sz="2600" dirty="0"/>
          </a:p>
          <a:p>
            <a:pPr lvl="0" algn="just"/>
            <a:r>
              <a:rPr lang="en-GB" sz="2600" dirty="0"/>
              <a:t>Eligibility tests for leave and pay different</a:t>
            </a:r>
            <a:endParaRPr lang="en-GB" sz="2600" dirty="0"/>
          </a:p>
          <a:p>
            <a:pPr marL="0" indent="0" algn="just">
              <a:buNone/>
            </a:pPr>
            <a:endParaRPr lang="en-GB" sz="2600" dirty="0"/>
          </a:p>
          <a:p>
            <a:pPr algn="just"/>
            <a:r>
              <a:rPr lang="en-GB" sz="2600" dirty="0"/>
              <a:t>employment protections (right to return to same/other suitable role, redundancy, non-detriment) apply as with other </a:t>
            </a:r>
            <a:r>
              <a:rPr lang="en-GB" sz="2600" dirty="0"/>
              <a:t>forms of statutory leave</a:t>
            </a:r>
            <a:endParaRPr lang="en-GB" sz="2600" dirty="0"/>
          </a:p>
          <a:p>
            <a:pPr marL="0" indent="0" algn="just">
              <a:buNone/>
            </a:pPr>
            <a:endParaRPr lang="en-GB" sz="2000" dirty="0"/>
          </a:p>
          <a:p>
            <a:pPr lvl="0" algn="just"/>
            <a:endParaRPr lang="en-GB" sz="2000" dirty="0"/>
          </a:p>
          <a:p>
            <a:pPr lvl="0" algn="just"/>
            <a:endParaRPr lang="en-GB" sz="2000" dirty="0"/>
          </a:p>
          <a:p>
            <a:pPr lvl="0" algn="just"/>
            <a:endParaRPr lang="en-GB" sz="2000" dirty="0"/>
          </a:p>
          <a:p>
            <a:pPr lvl="0" algn="just">
              <a:buNone/>
            </a:pPr>
            <a:endParaRPr lang="en-GB" sz="2000" dirty="0"/>
          </a:p>
          <a:p>
            <a:pPr lvl="0" algn="just"/>
            <a:endParaRPr lang="en-GB" sz="2000" dirty="0"/>
          </a:p>
          <a:p>
            <a:pPr lvl="0" algn="just"/>
            <a:endParaRPr lang="en-GB" sz="2000" dirty="0"/>
          </a:p>
          <a:p>
            <a:pPr lvl="0" algn="just"/>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1368237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1784"/>
            <a:ext cx="8229600" cy="1143000"/>
          </a:xfrm>
        </p:spPr>
        <p:txBody>
          <a:bodyPr>
            <a:normAutofit/>
          </a:bodyPr>
          <a:lstStyle/>
          <a:p>
            <a:r>
              <a:rPr lang="en-GB" sz="3600" dirty="0"/>
              <a:t>Eligibility: for person taking leave</a:t>
            </a:r>
            <a:endParaRPr lang="en-GB" sz="3600" dirty="0"/>
          </a:p>
        </p:txBody>
      </p:sp>
      <p:sp>
        <p:nvSpPr>
          <p:cNvPr id="3" name="Content Placeholder 2"/>
          <p:cNvSpPr>
            <a:spLocks noGrp="1"/>
          </p:cNvSpPr>
          <p:nvPr>
            <p:ph idx="1"/>
          </p:nvPr>
        </p:nvSpPr>
        <p:spPr/>
        <p:txBody>
          <a:bodyPr>
            <a:normAutofit/>
          </a:bodyPr>
          <a:lstStyle/>
          <a:p>
            <a:pPr algn="just"/>
            <a:r>
              <a:rPr lang="en-GB" sz="2600" dirty="0"/>
              <a:t>Must have at </a:t>
            </a:r>
            <a:r>
              <a:rPr lang="en-GB" sz="2600" dirty="0"/>
              <a:t>date of birth/placement for adoption main </a:t>
            </a:r>
            <a:r>
              <a:rPr lang="en-GB" sz="2600" dirty="0"/>
              <a:t>responsibility for child (apart from other partner)</a:t>
            </a:r>
          </a:p>
          <a:p>
            <a:pPr marL="0" indent="0" algn="just">
              <a:buNone/>
            </a:pPr>
            <a:endParaRPr lang="en-GB" sz="2600" dirty="0"/>
          </a:p>
          <a:p>
            <a:pPr lvl="0" algn="just"/>
            <a:r>
              <a:rPr lang="en-GB" sz="2600" dirty="0"/>
              <a:t>26 weeks’ employment prior to 15</a:t>
            </a:r>
            <a:r>
              <a:rPr lang="en-GB" sz="2600" baseline="30000" dirty="0"/>
              <a:t>th</a:t>
            </a:r>
            <a:r>
              <a:rPr lang="en-GB" sz="2600" dirty="0"/>
              <a:t> week before birth/notification of adoption match – not day 1 right</a:t>
            </a:r>
          </a:p>
          <a:p>
            <a:pPr marL="0" indent="0" algn="just">
              <a:buNone/>
            </a:pPr>
            <a:endParaRPr lang="en-GB" sz="2600" dirty="0"/>
          </a:p>
          <a:p>
            <a:pPr lvl="0" algn="just"/>
            <a:r>
              <a:rPr lang="en-GB" sz="2600" dirty="0"/>
              <a:t>Complied with formalities (including two-stage notice – see leave </a:t>
            </a:r>
            <a:r>
              <a:rPr lang="en-GB" sz="2600" dirty="0" err="1"/>
              <a:t>Regs</a:t>
            </a:r>
            <a:r>
              <a:rPr lang="en-GB" sz="2600" dirty="0"/>
              <a:t>)</a:t>
            </a:r>
          </a:p>
          <a:p>
            <a:pPr marL="0" indent="0" algn="just">
              <a:buNone/>
            </a:pPr>
            <a:endParaRPr lang="en-GB" sz="2600" dirty="0"/>
          </a:p>
          <a:p>
            <a:pPr lvl="0" algn="just"/>
            <a:r>
              <a:rPr lang="en-GB" sz="2600" dirty="0"/>
              <a:t>Needs partner to meet a different eligibility test</a:t>
            </a:r>
          </a:p>
          <a:p>
            <a:pPr lvl="0" algn="just"/>
            <a:endParaRPr lang="en-GB" sz="2600" dirty="0"/>
          </a:p>
          <a:p>
            <a:endParaRPr lang="en-GB" sz="2000" dirty="0"/>
          </a:p>
        </p:txBody>
      </p:sp>
    </p:spTree>
    <p:extLst>
      <p:ext uri="{BB962C8B-B14F-4D97-AF65-F5344CB8AC3E}">
        <p14:creationId xmlns:p14="http://schemas.microsoft.com/office/powerpoint/2010/main" val="286738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Eligibility: for partner of person taking leave</a:t>
            </a:r>
            <a:endParaRPr lang="en-GB" sz="3600" dirty="0"/>
          </a:p>
        </p:txBody>
      </p:sp>
      <p:sp>
        <p:nvSpPr>
          <p:cNvPr id="3" name="Content Placeholder 2"/>
          <p:cNvSpPr>
            <a:spLocks noGrp="1"/>
          </p:cNvSpPr>
          <p:nvPr>
            <p:ph idx="1"/>
          </p:nvPr>
        </p:nvSpPr>
        <p:spPr/>
        <p:txBody>
          <a:bodyPr>
            <a:normAutofit fontScale="92500" lnSpcReduction="10000"/>
          </a:bodyPr>
          <a:lstStyle/>
          <a:p>
            <a:pPr algn="just"/>
            <a:r>
              <a:rPr lang="en-GB" sz="2800" dirty="0"/>
              <a:t>at date of birth/placement, main responsibility for child, (apart from other partner)</a:t>
            </a:r>
          </a:p>
          <a:p>
            <a:pPr marL="0" indent="0" algn="just">
              <a:buNone/>
            </a:pPr>
            <a:endParaRPr lang="en-GB" sz="2800" dirty="0"/>
          </a:p>
          <a:p>
            <a:pPr lvl="0" algn="just"/>
            <a:r>
              <a:rPr lang="en-GB" sz="2800" dirty="0"/>
              <a:t>worked </a:t>
            </a:r>
            <a:r>
              <a:rPr lang="en-GB" sz="2800" dirty="0"/>
              <a:t>on an employed or self-employed basis in 26 of the last 66 weeks </a:t>
            </a:r>
            <a:endParaRPr lang="en-GB" sz="2800" dirty="0"/>
          </a:p>
          <a:p>
            <a:pPr marL="0" indent="0" algn="just">
              <a:buNone/>
            </a:pPr>
            <a:endParaRPr lang="en-GB" sz="2800" dirty="0"/>
          </a:p>
          <a:p>
            <a:pPr lvl="0" algn="just"/>
            <a:r>
              <a:rPr lang="en-GB" sz="2800" dirty="0"/>
              <a:t>meets earnings threshold test (</a:t>
            </a:r>
            <a:r>
              <a:rPr lang="en-GB" sz="2800" dirty="0"/>
              <a:t>must </a:t>
            </a:r>
            <a:r>
              <a:rPr lang="en-GB" sz="2800" dirty="0"/>
              <a:t>have earned at </a:t>
            </a:r>
            <a:r>
              <a:rPr lang="en-GB" sz="2800" dirty="0"/>
              <a:t>least £30 per week on average for 13 of </a:t>
            </a:r>
            <a:r>
              <a:rPr lang="en-GB" sz="2800" dirty="0"/>
              <a:t>those weeks)</a:t>
            </a:r>
          </a:p>
          <a:p>
            <a:pPr marL="0" indent="0" algn="just">
              <a:buNone/>
            </a:pPr>
            <a:endParaRPr lang="en-GB" sz="2800" dirty="0"/>
          </a:p>
          <a:p>
            <a:pPr lvl="0" algn="just"/>
            <a:r>
              <a:rPr lang="en-GB" sz="2800" dirty="0"/>
              <a:t>if this other person is mother/main adopter then must have curtailed rights to maternity or adoption leave/pay</a:t>
            </a:r>
          </a:p>
          <a:p>
            <a:pPr lvl="0" algn="just"/>
            <a:endParaRPr lang="en-GB" sz="2000" dirty="0"/>
          </a:p>
          <a:p>
            <a:pPr lvl="0" algn="just"/>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217454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Common Questions: eligibility for leave</a:t>
            </a:r>
            <a:endParaRPr lang="en-GB" sz="3600" dirty="0"/>
          </a:p>
        </p:txBody>
      </p:sp>
      <p:sp>
        <p:nvSpPr>
          <p:cNvPr id="3" name="Content Placeholder 2"/>
          <p:cNvSpPr>
            <a:spLocks noGrp="1"/>
          </p:cNvSpPr>
          <p:nvPr>
            <p:ph idx="1"/>
          </p:nvPr>
        </p:nvSpPr>
        <p:spPr/>
        <p:txBody>
          <a:bodyPr>
            <a:normAutofit/>
          </a:bodyPr>
          <a:lstStyle/>
          <a:p>
            <a:pPr lvl="0" algn="just"/>
            <a:r>
              <a:rPr lang="en-GB" sz="2600" i="1" dirty="0"/>
              <a:t>I’m an employed Dad, and I want to be a hands-on carer for my new baby. My wife has been a stay-at-home Mum for two years. Can I take shared parental leave?</a:t>
            </a:r>
          </a:p>
          <a:p>
            <a:pPr marL="0" indent="0" algn="just">
              <a:buNone/>
            </a:pPr>
            <a:endParaRPr lang="en-GB" sz="2600" i="1" dirty="0"/>
          </a:p>
          <a:p>
            <a:pPr lvl="0" algn="just"/>
            <a:r>
              <a:rPr lang="en-GB" sz="2600" i="1" dirty="0"/>
              <a:t>I’m a single working mum. I would really value the flexibility of the new shared parental leave system. Can I opt in?</a:t>
            </a:r>
          </a:p>
          <a:p>
            <a:pPr marL="0" indent="0" algn="just">
              <a:buNone/>
            </a:pPr>
            <a:endParaRPr lang="en-GB" sz="2600" i="1" dirty="0"/>
          </a:p>
          <a:p>
            <a:pPr lvl="0" algn="just"/>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2015916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Common Questions: eligibility for leave</a:t>
            </a:r>
            <a:endParaRPr lang="en-GB" sz="3600" dirty="0"/>
          </a:p>
        </p:txBody>
      </p:sp>
      <p:sp>
        <p:nvSpPr>
          <p:cNvPr id="3" name="Content Placeholder 2"/>
          <p:cNvSpPr>
            <a:spLocks noGrp="1"/>
          </p:cNvSpPr>
          <p:nvPr>
            <p:ph idx="1"/>
          </p:nvPr>
        </p:nvSpPr>
        <p:spPr/>
        <p:txBody>
          <a:bodyPr>
            <a:normAutofit/>
          </a:bodyPr>
          <a:lstStyle/>
          <a:p>
            <a:pPr lvl="0" algn="just"/>
            <a:r>
              <a:rPr lang="en-GB" sz="2600" i="1" dirty="0"/>
              <a:t>I’m an employee thinking of adopting a child. My partner is a self-employed barrister doing legal aid funded work. Do we qualify?</a:t>
            </a:r>
          </a:p>
          <a:p>
            <a:pPr lvl="0" algn="just"/>
            <a:endParaRPr lang="en-GB" sz="2600" i="1" dirty="0"/>
          </a:p>
          <a:p>
            <a:pPr lvl="0" algn="just"/>
            <a:r>
              <a:rPr lang="en-GB" sz="2600" i="1" dirty="0"/>
              <a:t>I’m an agency worker. Can I take shared parental leave?</a:t>
            </a:r>
          </a:p>
          <a:p>
            <a:pPr lvl="0" algn="just"/>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3889159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What about pay?</a:t>
            </a:r>
            <a:endParaRPr lang="en-GB" sz="3600" dirty="0"/>
          </a:p>
        </p:txBody>
      </p:sp>
      <p:sp>
        <p:nvSpPr>
          <p:cNvPr id="3" name="Content Placeholder 2"/>
          <p:cNvSpPr>
            <a:spLocks noGrp="1"/>
          </p:cNvSpPr>
          <p:nvPr>
            <p:ph idx="1"/>
          </p:nvPr>
        </p:nvSpPr>
        <p:spPr/>
        <p:txBody>
          <a:bodyPr>
            <a:normAutofit/>
          </a:bodyPr>
          <a:lstStyle/>
          <a:p>
            <a:pPr marL="0" indent="0" algn="just"/>
            <a:r>
              <a:rPr lang="en-GB" sz="2600" dirty="0"/>
              <a:t> No extra statutory pay available. Up to 39 weeks at £139.58/week </a:t>
            </a:r>
            <a:r>
              <a:rPr lang="en-GB" sz="2600" dirty="0"/>
              <a:t>or </a:t>
            </a:r>
            <a:r>
              <a:rPr lang="en-GB" sz="2600" dirty="0"/>
              <a:t>90% </a:t>
            </a:r>
            <a:r>
              <a:rPr lang="en-GB" sz="2600" dirty="0"/>
              <a:t>of average </a:t>
            </a:r>
            <a:r>
              <a:rPr lang="en-GB" sz="2600" dirty="0"/>
              <a:t>earnings if less</a:t>
            </a:r>
          </a:p>
          <a:p>
            <a:pPr marL="0" indent="0" algn="just"/>
            <a:endParaRPr lang="en-GB" sz="2600" dirty="0"/>
          </a:p>
          <a:p>
            <a:pPr marL="0" indent="0" algn="just"/>
            <a:r>
              <a:rPr lang="en-GB" sz="2600" dirty="0"/>
              <a:t> To qualify for pay both individuals must satisfy different criteria</a:t>
            </a:r>
          </a:p>
          <a:p>
            <a:pPr marL="0" indent="0" algn="just"/>
            <a:endParaRPr lang="en-GB" sz="2600" dirty="0"/>
          </a:p>
          <a:p>
            <a:pPr algn="just">
              <a:buFont typeface="Wingdings" panose="05000000000000000000" pitchFamily="2" charset="2"/>
              <a:buChar char="Ø"/>
            </a:pPr>
            <a:r>
              <a:rPr lang="en-GB" sz="2600" dirty="0"/>
              <a:t> for M to qualify she must meet same test as for SMP</a:t>
            </a:r>
          </a:p>
          <a:p>
            <a:pPr algn="just">
              <a:buFont typeface="Wingdings" panose="05000000000000000000" pitchFamily="2" charset="2"/>
              <a:buChar char="Ø"/>
            </a:pPr>
            <a:r>
              <a:rPr lang="en-GB" sz="2600" dirty="0"/>
              <a:t> and her partner must meet employment and earnings test </a:t>
            </a:r>
          </a:p>
          <a:p>
            <a:pPr algn="just">
              <a:buFont typeface="Wingdings" panose="05000000000000000000" pitchFamily="2" charset="2"/>
              <a:buChar char="Ø"/>
            </a:pPr>
            <a:r>
              <a:rPr lang="en-GB" sz="2600" dirty="0"/>
              <a:t>and for P to qualify, vice versa</a:t>
            </a:r>
          </a:p>
          <a:p>
            <a:pPr marL="0" indent="0" algn="just">
              <a:buNone/>
            </a:pPr>
            <a:endParaRPr lang="en-GB" sz="2600" dirty="0"/>
          </a:p>
          <a:p>
            <a:pPr lvl="0" algn="just">
              <a:buNone/>
            </a:pPr>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3360169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Common </a:t>
            </a:r>
            <a:r>
              <a:rPr lang="en-GB" sz="3600" dirty="0"/>
              <a:t>Questions: pay</a:t>
            </a:r>
            <a:endParaRPr lang="en-GB" sz="3600" dirty="0"/>
          </a:p>
        </p:txBody>
      </p:sp>
      <p:sp>
        <p:nvSpPr>
          <p:cNvPr id="3" name="Content Placeholder 2"/>
          <p:cNvSpPr>
            <a:spLocks noGrp="1"/>
          </p:cNvSpPr>
          <p:nvPr>
            <p:ph idx="1"/>
          </p:nvPr>
        </p:nvSpPr>
        <p:spPr/>
        <p:txBody>
          <a:bodyPr>
            <a:normAutofit/>
          </a:bodyPr>
          <a:lstStyle/>
          <a:p>
            <a:pPr lvl="0" algn="just"/>
            <a:r>
              <a:rPr lang="en-GB" sz="2600" i="1" dirty="0"/>
              <a:t>I’m </a:t>
            </a:r>
            <a:r>
              <a:rPr lang="en-GB" sz="2600" i="1" dirty="0"/>
              <a:t>an agency worker. </a:t>
            </a:r>
            <a:r>
              <a:rPr lang="en-GB" sz="2600" i="1" dirty="0"/>
              <a:t>Do I qualify for shared </a:t>
            </a:r>
            <a:r>
              <a:rPr lang="en-GB" sz="2600" i="1" dirty="0"/>
              <a:t>parental </a:t>
            </a:r>
            <a:r>
              <a:rPr lang="en-GB" sz="2600" i="1" dirty="0"/>
              <a:t>leave pay?</a:t>
            </a:r>
          </a:p>
          <a:p>
            <a:pPr lvl="0" algn="just"/>
            <a:endParaRPr lang="en-GB" sz="2600" i="1" dirty="0"/>
          </a:p>
          <a:p>
            <a:pPr lvl="0" algn="just"/>
            <a:r>
              <a:rPr lang="en-GB" sz="2600" i="1" dirty="0"/>
              <a:t>I’m an employee but working one day a week – my employer has told me I will only qualify for Maternity Allowance. Do I qualify for shared parental leave pay</a:t>
            </a:r>
            <a:r>
              <a:rPr lang="en-GB" sz="2600" i="1" dirty="0"/>
              <a:t>?</a:t>
            </a:r>
            <a:endParaRPr lang="en-GB" sz="2000" dirty="0"/>
          </a:p>
        </p:txBody>
      </p:sp>
    </p:spTree>
    <p:extLst>
      <p:ext uri="{BB962C8B-B14F-4D97-AF65-F5344CB8AC3E}">
        <p14:creationId xmlns:p14="http://schemas.microsoft.com/office/powerpoint/2010/main" val="3968680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Common </a:t>
            </a:r>
            <a:r>
              <a:rPr lang="en-GB" sz="3600" dirty="0"/>
              <a:t>Questions: pay</a:t>
            </a:r>
            <a:endParaRPr lang="en-GB" sz="3600" dirty="0"/>
          </a:p>
        </p:txBody>
      </p:sp>
      <p:sp>
        <p:nvSpPr>
          <p:cNvPr id="3" name="Content Placeholder 2"/>
          <p:cNvSpPr>
            <a:spLocks noGrp="1"/>
          </p:cNvSpPr>
          <p:nvPr>
            <p:ph idx="1"/>
          </p:nvPr>
        </p:nvSpPr>
        <p:spPr/>
        <p:txBody>
          <a:bodyPr>
            <a:normAutofit/>
          </a:bodyPr>
          <a:lstStyle/>
          <a:p>
            <a:r>
              <a:rPr lang="en-GB" sz="2800" i="1" dirty="0"/>
              <a:t>Lucy </a:t>
            </a:r>
            <a:r>
              <a:rPr lang="en-GB" sz="2800" i="1" dirty="0"/>
              <a:t>lost her job </a:t>
            </a:r>
            <a:r>
              <a:rPr lang="en-GB" sz="2800" i="1" dirty="0"/>
              <a:t>while </a:t>
            </a:r>
            <a:r>
              <a:rPr lang="en-GB" sz="2800" i="1" dirty="0"/>
              <a:t>pregnant. She had been working for 4 years earning £13,000 as a care assistant. She will get Maternity Allowance (MA), but not SMP. She lost her job when she was 20 weeks’ pregnant. Her partner Barclay has 11 years service as a bus driver earning £350 a week. </a:t>
            </a:r>
            <a:endParaRPr lang="en-GB" sz="2800" i="1" dirty="0"/>
          </a:p>
          <a:p>
            <a:endParaRPr lang="en-GB" sz="2800" i="1" dirty="0"/>
          </a:p>
          <a:p>
            <a:r>
              <a:rPr lang="en-GB" sz="2800" i="1" dirty="0"/>
              <a:t>Barclay has entitlement to SPL and </a:t>
            </a:r>
            <a:r>
              <a:rPr lang="en-GB" sz="2800" i="1" dirty="0" err="1"/>
              <a:t>ShPP</a:t>
            </a:r>
            <a:r>
              <a:rPr lang="en-GB" sz="2800" i="1" dirty="0"/>
              <a:t> if Lucy curtails her MA, but Lucy does not. </a:t>
            </a:r>
          </a:p>
          <a:p>
            <a:pPr lvl="0" algn="just"/>
            <a:endParaRPr lang="en-GB" sz="2600" i="1" dirty="0"/>
          </a:p>
          <a:p>
            <a:pPr lvl="0" algn="just"/>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2422970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Should employers enhance SPL pay?</a:t>
            </a:r>
            <a:endParaRPr lang="en-GB" sz="3600" dirty="0"/>
          </a:p>
        </p:txBody>
      </p:sp>
      <p:sp>
        <p:nvSpPr>
          <p:cNvPr id="3" name="Content Placeholder 2"/>
          <p:cNvSpPr>
            <a:spLocks noGrp="1"/>
          </p:cNvSpPr>
          <p:nvPr>
            <p:ph idx="1"/>
          </p:nvPr>
        </p:nvSpPr>
        <p:spPr/>
        <p:txBody>
          <a:bodyPr>
            <a:normAutofit/>
          </a:bodyPr>
          <a:lstStyle/>
          <a:p>
            <a:pPr marL="0" indent="0" algn="just"/>
            <a:r>
              <a:rPr lang="en-GB" sz="2600" dirty="0"/>
              <a:t> Low take up of SPL – financial considerations paramount</a:t>
            </a:r>
          </a:p>
          <a:p>
            <a:pPr marL="0" indent="0" algn="just">
              <a:buNone/>
            </a:pPr>
            <a:endParaRPr lang="en-GB" sz="2600" dirty="0"/>
          </a:p>
          <a:p>
            <a:pPr algn="just">
              <a:buFont typeface="Wingdings" panose="05000000000000000000" pitchFamily="2" charset="2"/>
              <a:buChar char="Ø"/>
            </a:pPr>
            <a:r>
              <a:rPr lang="en-GB" sz="2600" dirty="0"/>
              <a:t> Legal risks? Discrimination complaints by men?</a:t>
            </a:r>
          </a:p>
          <a:p>
            <a:pPr algn="just">
              <a:buFont typeface="Wingdings" panose="05000000000000000000" pitchFamily="2" charset="2"/>
              <a:buChar char="Ø"/>
            </a:pPr>
            <a:endParaRPr lang="en-GB" sz="2600" dirty="0"/>
          </a:p>
          <a:p>
            <a:pPr algn="just">
              <a:buFont typeface="Wingdings" panose="05000000000000000000" pitchFamily="2" charset="2"/>
              <a:buChar char="Ø"/>
            </a:pPr>
            <a:r>
              <a:rPr lang="en-GB" sz="2600" dirty="0"/>
              <a:t> Employee relations, public perception</a:t>
            </a:r>
          </a:p>
          <a:p>
            <a:pPr algn="just">
              <a:buFont typeface="Wingdings" panose="05000000000000000000" pitchFamily="2" charset="2"/>
              <a:buChar char="Ø"/>
            </a:pPr>
            <a:endParaRPr lang="en-GB" sz="2600" dirty="0"/>
          </a:p>
          <a:p>
            <a:pPr algn="just">
              <a:buFont typeface="Wingdings" panose="05000000000000000000" pitchFamily="2" charset="2"/>
              <a:buChar char="Ø"/>
            </a:pPr>
            <a:r>
              <a:rPr lang="en-GB" sz="2600" dirty="0"/>
              <a:t> Financial considerations – extension to grandparents?</a:t>
            </a:r>
          </a:p>
          <a:p>
            <a:pPr algn="just">
              <a:buFont typeface="Wingdings" panose="05000000000000000000" pitchFamily="2" charset="2"/>
              <a:buChar char="Ø"/>
            </a:pPr>
            <a:endParaRPr lang="en-GB" sz="2600" dirty="0"/>
          </a:p>
          <a:p>
            <a:pPr algn="just">
              <a:buFont typeface="Wingdings" panose="05000000000000000000" pitchFamily="2" charset="2"/>
              <a:buChar char="Ø"/>
            </a:pPr>
            <a:r>
              <a:rPr lang="en-GB" sz="2600" dirty="0"/>
              <a:t> Concern: levelling down of maternity pay</a:t>
            </a:r>
          </a:p>
          <a:p>
            <a:pPr marL="0" indent="0" algn="just"/>
            <a:endParaRPr lang="en-GB" sz="2600" dirty="0"/>
          </a:p>
          <a:p>
            <a:pPr marL="0" indent="0" algn="just"/>
            <a:endParaRPr lang="en-GB" sz="2600" dirty="0"/>
          </a:p>
          <a:p>
            <a:pPr marL="0" indent="0" algn="just">
              <a:buNone/>
            </a:pPr>
            <a:endParaRPr lang="en-GB" sz="2600" dirty="0"/>
          </a:p>
          <a:p>
            <a:pPr marL="0" indent="0" algn="just">
              <a:buNone/>
            </a:pPr>
            <a:endParaRPr lang="en-GB" sz="2600" dirty="0"/>
          </a:p>
          <a:p>
            <a:pPr lvl="0" algn="just">
              <a:buNone/>
            </a:pPr>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1438508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Who is enhancing </a:t>
            </a:r>
            <a:r>
              <a:rPr lang="en-GB" sz="3600" dirty="0"/>
              <a:t>SPL pay?</a:t>
            </a:r>
          </a:p>
        </p:txBody>
      </p:sp>
      <p:sp>
        <p:nvSpPr>
          <p:cNvPr id="3" name="Content Placeholder 2"/>
          <p:cNvSpPr>
            <a:spLocks noGrp="1"/>
          </p:cNvSpPr>
          <p:nvPr>
            <p:ph idx="1"/>
          </p:nvPr>
        </p:nvSpPr>
        <p:spPr/>
        <p:txBody>
          <a:bodyPr>
            <a:normAutofit/>
          </a:bodyPr>
          <a:lstStyle/>
          <a:p>
            <a:pPr algn="just"/>
            <a:r>
              <a:rPr lang="en-GB" sz="2600" dirty="0"/>
              <a:t>Number of large private sector employers: PWC, Deloitte, Shell, </a:t>
            </a:r>
            <a:r>
              <a:rPr lang="en-GB" sz="2600" dirty="0" err="1"/>
              <a:t>Linklaters</a:t>
            </a:r>
            <a:endParaRPr lang="en-GB" sz="2600" dirty="0"/>
          </a:p>
          <a:p>
            <a:pPr marL="0" indent="0" algn="just">
              <a:buNone/>
            </a:pPr>
            <a:endParaRPr lang="en-GB" sz="2600" dirty="0"/>
          </a:p>
          <a:p>
            <a:pPr algn="just"/>
            <a:r>
              <a:rPr lang="en-GB" sz="2600" dirty="0"/>
              <a:t>Civil service committed to pay SPL at maternity leave rate</a:t>
            </a:r>
          </a:p>
          <a:p>
            <a:pPr algn="just"/>
            <a:endParaRPr lang="en-GB" sz="2600" dirty="0"/>
          </a:p>
          <a:p>
            <a:pPr algn="just"/>
            <a:r>
              <a:rPr lang="en-GB" sz="2600" dirty="0"/>
              <a:t>NHS Employers – “decision for individual trusts”</a:t>
            </a:r>
          </a:p>
          <a:p>
            <a:pPr algn="just"/>
            <a:endParaRPr lang="en-GB" sz="2600" dirty="0"/>
          </a:p>
          <a:p>
            <a:pPr algn="just"/>
            <a:r>
              <a:rPr lang="en-GB" sz="2600" dirty="0"/>
              <a:t>Query approach to enhancing adoption leave and pay</a:t>
            </a:r>
            <a:endParaRPr lang="en-GB" sz="2000" dirty="0"/>
          </a:p>
          <a:p>
            <a:pPr algn="just"/>
            <a:endParaRPr lang="en-GB" sz="2000" dirty="0"/>
          </a:p>
          <a:p>
            <a:pPr marL="0" indent="0" algn="just">
              <a:buNone/>
            </a:pPr>
            <a:endParaRPr lang="en-GB" sz="2000" dirty="0"/>
          </a:p>
          <a:p>
            <a:pPr lvl="0" algn="just">
              <a:buNone/>
            </a:pPr>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4071779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Agenda</a:t>
            </a:r>
          </a:p>
        </p:txBody>
      </p:sp>
      <p:sp>
        <p:nvSpPr>
          <p:cNvPr id="3075" name="Rectangle 2"/>
          <p:cNvSpPr>
            <a:spLocks noGrp="1" noChangeArrowheads="1"/>
          </p:cNvSpPr>
          <p:nvPr>
            <p:ph idx="1"/>
          </p:nvPr>
        </p:nvSpPr>
        <p:spPr/>
        <p:txBody>
          <a:bodyPr/>
          <a:lstStyle/>
          <a:p>
            <a:pPr marL="1074738" indent="-355600">
              <a:lnSpc>
                <a:spcPct val="80000"/>
              </a:lnSpc>
              <a:spcBef>
                <a:spcPts val="700"/>
              </a:spcBef>
              <a:buClr>
                <a:srgbClr val="CC0066"/>
              </a:buClr>
              <a:buFont typeface="Wingdings" charset="2"/>
              <a:buChar cha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New statistics</a:t>
            </a:r>
          </a:p>
          <a:p>
            <a:pPr marL="1074738" indent="-355600">
              <a:lnSpc>
                <a:spcPct val="80000"/>
              </a:lnSpc>
              <a:spcBef>
                <a:spcPts val="700"/>
              </a:spcBef>
              <a:buClr>
                <a:srgbClr val="CC0066"/>
              </a:buClr>
              <a:buFont typeface="Wingdings" charset="2"/>
              <a:buChar cha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New cases </a:t>
            </a:r>
          </a:p>
          <a:p>
            <a:pPr marL="1074738" indent="-355600">
              <a:lnSpc>
                <a:spcPct val="80000"/>
              </a:lnSpc>
              <a:spcBef>
                <a:spcPts val="700"/>
              </a:spcBef>
              <a:buClr>
                <a:srgbClr val="CC0066"/>
              </a:buClr>
              <a:buFont typeface="Wingdings" charset="2"/>
              <a:buChar cha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Any new conclusions?</a:t>
            </a:r>
          </a:p>
          <a:p>
            <a:pPr marL="719138" indent="0">
              <a:lnSpc>
                <a:spcPct val="80000"/>
              </a:lnSpc>
              <a:spcBef>
                <a:spcPts val="700"/>
              </a:spcBef>
              <a:buClr>
                <a:srgbClr val="CC0066"/>
              </a:buClr>
              <a:buNone/>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202508752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Employer arguments: direct discrimination</a:t>
            </a:r>
            <a:endParaRPr lang="en-GB" sz="3600" dirty="0"/>
          </a:p>
        </p:txBody>
      </p:sp>
      <p:sp>
        <p:nvSpPr>
          <p:cNvPr id="3" name="Content Placeholder 2"/>
          <p:cNvSpPr>
            <a:spLocks noGrp="1"/>
          </p:cNvSpPr>
          <p:nvPr>
            <p:ph idx="1"/>
          </p:nvPr>
        </p:nvSpPr>
        <p:spPr/>
        <p:txBody>
          <a:bodyPr>
            <a:normAutofit lnSpcReduction="10000"/>
          </a:bodyPr>
          <a:lstStyle/>
          <a:p>
            <a:pPr algn="just"/>
            <a:endParaRPr lang="en-GB" sz="2600" dirty="0"/>
          </a:p>
          <a:p>
            <a:pPr algn="just"/>
            <a:r>
              <a:rPr lang="en-GB" sz="2600" dirty="0"/>
              <a:t>S13 Equality Act 2010 on direct discrimination</a:t>
            </a:r>
          </a:p>
          <a:p>
            <a:pPr algn="just"/>
            <a:endParaRPr lang="en-GB" sz="2600" dirty="0"/>
          </a:p>
          <a:p>
            <a:pPr algn="just"/>
            <a:r>
              <a:rPr lang="en-GB" sz="2600" dirty="0"/>
              <a:t>S13(6) special treatment for women in connection with pregnancy or childbirth permitted</a:t>
            </a:r>
          </a:p>
          <a:p>
            <a:pPr algn="just"/>
            <a:endParaRPr lang="en-GB" sz="2600" dirty="0"/>
          </a:p>
          <a:p>
            <a:pPr algn="just"/>
            <a:r>
              <a:rPr lang="en-GB" sz="2600" dirty="0"/>
              <a:t>S23 requires no material difference in circumstances</a:t>
            </a:r>
          </a:p>
          <a:p>
            <a:pPr algn="just"/>
            <a:endParaRPr lang="en-GB" sz="2600" dirty="0"/>
          </a:p>
          <a:p>
            <a:pPr algn="just"/>
            <a:r>
              <a:rPr lang="en-GB" sz="2600" dirty="0"/>
              <a:t>Male employee on SPL treated same as a female partner also on SPL. </a:t>
            </a:r>
            <a:r>
              <a:rPr lang="en-GB" sz="2600" dirty="0" err="1"/>
              <a:t>Regs</a:t>
            </a:r>
            <a:r>
              <a:rPr lang="en-GB" sz="2600" dirty="0"/>
              <a:t> and pay are “gender neutral”</a:t>
            </a:r>
          </a:p>
          <a:p>
            <a:pPr algn="just"/>
            <a:endParaRPr lang="en-GB" sz="2000" dirty="0"/>
          </a:p>
          <a:p>
            <a:pPr algn="just"/>
            <a:endParaRPr lang="en-GB" sz="2000" dirty="0"/>
          </a:p>
          <a:p>
            <a:pPr marL="0" indent="0" algn="just">
              <a:buNone/>
            </a:pPr>
            <a:endParaRPr lang="en-GB" sz="2000" dirty="0"/>
          </a:p>
          <a:p>
            <a:pPr lvl="0" algn="just">
              <a:buNone/>
            </a:pPr>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446609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Male employee arguments</a:t>
            </a:r>
            <a:endParaRPr lang="en-GB" sz="3600" dirty="0"/>
          </a:p>
        </p:txBody>
      </p:sp>
      <p:sp>
        <p:nvSpPr>
          <p:cNvPr id="3" name="Content Placeholder 2"/>
          <p:cNvSpPr>
            <a:spLocks noGrp="1"/>
          </p:cNvSpPr>
          <p:nvPr>
            <p:ph idx="1"/>
          </p:nvPr>
        </p:nvSpPr>
        <p:spPr/>
        <p:txBody>
          <a:bodyPr>
            <a:normAutofit/>
          </a:bodyPr>
          <a:lstStyle/>
          <a:p>
            <a:pPr algn="just"/>
            <a:r>
              <a:rPr lang="en-GB" sz="2600" dirty="0"/>
              <a:t>ECJ case of </a:t>
            </a:r>
            <a:r>
              <a:rPr lang="en-GB" sz="2600" i="1" dirty="0"/>
              <a:t>Roca Alvarez </a:t>
            </a:r>
            <a:r>
              <a:rPr lang="en-GB" sz="2600" dirty="0"/>
              <a:t>– breastfeeding leave – for first 9 months of leave, one hour per day</a:t>
            </a:r>
          </a:p>
          <a:p>
            <a:pPr marL="0" indent="0" algn="just">
              <a:buNone/>
            </a:pPr>
            <a:endParaRPr lang="en-GB" sz="2600" dirty="0"/>
          </a:p>
          <a:p>
            <a:pPr algn="just"/>
            <a:r>
              <a:rPr lang="en-GB" sz="2600" dirty="0"/>
              <a:t>Could be given to fathers if mother employed but not if mother self-employed</a:t>
            </a:r>
          </a:p>
          <a:p>
            <a:pPr marL="0" indent="0" algn="just">
              <a:buNone/>
            </a:pPr>
            <a:endParaRPr lang="en-GB" sz="2600" dirty="0"/>
          </a:p>
          <a:p>
            <a:pPr algn="just"/>
            <a:r>
              <a:rPr lang="en-GB" sz="2600" dirty="0"/>
              <a:t>So father’s right to leave parasitic on mother’s right</a:t>
            </a:r>
          </a:p>
          <a:p>
            <a:pPr marL="0" indent="0" algn="just">
              <a:buNone/>
            </a:pPr>
            <a:endParaRPr lang="en-GB" sz="2600" dirty="0"/>
          </a:p>
          <a:p>
            <a:pPr algn="just"/>
            <a:r>
              <a:rPr lang="en-GB" sz="2600" dirty="0"/>
              <a:t>Law perpetuated traditional gender distribution of tasks</a:t>
            </a:r>
          </a:p>
          <a:p>
            <a:pPr algn="just"/>
            <a:endParaRPr lang="en-GB" sz="2600" dirty="0"/>
          </a:p>
          <a:p>
            <a:pPr algn="just"/>
            <a:endParaRPr lang="en-GB" sz="2000" dirty="0"/>
          </a:p>
          <a:p>
            <a:pPr algn="just"/>
            <a:endParaRPr lang="en-GB" sz="2000" dirty="0"/>
          </a:p>
          <a:p>
            <a:pPr marL="0" indent="0" algn="just">
              <a:buNone/>
            </a:pPr>
            <a:endParaRPr lang="en-GB" sz="2000" dirty="0"/>
          </a:p>
          <a:p>
            <a:pPr lvl="0" algn="just">
              <a:buNone/>
            </a:pPr>
            <a:endParaRPr lang="en-GB" sz="2000" dirty="0"/>
          </a:p>
          <a:p>
            <a:pPr lvl="0" algn="just"/>
            <a:endParaRPr lang="en-GB" sz="2000" dirty="0"/>
          </a:p>
          <a:p>
            <a:endParaRPr lang="en-GB" sz="2000" dirty="0"/>
          </a:p>
        </p:txBody>
      </p:sp>
    </p:spTree>
    <p:extLst>
      <p:ext uri="{BB962C8B-B14F-4D97-AF65-F5344CB8AC3E}">
        <p14:creationId xmlns:p14="http://schemas.microsoft.com/office/powerpoint/2010/main" val="939842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Employee </a:t>
            </a:r>
            <a:r>
              <a:rPr lang="en-GB" sz="3600" dirty="0"/>
              <a:t>arguments</a:t>
            </a:r>
          </a:p>
        </p:txBody>
      </p:sp>
      <p:sp>
        <p:nvSpPr>
          <p:cNvPr id="3" name="Content Placeholder 2"/>
          <p:cNvSpPr>
            <a:spLocks noGrp="1"/>
          </p:cNvSpPr>
          <p:nvPr>
            <p:ph idx="1"/>
          </p:nvPr>
        </p:nvSpPr>
        <p:spPr/>
        <p:txBody>
          <a:bodyPr>
            <a:normAutofit/>
          </a:bodyPr>
          <a:lstStyle/>
          <a:p>
            <a:pPr algn="just"/>
            <a:endParaRPr lang="en-GB" sz="2000" dirty="0"/>
          </a:p>
          <a:p>
            <a:pPr algn="just"/>
            <a:r>
              <a:rPr lang="en-GB" sz="2600" dirty="0"/>
              <a:t>Must come a point where leave </a:t>
            </a:r>
            <a:r>
              <a:rPr lang="en-GB" sz="2600" dirty="0"/>
              <a:t>no longer </a:t>
            </a:r>
            <a:r>
              <a:rPr lang="en-GB" sz="2600" dirty="0"/>
              <a:t>connected </a:t>
            </a:r>
            <a:r>
              <a:rPr lang="en-GB" sz="2600" dirty="0"/>
              <a:t>with maternity and </a:t>
            </a:r>
            <a:r>
              <a:rPr lang="en-GB" sz="2600" dirty="0"/>
              <a:t>rather is </a:t>
            </a:r>
            <a:r>
              <a:rPr lang="en-GB" sz="2600" dirty="0"/>
              <a:t>about care of </a:t>
            </a:r>
            <a:r>
              <a:rPr lang="en-GB" sz="2600" dirty="0"/>
              <a:t>child</a:t>
            </a:r>
          </a:p>
          <a:p>
            <a:pPr marL="0" indent="0" algn="just">
              <a:buNone/>
            </a:pPr>
            <a:endParaRPr lang="en-GB" sz="2600" dirty="0"/>
          </a:p>
          <a:p>
            <a:pPr algn="just"/>
            <a:r>
              <a:rPr lang="en-GB" sz="2600" dirty="0"/>
              <a:t>When is that – </a:t>
            </a:r>
            <a:r>
              <a:rPr lang="en-GB" sz="2600" dirty="0"/>
              <a:t>2/4 weeks? 20 weeks? 1 year? </a:t>
            </a:r>
            <a:endParaRPr lang="en-GB" sz="2600" dirty="0"/>
          </a:p>
          <a:p>
            <a:pPr algn="just"/>
            <a:endParaRPr lang="en-GB" sz="2600" dirty="0"/>
          </a:p>
          <a:p>
            <a:pPr algn="just"/>
            <a:r>
              <a:rPr lang="en-GB" sz="2600" i="1" dirty="0"/>
              <a:t>De </a:t>
            </a:r>
            <a:r>
              <a:rPr lang="en-GB" sz="2600" i="1" dirty="0" err="1"/>
              <a:t>Bellin</a:t>
            </a:r>
            <a:r>
              <a:rPr lang="en-GB" sz="2600" i="1" dirty="0"/>
              <a:t> </a:t>
            </a:r>
            <a:r>
              <a:rPr lang="en-GB" sz="2600" dirty="0"/>
              <a:t>redundancy scoring test – EAT held special treatment subject to test of proportionality</a:t>
            </a:r>
          </a:p>
          <a:p>
            <a:pPr algn="just"/>
            <a:endParaRPr lang="en-GB" sz="2600" dirty="0"/>
          </a:p>
          <a:p>
            <a:pPr algn="just"/>
            <a:r>
              <a:rPr lang="en-GB" sz="2600" dirty="0"/>
              <a:t>Is enhancing maternity pay but not SPL proportionate?</a:t>
            </a:r>
          </a:p>
          <a:p>
            <a:pPr algn="just"/>
            <a:endParaRPr lang="en-GB" sz="2600" dirty="0"/>
          </a:p>
          <a:p>
            <a:pPr algn="just"/>
            <a:endParaRPr lang="en-GB" sz="2600" dirty="0"/>
          </a:p>
          <a:p>
            <a:pPr marL="0" indent="0" algn="just">
              <a:buNone/>
            </a:pPr>
            <a:endParaRPr lang="en-GB" sz="2600" dirty="0"/>
          </a:p>
          <a:p>
            <a:pPr lvl="0" algn="just">
              <a:buNone/>
            </a:pPr>
            <a:endParaRPr lang="en-GB" sz="2600" dirty="0"/>
          </a:p>
          <a:p>
            <a:pPr lvl="0" algn="just"/>
            <a:endParaRPr lang="en-GB" sz="2600" dirty="0"/>
          </a:p>
          <a:p>
            <a:endParaRPr lang="en-GB" sz="2600" dirty="0"/>
          </a:p>
        </p:txBody>
      </p:sp>
    </p:spTree>
    <p:extLst>
      <p:ext uri="{BB962C8B-B14F-4D97-AF65-F5344CB8AC3E}">
        <p14:creationId xmlns:p14="http://schemas.microsoft.com/office/powerpoint/2010/main" val="1771261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Employer arguments: indirect discrimination</a:t>
            </a:r>
            <a:endParaRPr lang="en-GB" sz="3600" dirty="0"/>
          </a:p>
        </p:txBody>
      </p:sp>
      <p:sp>
        <p:nvSpPr>
          <p:cNvPr id="3" name="Content Placeholder 2"/>
          <p:cNvSpPr>
            <a:spLocks noGrp="1"/>
          </p:cNvSpPr>
          <p:nvPr>
            <p:ph idx="1"/>
          </p:nvPr>
        </p:nvSpPr>
        <p:spPr/>
        <p:txBody>
          <a:bodyPr>
            <a:normAutofit/>
          </a:bodyPr>
          <a:lstStyle/>
          <a:p>
            <a:pPr algn="just"/>
            <a:r>
              <a:rPr lang="en-GB" sz="2600" dirty="0"/>
              <a:t>S19 Equality Act</a:t>
            </a:r>
          </a:p>
          <a:p>
            <a:pPr algn="just"/>
            <a:endParaRPr lang="en-GB" sz="2600" dirty="0"/>
          </a:p>
          <a:p>
            <a:pPr algn="just"/>
            <a:r>
              <a:rPr lang="en-GB" sz="2600" dirty="0"/>
              <a:t>PCP? Paying enhanced pay for leave from work to look after a baby only to employees who have given birth?</a:t>
            </a:r>
          </a:p>
          <a:p>
            <a:pPr algn="just"/>
            <a:endParaRPr lang="en-GB" sz="2600" dirty="0"/>
          </a:p>
          <a:p>
            <a:pPr algn="just"/>
            <a:r>
              <a:rPr lang="en-GB" sz="2600" dirty="0"/>
              <a:t>Query direct discrimination claim masquerading as indirect claim</a:t>
            </a:r>
          </a:p>
          <a:p>
            <a:pPr algn="just"/>
            <a:endParaRPr lang="en-GB" sz="2600" dirty="0"/>
          </a:p>
          <a:p>
            <a:pPr algn="just"/>
            <a:r>
              <a:rPr lang="en-GB" sz="2600" dirty="0"/>
              <a:t>Key battle ground would be justification</a:t>
            </a:r>
          </a:p>
          <a:p>
            <a:pPr algn="just"/>
            <a:endParaRPr lang="en-GB" sz="2600" dirty="0"/>
          </a:p>
          <a:p>
            <a:pPr algn="just"/>
            <a:endParaRPr lang="en-GB" sz="2600" dirty="0"/>
          </a:p>
          <a:p>
            <a:pPr marL="0" indent="0" algn="just">
              <a:buNone/>
            </a:pPr>
            <a:endParaRPr lang="en-GB" sz="2600" dirty="0"/>
          </a:p>
          <a:p>
            <a:pPr algn="just"/>
            <a:endParaRPr lang="en-GB" sz="2600" dirty="0"/>
          </a:p>
          <a:p>
            <a:pPr algn="just"/>
            <a:endParaRPr lang="en-GB" sz="2600" dirty="0"/>
          </a:p>
          <a:p>
            <a:pPr algn="just"/>
            <a:endParaRPr lang="en-GB" sz="2600" dirty="0"/>
          </a:p>
          <a:p>
            <a:pPr marL="0" indent="0" algn="just">
              <a:buNone/>
            </a:pPr>
            <a:endParaRPr lang="en-GB" sz="2600" dirty="0"/>
          </a:p>
          <a:p>
            <a:pPr lvl="0" algn="just">
              <a:buNone/>
            </a:pPr>
            <a:endParaRPr lang="en-GB" sz="2600" dirty="0"/>
          </a:p>
          <a:p>
            <a:pPr lvl="0" algn="just"/>
            <a:endParaRPr lang="en-GB" sz="2600" dirty="0"/>
          </a:p>
          <a:p>
            <a:endParaRPr lang="en-GB" sz="2600" dirty="0"/>
          </a:p>
        </p:txBody>
      </p:sp>
    </p:spTree>
    <p:extLst>
      <p:ext uri="{BB962C8B-B14F-4D97-AF65-F5344CB8AC3E}">
        <p14:creationId xmlns:p14="http://schemas.microsoft.com/office/powerpoint/2010/main" val="3590206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Proportionality points</a:t>
            </a:r>
            <a:endParaRPr lang="en-GB" sz="3600" dirty="0"/>
          </a:p>
        </p:txBody>
      </p:sp>
      <p:sp>
        <p:nvSpPr>
          <p:cNvPr id="3" name="Content Placeholder 2"/>
          <p:cNvSpPr>
            <a:spLocks noGrp="1"/>
          </p:cNvSpPr>
          <p:nvPr>
            <p:ph idx="1"/>
          </p:nvPr>
        </p:nvSpPr>
        <p:spPr/>
        <p:txBody>
          <a:bodyPr>
            <a:normAutofit lnSpcReduction="10000"/>
          </a:bodyPr>
          <a:lstStyle/>
          <a:p>
            <a:pPr algn="just"/>
            <a:r>
              <a:rPr lang="en-GB" sz="2600" dirty="0"/>
              <a:t>Protecting woman’s biological condition and special relationship, including breastfeeding</a:t>
            </a:r>
          </a:p>
          <a:p>
            <a:pPr algn="just"/>
            <a:endParaRPr lang="en-GB" sz="2600" dirty="0"/>
          </a:p>
          <a:p>
            <a:pPr algn="just"/>
            <a:r>
              <a:rPr lang="en-GB" sz="2600" dirty="0"/>
              <a:t>Unpredictable nature of pregnancy and birth</a:t>
            </a:r>
          </a:p>
          <a:p>
            <a:pPr algn="just"/>
            <a:endParaRPr lang="en-GB" sz="2600" dirty="0"/>
          </a:p>
          <a:p>
            <a:pPr algn="just"/>
            <a:r>
              <a:rPr lang="en-GB" sz="2600" dirty="0"/>
              <a:t>Protection of pressure to return to work?</a:t>
            </a:r>
          </a:p>
          <a:p>
            <a:pPr algn="just"/>
            <a:endParaRPr lang="en-GB" sz="2600" dirty="0"/>
          </a:p>
          <a:p>
            <a:pPr algn="just"/>
            <a:r>
              <a:rPr lang="en-GB" sz="2600" dirty="0"/>
              <a:t>Encouraging more women to enter/remain </a:t>
            </a:r>
            <a:r>
              <a:rPr lang="en-GB" sz="2600"/>
              <a:t>in workplace?</a:t>
            </a:r>
          </a:p>
          <a:p>
            <a:pPr algn="just"/>
            <a:endParaRPr lang="en-GB" sz="2600" dirty="0"/>
          </a:p>
          <a:p>
            <a:pPr algn="just"/>
            <a:r>
              <a:rPr lang="en-GB" sz="2600" dirty="0"/>
              <a:t>Duration, unusual pay structures (bonuses?)</a:t>
            </a:r>
          </a:p>
          <a:p>
            <a:pPr marL="0" indent="0" algn="just">
              <a:buNone/>
            </a:pPr>
            <a:endParaRPr lang="en-GB" sz="2600" dirty="0"/>
          </a:p>
          <a:p>
            <a:pPr algn="just"/>
            <a:endParaRPr lang="en-GB" sz="2600" dirty="0"/>
          </a:p>
          <a:p>
            <a:pPr algn="just"/>
            <a:endParaRPr lang="en-GB" sz="2600" dirty="0"/>
          </a:p>
          <a:p>
            <a:pPr algn="just"/>
            <a:endParaRPr lang="en-GB" sz="2600" dirty="0"/>
          </a:p>
          <a:p>
            <a:pPr marL="0" indent="0" algn="just">
              <a:buNone/>
            </a:pPr>
            <a:endParaRPr lang="en-GB" sz="2600" dirty="0"/>
          </a:p>
          <a:p>
            <a:pPr lvl="0" algn="just">
              <a:buNone/>
            </a:pPr>
            <a:endParaRPr lang="en-GB" sz="2600" dirty="0"/>
          </a:p>
          <a:p>
            <a:pPr lvl="0" algn="just"/>
            <a:endParaRPr lang="en-GB" sz="2600" dirty="0"/>
          </a:p>
          <a:p>
            <a:endParaRPr lang="en-GB" sz="2600" dirty="0"/>
          </a:p>
        </p:txBody>
      </p:sp>
    </p:spTree>
    <p:extLst>
      <p:ext uri="{BB962C8B-B14F-4D97-AF65-F5344CB8AC3E}">
        <p14:creationId xmlns:p14="http://schemas.microsoft.com/office/powerpoint/2010/main" val="1643513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OSC_backppt_temp"/>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
        <p:nvSpPr>
          <p:cNvPr id="51203" name="Text Box 6"/>
          <p:cNvSpPr txBox="1">
            <a:spLocks noChangeArrowheads="1"/>
          </p:cNvSpPr>
          <p:nvPr/>
        </p:nvSpPr>
        <p:spPr bwMode="auto">
          <a:xfrm>
            <a:off x="2362200" y="2060848"/>
            <a:ext cx="6705600" cy="4231928"/>
          </a:xfrm>
          <a:prstGeom prst="rect">
            <a:avLst/>
          </a:prstGeom>
          <a:noFill/>
          <a:ln w="9525">
            <a:noFill/>
            <a:miter lim="800000"/>
            <a:headEnd/>
            <a:tailEnd/>
          </a:ln>
        </p:spPr>
        <p:txBody>
          <a:bodyPr wrap="square" lIns="0" tIns="0" rIns="0" bIns="0">
            <a:spAutoFit/>
          </a:bodyPr>
          <a:lstStyle/>
          <a:p>
            <a:pPr>
              <a:lnSpc>
                <a:spcPct val="90000"/>
              </a:lnSpc>
              <a:spcBef>
                <a:spcPct val="20000"/>
              </a:spcBef>
              <a:tabLst>
                <a:tab pos="195263" algn="l"/>
              </a:tabLst>
            </a:pPr>
            <a:r>
              <a:rPr lang="en-US" sz="2400" b="1" dirty="0">
                <a:solidFill>
                  <a:schemeClr val="bg1"/>
                </a:solidFill>
              </a:rPr>
              <a:t>Contact:</a:t>
            </a:r>
          </a:p>
          <a:p>
            <a:pPr>
              <a:lnSpc>
                <a:spcPct val="90000"/>
              </a:lnSpc>
              <a:spcBef>
                <a:spcPct val="20000"/>
              </a:spcBef>
              <a:tabLst>
                <a:tab pos="195263" algn="l"/>
              </a:tabLst>
            </a:pPr>
            <a:endParaRPr lang="en-US" sz="1400" dirty="0">
              <a:solidFill>
                <a:schemeClr val="bg1"/>
              </a:solidFill>
            </a:endParaRPr>
          </a:p>
          <a:p>
            <a:pPr>
              <a:lnSpc>
                <a:spcPct val="90000"/>
              </a:lnSpc>
              <a:spcBef>
                <a:spcPct val="20000"/>
              </a:spcBef>
              <a:tabLst>
                <a:tab pos="195263" algn="l"/>
              </a:tabLst>
            </a:pPr>
            <a:r>
              <a:rPr lang="en-US" sz="1400" b="1" dirty="0">
                <a:solidFill>
                  <a:schemeClr val="bg1"/>
                </a:solidFill>
              </a:rPr>
              <a:t>London</a:t>
            </a:r>
            <a:endParaRPr lang="en-US" sz="1400" b="1" dirty="0">
              <a:solidFill>
                <a:schemeClr val="bg1"/>
              </a:solidFill>
            </a:endParaRPr>
          </a:p>
          <a:p>
            <a:pPr>
              <a:lnSpc>
                <a:spcPct val="90000"/>
              </a:lnSpc>
              <a:tabLst>
                <a:tab pos="195263" algn="l"/>
              </a:tabLst>
            </a:pPr>
            <a:r>
              <a:rPr lang="en-US" sz="1400" dirty="0">
                <a:solidFill>
                  <a:schemeClr val="bg1"/>
                </a:solidFill>
              </a:rPr>
              <a:t>10 - 11 Bedford Row</a:t>
            </a:r>
          </a:p>
          <a:p>
            <a:pPr>
              <a:lnSpc>
                <a:spcPct val="90000"/>
              </a:lnSpc>
              <a:tabLst>
                <a:tab pos="195263" algn="l"/>
              </a:tabLst>
            </a:pPr>
            <a:r>
              <a:rPr lang="en-US" sz="1400" dirty="0">
                <a:solidFill>
                  <a:schemeClr val="bg1"/>
                </a:solidFill>
              </a:rPr>
              <a:t>London  WC1R 4BU</a:t>
            </a:r>
          </a:p>
          <a:p>
            <a:pPr>
              <a:lnSpc>
                <a:spcPct val="90000"/>
              </a:lnSpc>
              <a:tabLst>
                <a:tab pos="195263" algn="l"/>
              </a:tabLst>
            </a:pPr>
            <a:r>
              <a:rPr lang="en-US" sz="1400" dirty="0">
                <a:solidFill>
                  <a:schemeClr val="bg1"/>
                </a:solidFill>
              </a:rPr>
              <a:t>DX 1046 London / Chancery Lane</a:t>
            </a:r>
          </a:p>
          <a:p>
            <a:pPr>
              <a:lnSpc>
                <a:spcPct val="30000"/>
              </a:lnSpc>
              <a:tabLst>
                <a:tab pos="195263" algn="l"/>
              </a:tabLst>
            </a:pPr>
            <a:endParaRPr lang="en-US" sz="1400" dirty="0">
              <a:solidFill>
                <a:schemeClr val="bg1"/>
              </a:solidFill>
            </a:endParaRPr>
          </a:p>
          <a:p>
            <a:pPr>
              <a:lnSpc>
                <a:spcPct val="90000"/>
              </a:lnSpc>
              <a:tabLst>
                <a:tab pos="195263" algn="l"/>
              </a:tabLst>
            </a:pPr>
            <a:r>
              <a:rPr lang="en-US" sz="1400" dirty="0">
                <a:solidFill>
                  <a:schemeClr val="bg1"/>
                </a:solidFill>
              </a:rPr>
              <a:t>T	+44 (0) 20 7269 0300    </a:t>
            </a:r>
          </a:p>
          <a:p>
            <a:pPr>
              <a:lnSpc>
                <a:spcPct val="90000"/>
              </a:lnSpc>
              <a:tabLst>
                <a:tab pos="195263" algn="l"/>
              </a:tabLst>
            </a:pPr>
            <a:r>
              <a:rPr lang="en-US" sz="1400" dirty="0">
                <a:solidFill>
                  <a:schemeClr val="bg1"/>
                </a:solidFill>
              </a:rPr>
              <a:t>F	+44 (0) 20 7405 1387</a:t>
            </a:r>
          </a:p>
          <a:p>
            <a:pPr>
              <a:lnSpc>
                <a:spcPct val="90000"/>
              </a:lnSpc>
              <a:tabLst>
                <a:tab pos="195263" algn="l"/>
              </a:tabLst>
            </a:pPr>
            <a:endParaRPr lang="en-US" sz="1400" dirty="0">
              <a:solidFill>
                <a:schemeClr val="bg1"/>
              </a:solidFill>
            </a:endParaRPr>
          </a:p>
          <a:p>
            <a:pPr>
              <a:lnSpc>
                <a:spcPct val="90000"/>
              </a:lnSpc>
              <a:tabLst>
                <a:tab pos="195263" algn="l"/>
              </a:tabLst>
            </a:pPr>
            <a:endParaRPr lang="en-US" sz="1400" dirty="0">
              <a:solidFill>
                <a:schemeClr val="bg1"/>
              </a:solidFill>
            </a:endParaRPr>
          </a:p>
          <a:p>
            <a:pPr>
              <a:lnSpc>
                <a:spcPct val="90000"/>
              </a:lnSpc>
              <a:tabLst>
                <a:tab pos="195263" algn="l"/>
              </a:tabLst>
            </a:pPr>
            <a:r>
              <a:rPr lang="en-US" sz="1400" b="1" dirty="0">
                <a:solidFill>
                  <a:schemeClr val="bg1"/>
                </a:solidFill>
              </a:rPr>
              <a:t>Bristol</a:t>
            </a:r>
          </a:p>
          <a:p>
            <a:pPr>
              <a:lnSpc>
                <a:spcPct val="90000"/>
              </a:lnSpc>
              <a:tabLst>
                <a:tab pos="195263" algn="l"/>
              </a:tabLst>
            </a:pPr>
            <a:r>
              <a:rPr lang="en-US" sz="1400" dirty="0">
                <a:solidFill>
                  <a:schemeClr val="bg1"/>
                </a:solidFill>
              </a:rPr>
              <a:t>3 Orchard Court, St Augustines Yard</a:t>
            </a:r>
          </a:p>
          <a:p>
            <a:pPr>
              <a:lnSpc>
                <a:spcPct val="90000"/>
              </a:lnSpc>
              <a:tabLst>
                <a:tab pos="195263" algn="l"/>
              </a:tabLst>
            </a:pPr>
            <a:r>
              <a:rPr lang="en-US" sz="1400" dirty="0">
                <a:solidFill>
                  <a:schemeClr val="bg1"/>
                </a:solidFill>
              </a:rPr>
              <a:t>Bristol  BS1 5DP</a:t>
            </a:r>
          </a:p>
          <a:p>
            <a:pPr>
              <a:lnSpc>
                <a:spcPct val="90000"/>
              </a:lnSpc>
              <a:tabLst>
                <a:tab pos="195263" algn="l"/>
              </a:tabLst>
            </a:pPr>
            <a:r>
              <a:rPr lang="en-US" sz="1400" dirty="0">
                <a:solidFill>
                  <a:schemeClr val="bg1"/>
                </a:solidFill>
              </a:rPr>
              <a:t>DX 78229 Bristol 1</a:t>
            </a:r>
          </a:p>
          <a:p>
            <a:pPr>
              <a:lnSpc>
                <a:spcPct val="30000"/>
              </a:lnSpc>
              <a:tabLst>
                <a:tab pos="195263" algn="l"/>
              </a:tabLst>
            </a:pPr>
            <a:endParaRPr lang="en-US" sz="1400" dirty="0">
              <a:solidFill>
                <a:schemeClr val="bg1"/>
              </a:solidFill>
            </a:endParaRPr>
          </a:p>
          <a:p>
            <a:pPr>
              <a:lnSpc>
                <a:spcPct val="90000"/>
              </a:lnSpc>
              <a:tabLst>
                <a:tab pos="195263" algn="l"/>
              </a:tabLst>
            </a:pPr>
            <a:r>
              <a:rPr lang="en-US" sz="1400" dirty="0">
                <a:solidFill>
                  <a:schemeClr val="bg1"/>
                </a:solidFill>
              </a:rPr>
              <a:t>T	+44 (0) 117 930 5100    </a:t>
            </a:r>
          </a:p>
          <a:p>
            <a:pPr>
              <a:lnSpc>
                <a:spcPct val="90000"/>
              </a:lnSpc>
              <a:tabLst>
                <a:tab pos="195263" algn="l"/>
              </a:tabLst>
            </a:pPr>
            <a:r>
              <a:rPr lang="en-US" sz="1400" dirty="0">
                <a:solidFill>
                  <a:schemeClr val="bg1"/>
                </a:solidFill>
              </a:rPr>
              <a:t>F	+44 (0) 117 927 3478</a:t>
            </a:r>
          </a:p>
          <a:p>
            <a:pPr>
              <a:lnSpc>
                <a:spcPct val="90000"/>
              </a:lnSpc>
              <a:tabLst>
                <a:tab pos="195263" algn="l"/>
              </a:tabLst>
            </a:pPr>
            <a:endParaRPr lang="en-US" sz="1400" dirty="0">
              <a:solidFill>
                <a:schemeClr val="bg1"/>
              </a:solidFill>
            </a:endParaRPr>
          </a:p>
          <a:p>
            <a:pPr>
              <a:lnSpc>
                <a:spcPct val="90000"/>
              </a:lnSpc>
              <a:tabLst>
                <a:tab pos="195263" algn="l"/>
              </a:tabLst>
            </a:pPr>
            <a:endParaRPr lang="en-US" sz="1400" dirty="0">
              <a:solidFill>
                <a:schemeClr val="bg1"/>
              </a:solidFill>
            </a:endParaRPr>
          </a:p>
          <a:p>
            <a:pPr>
              <a:lnSpc>
                <a:spcPct val="90000"/>
              </a:lnSpc>
              <a:tabLst>
                <a:tab pos="195263" algn="l"/>
              </a:tabLst>
            </a:pPr>
            <a:r>
              <a:rPr lang="en-US" sz="1400" dirty="0">
                <a:solidFill>
                  <a:schemeClr val="bg1"/>
                </a:solidFill>
              </a:rPr>
              <a:t>E	</a:t>
            </a:r>
            <a:r>
              <a:rPr lang="en-US" sz="1400" dirty="0">
                <a:solidFill>
                  <a:schemeClr val="bg1"/>
                </a:solidFill>
              </a:rPr>
              <a:t>wheeler@oldsquare.co.uk , webb@oldsquare.co.uk   </a:t>
            </a:r>
            <a:endParaRPr lang="en-US" sz="1400" dirty="0">
              <a:solidFill>
                <a:schemeClr val="bg1"/>
              </a:solidFill>
            </a:endParaRPr>
          </a:p>
          <a:p>
            <a:pPr>
              <a:lnSpc>
                <a:spcPct val="90000"/>
              </a:lnSpc>
              <a:tabLst>
                <a:tab pos="195263" algn="l"/>
              </a:tabLst>
            </a:pPr>
            <a:r>
              <a:rPr lang="en-US" sz="1400" dirty="0">
                <a:solidFill>
                  <a:schemeClr val="bg1"/>
                </a:solidFill>
              </a:rPr>
              <a:t>W	</a:t>
            </a:r>
            <a:r>
              <a:rPr lang="en-US" sz="1400" dirty="0">
                <a:solidFill>
                  <a:schemeClr val="bg1"/>
                </a:solidFill>
              </a:rPr>
              <a:t>www.oldsquare.co.uk </a:t>
            </a:r>
            <a:endParaRPr lang="en-US" sz="1400" dirty="0"/>
          </a:p>
        </p:txBody>
      </p:sp>
      <p:sp>
        <p:nvSpPr>
          <p:cNvPr id="51204" name="Text Box 7"/>
          <p:cNvSpPr txBox="1">
            <a:spLocks noChangeArrowheads="1"/>
          </p:cNvSpPr>
          <p:nvPr/>
        </p:nvSpPr>
        <p:spPr bwMode="auto">
          <a:xfrm>
            <a:off x="2362200" y="1196976"/>
            <a:ext cx="7519988" cy="803297"/>
          </a:xfrm>
          <a:prstGeom prst="rect">
            <a:avLst/>
          </a:prstGeom>
          <a:noFill/>
          <a:ln w="9525">
            <a:noFill/>
            <a:miter lim="800000"/>
            <a:headEnd/>
            <a:tailEnd/>
          </a:ln>
        </p:spPr>
        <p:txBody>
          <a:bodyPr lIns="0" tIns="0" rIns="0" bIns="0">
            <a:spAutoFit/>
          </a:bodyPr>
          <a:lstStyle/>
          <a:p>
            <a:pPr algn="ctr">
              <a:lnSpc>
                <a:spcPct val="80000"/>
              </a:lnSpc>
              <a:spcBef>
                <a:spcPct val="50000"/>
              </a:spcBef>
            </a:pPr>
            <a:r>
              <a:rPr lang="en-US" sz="3600" b="1" dirty="0">
                <a:solidFill>
                  <a:schemeClr val="bg1"/>
                </a:solidFill>
              </a:rPr>
              <a:t>Thank you</a:t>
            </a:r>
          </a:p>
          <a:p>
            <a:pPr algn="ctr">
              <a:lnSpc>
                <a:spcPct val="80000"/>
              </a:lnSpc>
              <a:spcBef>
                <a:spcPct val="50000"/>
              </a:spcBef>
            </a:pPr>
            <a:endParaRPr lang="en-US" b="1" dirty="0">
              <a:solidFill>
                <a:schemeClr val="bg1"/>
              </a:solidFill>
              <a:latin typeface="H Avenir Heavy" pitchFamily="48" charset="0"/>
            </a:endParaRPr>
          </a:p>
        </p:txBody>
      </p:sp>
    </p:spTree>
    <p:extLst>
      <p:ext uri="{BB962C8B-B14F-4D97-AF65-F5344CB8AC3E}">
        <p14:creationId xmlns:p14="http://schemas.microsoft.com/office/powerpoint/2010/main" val="28077728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26936"/>
            <a:ext cx="12192000" cy="1470025"/>
          </a:xfrm>
        </p:spPr>
        <p:txBody>
          <a:bodyPr/>
          <a:lstStyle/>
          <a:p>
            <a:r>
              <a:rPr lang="en-GB" dirty="0"/>
              <a:t>Early conciliation and fees in practice</a:t>
            </a:r>
          </a:p>
        </p:txBody>
      </p:sp>
      <p:sp>
        <p:nvSpPr>
          <p:cNvPr id="5" name="Subtitle 4"/>
          <p:cNvSpPr>
            <a:spLocks noGrp="1"/>
          </p:cNvSpPr>
          <p:nvPr>
            <p:ph type="subTitle" idx="1"/>
          </p:nvPr>
        </p:nvSpPr>
        <p:spPr>
          <a:xfrm>
            <a:off x="1828800" y="2625171"/>
            <a:ext cx="8534400" cy="1211770"/>
          </a:xfrm>
        </p:spPr>
        <p:txBody>
          <a:bodyPr/>
          <a:lstStyle/>
          <a:p>
            <a:r>
              <a:rPr lang="en-GB" i="1" dirty="0"/>
              <a:t>Jo </a:t>
            </a:r>
            <a:r>
              <a:rPr lang="en-GB" i="1" dirty="0" smtClean="0"/>
              <a:t>Seery.</a:t>
            </a:r>
            <a:br>
              <a:rPr lang="en-GB" i="1" dirty="0" smtClean="0"/>
            </a:br>
            <a:r>
              <a:rPr lang="en-GB" i="1" dirty="0" smtClean="0"/>
              <a:t>Thompsons </a:t>
            </a:r>
            <a:r>
              <a:rPr lang="en-GB" i="1" dirty="0"/>
              <a:t>Solicitors</a:t>
            </a:r>
            <a:endParaRPr lang="en-GB" dirty="0"/>
          </a:p>
          <a:p>
            <a:r>
              <a:rPr lang="en-GB" dirty="0"/>
              <a:t> </a:t>
            </a:r>
          </a:p>
          <a:p>
            <a:r>
              <a:rPr lang="en-GB" i="1" dirty="0"/>
              <a:t> </a:t>
            </a:r>
            <a:endParaRPr lang="en-GB" dirty="0"/>
          </a:p>
          <a:p>
            <a:r>
              <a:rPr lang="en-GB" dirty="0"/>
              <a:t> </a:t>
            </a:r>
          </a:p>
        </p:txBody>
      </p:sp>
      <p:pic>
        <p:nvPicPr>
          <p:cNvPr id="6"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4" y="131259"/>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7"/>
          <p:cNvSpPr txBox="1">
            <a:spLocks noChangeArrowheads="1"/>
          </p:cNvSpPr>
          <p:nvPr/>
        </p:nvSpPr>
        <p:spPr bwMode="auto">
          <a:xfrm>
            <a:off x="1732707" y="6236113"/>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grpSp>
        <p:nvGrpSpPr>
          <p:cNvPr id="11" name="Group 8"/>
          <p:cNvGrpSpPr>
            <a:grpSpLocks/>
          </p:cNvGrpSpPr>
          <p:nvPr/>
        </p:nvGrpSpPr>
        <p:grpSpPr bwMode="auto">
          <a:xfrm>
            <a:off x="5469453" y="4040189"/>
            <a:ext cx="1253094" cy="433387"/>
            <a:chOff x="3707904" y="3861048"/>
            <a:chExt cx="1297001" cy="433387"/>
          </a:xfrm>
        </p:grpSpPr>
        <p:pic>
          <p:nvPicPr>
            <p:cNvPr id="17" name="Picture 2" descr="Twitter-Logo-300x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49688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18" name="TextBox 6"/>
            <p:cNvSpPr txBox="1">
              <a:spLocks noChangeArrowheads="1"/>
            </p:cNvSpPr>
            <p:nvPr/>
          </p:nvSpPr>
          <p:spPr bwMode="auto">
            <a:xfrm>
              <a:off x="4139946" y="3861048"/>
              <a:ext cx="864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smtClean="0">
                  <a:solidFill>
                    <a:prstClr val="black"/>
                  </a:solidFill>
                  <a:latin typeface="Calibri" panose="020F0502020204030204" pitchFamily="34" charset="0"/>
                </a:rPr>
                <a:t>#</a:t>
              </a:r>
              <a:r>
                <a:rPr lang="en-GB" altLang="en-US" dirty="0" err="1" smtClean="0">
                  <a:solidFill>
                    <a:prstClr val="black"/>
                  </a:solidFill>
                  <a:latin typeface="Calibri" panose="020F0502020204030204" pitchFamily="34" charset="0"/>
                </a:rPr>
                <a:t>ierelu</a:t>
              </a:r>
              <a:endParaRPr lang="en-GB" altLang="en-US" dirty="0">
                <a:solidFill>
                  <a:prstClr val="black"/>
                </a:solidFill>
                <a:latin typeface="Calibri" panose="020F0502020204030204" pitchFamily="34" charset="0"/>
              </a:endParaRPr>
            </a:p>
          </p:txBody>
        </p:sp>
      </p:grpSp>
      <p:sp>
        <p:nvSpPr>
          <p:cNvPr id="19" name="TextBox 7"/>
          <p:cNvSpPr txBox="1">
            <a:spLocks noChangeArrowheads="1"/>
          </p:cNvSpPr>
          <p:nvPr/>
        </p:nvSpPr>
        <p:spPr bwMode="auto">
          <a:xfrm>
            <a:off x="1524000" y="6092825"/>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sp>
        <p:nvSpPr>
          <p:cNvPr id="13" name="Subtitle 2"/>
          <p:cNvSpPr txBox="1">
            <a:spLocks/>
          </p:cNvSpPr>
          <p:nvPr/>
        </p:nvSpPr>
        <p:spPr bwMode="auto">
          <a:xfrm>
            <a:off x="1524000" y="4868863"/>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altLang="en-US" sz="2400" b="1" dirty="0" smtClean="0">
                <a:solidFill>
                  <a:schemeClr val="tx1"/>
                </a:solidFill>
                <a:latin typeface="Arial" panose="020B0604020202020204" pitchFamily="34" charset="0"/>
                <a:cs typeface="Arial" panose="020B0604020202020204" pitchFamily="34" charset="0"/>
              </a:rPr>
              <a:t>2</a:t>
            </a:r>
            <a:r>
              <a:rPr lang="en-GB" altLang="en-US" sz="2400" b="1" baseline="30000" dirty="0" smtClean="0">
                <a:solidFill>
                  <a:schemeClr val="tx1"/>
                </a:solidFill>
                <a:latin typeface="Arial" panose="020B0604020202020204" pitchFamily="34" charset="0"/>
                <a:cs typeface="Arial" panose="020B0604020202020204" pitchFamily="34" charset="0"/>
              </a:rPr>
              <a:t>nd</a:t>
            </a:r>
            <a:r>
              <a:rPr lang="en-GB" altLang="en-US" sz="2400" b="1" dirty="0" smtClean="0">
                <a:solidFill>
                  <a:schemeClr val="tx1"/>
                </a:solidFill>
                <a:latin typeface="Arial" panose="020B0604020202020204" pitchFamily="34" charset="0"/>
                <a:cs typeface="Arial" panose="020B0604020202020204" pitchFamily="34" charset="0"/>
              </a:rPr>
              <a:t> December, 2015</a:t>
            </a:r>
          </a:p>
          <a:p>
            <a:pPr eaLnBrk="1" hangingPunct="1"/>
            <a:r>
              <a:rPr lang="en-GB" altLang="en-US" sz="2400" b="1" dirty="0" smtClean="0">
                <a:solidFill>
                  <a:schemeClr val="tx1"/>
                </a:solidFill>
                <a:latin typeface="Arial" panose="020B0604020202020204" pitchFamily="34" charset="0"/>
                <a:cs typeface="Arial" panose="020B0604020202020204" pitchFamily="34" charset="0"/>
              </a:rPr>
              <a:t>The Adelphi Hotel, Liverpool</a:t>
            </a:r>
            <a:endParaRPr lang="en-GB" alt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011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2286000"/>
            <a:ext cx="7772400" cy="1143000"/>
          </a:xfrm>
        </p:spPr>
        <p:txBody>
          <a:bodyPr anchor="ctr"/>
          <a:lstStyle/>
          <a:p>
            <a:pPr algn="l" eaLnBrk="1" hangingPunct="1"/>
            <a:endParaRPr lang="en-GB" altLang="en-US" sz="2800"/>
          </a:p>
        </p:txBody>
      </p:sp>
      <p:sp>
        <p:nvSpPr>
          <p:cNvPr id="4099" name="Rectangle 3"/>
          <p:cNvSpPr>
            <a:spLocks noGrp="1" noChangeArrowheads="1"/>
          </p:cNvSpPr>
          <p:nvPr>
            <p:ph type="subTitle" idx="1"/>
          </p:nvPr>
        </p:nvSpPr>
        <p:spPr>
          <a:xfrm>
            <a:off x="2895600" y="3886200"/>
            <a:ext cx="6400800" cy="1752600"/>
          </a:xfrm>
        </p:spPr>
        <p:txBody>
          <a:bodyPr/>
          <a:lstStyle/>
          <a:p>
            <a:pPr eaLnBrk="1" hangingPunct="1"/>
            <a:endParaRPr lang="en-GB" altLang="en-US" sz="1800"/>
          </a:p>
        </p:txBody>
      </p:sp>
      <p:sp>
        <p:nvSpPr>
          <p:cNvPr id="4100" name="Rectangle 4"/>
          <p:cNvSpPr>
            <a:spLocks noChangeArrowheads="1"/>
          </p:cNvSpPr>
          <p:nvPr/>
        </p:nvSpPr>
        <p:spPr bwMode="auto">
          <a:xfrm>
            <a:off x="1524000" y="0"/>
            <a:ext cx="9144000" cy="6858000"/>
          </a:xfrm>
          <a:prstGeom prst="rect">
            <a:avLst/>
          </a:prstGeom>
          <a:solidFill>
            <a:srgbClr val="CF1C2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lr>
                <a:srgbClr val="CF1C22"/>
              </a:buClr>
              <a:buFont typeface="Wingdings" panose="05000000000000000000" pitchFamily="2" charset="2"/>
              <a:buChar char="§"/>
              <a:defRPr>
                <a:solidFill>
                  <a:srgbClr val="4D4E5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4D4E53"/>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4D4E53"/>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4D4E53"/>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4D4E5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4D4E5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4D4E5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4D4E5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4D4E53"/>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a:solidFill>
                <a:schemeClr val="tx1"/>
              </a:solidFill>
            </a:endParaRPr>
          </a:p>
        </p:txBody>
      </p:sp>
      <p:pic>
        <p:nvPicPr>
          <p:cNvPr id="4101" name="Picture 5" descr="Thompsons logo - white - la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6" y="1219201"/>
            <a:ext cx="5402263"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2895600" y="4343400"/>
            <a:ext cx="6400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CF1C22"/>
              </a:buClr>
              <a:buFont typeface="Wingdings" panose="05000000000000000000" pitchFamily="2" charset="2"/>
              <a:buChar char="§"/>
              <a:defRPr>
                <a:solidFill>
                  <a:srgbClr val="4D4E5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4D4E53"/>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4D4E53"/>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4D4E53"/>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4D4E5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4D4E5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4D4E5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4D4E5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4D4E53"/>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US" altLang="en-US" sz="2400">
                <a:solidFill>
                  <a:schemeClr val="bg1"/>
                </a:solidFill>
              </a:rPr>
              <a:t>IER Employment Law Update</a:t>
            </a:r>
          </a:p>
          <a:p>
            <a:pPr algn="ctr">
              <a:spcBef>
                <a:spcPct val="50000"/>
              </a:spcBef>
              <a:buClrTx/>
              <a:buFontTx/>
              <a:buNone/>
            </a:pPr>
            <a:r>
              <a:rPr lang="en-US" altLang="en-US" sz="2400">
                <a:solidFill>
                  <a:schemeClr val="bg1"/>
                </a:solidFill>
              </a:rPr>
              <a:t>Early Conciliation and Fees in practice</a:t>
            </a:r>
          </a:p>
          <a:p>
            <a:pPr algn="ctr">
              <a:spcBef>
                <a:spcPct val="50000"/>
              </a:spcBef>
              <a:buClrTx/>
              <a:buFontTx/>
              <a:buNone/>
            </a:pPr>
            <a:r>
              <a:rPr lang="en-US" altLang="en-US" sz="2400">
                <a:solidFill>
                  <a:schemeClr val="bg1"/>
                </a:solidFill>
              </a:rPr>
              <a:t>December 2015</a:t>
            </a:r>
          </a:p>
          <a:p>
            <a:pPr algn="ctr">
              <a:spcBef>
                <a:spcPct val="50000"/>
              </a:spcBef>
              <a:buClrTx/>
              <a:buFontTx/>
              <a:buNone/>
            </a:pPr>
            <a:endParaRPr lang="en-US" altLang="en-US" sz="2400">
              <a:solidFill>
                <a:schemeClr val="bg1"/>
              </a:solidFill>
            </a:endParaRPr>
          </a:p>
        </p:txBody>
      </p:sp>
    </p:spTree>
    <p:extLst>
      <p:ext uri="{BB962C8B-B14F-4D97-AF65-F5344CB8AC3E}">
        <p14:creationId xmlns:p14="http://schemas.microsoft.com/office/powerpoint/2010/main" val="1507303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smtClean="0"/>
              <a:t>Overview</a:t>
            </a:r>
          </a:p>
        </p:txBody>
      </p:sp>
      <p:sp>
        <p:nvSpPr>
          <p:cNvPr id="6147" name="Content Placeholder 2"/>
          <p:cNvSpPr>
            <a:spLocks noGrp="1"/>
          </p:cNvSpPr>
          <p:nvPr>
            <p:ph idx="1"/>
          </p:nvPr>
        </p:nvSpPr>
        <p:spPr/>
        <p:txBody>
          <a:bodyPr/>
          <a:lstStyle/>
          <a:p>
            <a:pPr eaLnBrk="1" hangingPunct="1"/>
            <a:endParaRPr lang="en-GB" altLang="en-US" smtClean="0"/>
          </a:p>
          <a:p>
            <a:pPr eaLnBrk="1" hangingPunct="1"/>
            <a:r>
              <a:rPr lang="en-GB" altLang="en-US" smtClean="0"/>
              <a:t>Look at early conciliation in practice</a:t>
            </a:r>
          </a:p>
          <a:p>
            <a:pPr eaLnBrk="1" hangingPunct="1"/>
            <a:r>
              <a:rPr lang="en-GB" altLang="en-US" smtClean="0"/>
              <a:t>First consider Impact of fees </a:t>
            </a:r>
          </a:p>
          <a:p>
            <a:pPr eaLnBrk="1" hangingPunct="1"/>
            <a:r>
              <a:rPr lang="en-GB" altLang="en-US" smtClean="0"/>
              <a:t>Look at each stage of the early conciliation process </a:t>
            </a:r>
          </a:p>
          <a:p>
            <a:pPr eaLnBrk="1" hangingPunct="1"/>
            <a:r>
              <a:rPr lang="en-GB" altLang="en-US" smtClean="0"/>
              <a:t>Take into account:</a:t>
            </a:r>
          </a:p>
          <a:p>
            <a:pPr lvl="1" eaLnBrk="1" hangingPunct="1"/>
            <a:r>
              <a:rPr lang="en-GB" altLang="en-US" smtClean="0"/>
              <a:t>Employment Tribunal statistics published 18</a:t>
            </a:r>
            <a:r>
              <a:rPr lang="en-GB" altLang="en-US" baseline="30000" smtClean="0"/>
              <a:t>th</a:t>
            </a:r>
            <a:r>
              <a:rPr lang="en-GB" altLang="en-US" smtClean="0"/>
              <a:t> September 2015</a:t>
            </a:r>
          </a:p>
          <a:p>
            <a:pPr lvl="1" eaLnBrk="1" hangingPunct="1"/>
            <a:r>
              <a:rPr lang="en-GB" altLang="en-US" smtClean="0"/>
              <a:t>Evaluation of ACAS early conciliation published July 2015</a:t>
            </a:r>
          </a:p>
          <a:p>
            <a:pPr lvl="1" eaLnBrk="1" hangingPunct="1"/>
            <a:r>
              <a:rPr lang="en-GB" altLang="en-US" smtClean="0"/>
              <a:t>Recent Case Law</a:t>
            </a:r>
          </a:p>
        </p:txBody>
      </p:sp>
    </p:spTree>
    <p:extLst>
      <p:ext uri="{BB962C8B-B14F-4D97-AF65-F5344CB8AC3E}">
        <p14:creationId xmlns:p14="http://schemas.microsoft.com/office/powerpoint/2010/main" val="1483378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mtClean="0"/>
              <a:t>Government justification for fees</a:t>
            </a:r>
          </a:p>
        </p:txBody>
      </p:sp>
      <p:sp>
        <p:nvSpPr>
          <p:cNvPr id="8195" name="Content Placeholder 2"/>
          <p:cNvSpPr>
            <a:spLocks noGrp="1"/>
          </p:cNvSpPr>
          <p:nvPr>
            <p:ph idx="1"/>
          </p:nvPr>
        </p:nvSpPr>
        <p:spPr>
          <a:xfrm>
            <a:off x="1992313" y="1484313"/>
            <a:ext cx="7772400" cy="4824412"/>
          </a:xfrm>
        </p:spPr>
        <p:txBody>
          <a:bodyPr/>
          <a:lstStyle/>
          <a:p>
            <a:pPr marL="0" indent="0" fontAlgn="auto">
              <a:spcBef>
                <a:spcPts val="0"/>
              </a:spcBef>
              <a:spcAft>
                <a:spcPts val="0"/>
              </a:spcAft>
              <a:buNone/>
              <a:defRPr/>
            </a:pPr>
            <a:r>
              <a:rPr lang="en-GB" b="1" dirty="0" smtClean="0"/>
              <a:t>Government Policy</a:t>
            </a:r>
          </a:p>
          <a:p>
            <a:pPr marL="0" indent="0" fontAlgn="auto">
              <a:spcBef>
                <a:spcPts val="0"/>
              </a:spcBef>
              <a:spcAft>
                <a:spcPts val="0"/>
              </a:spcAft>
              <a:buNone/>
              <a:defRPr/>
            </a:pPr>
            <a:endParaRPr lang="en-GB" b="1" dirty="0" smtClean="0"/>
          </a:p>
          <a:p>
            <a:pPr marL="0" indent="0" fontAlgn="auto">
              <a:spcBef>
                <a:spcPts val="0"/>
              </a:spcBef>
              <a:spcAft>
                <a:spcPts val="0"/>
              </a:spcAft>
              <a:buNone/>
              <a:defRPr/>
            </a:pPr>
            <a:r>
              <a:rPr lang="en-GB" i="1" dirty="0" smtClean="0"/>
              <a:t>“… </a:t>
            </a:r>
            <a:r>
              <a:rPr lang="en-GB" i="1" dirty="0"/>
              <a:t>that services provided by the state … should attract a fee to cover the cost of providing that service.”</a:t>
            </a:r>
          </a:p>
          <a:p>
            <a:pPr fontAlgn="auto">
              <a:spcBef>
                <a:spcPts val="0"/>
              </a:spcBef>
              <a:spcAft>
                <a:spcPts val="0"/>
              </a:spcAft>
              <a:defRPr/>
            </a:pPr>
            <a:endParaRPr lang="en-GB" dirty="0"/>
          </a:p>
          <a:p>
            <a:pPr marL="0" indent="0" fontAlgn="auto">
              <a:spcBef>
                <a:spcPts val="0"/>
              </a:spcBef>
              <a:spcAft>
                <a:spcPts val="0"/>
              </a:spcAft>
              <a:buNone/>
              <a:defRPr/>
            </a:pPr>
            <a:r>
              <a:rPr lang="en-GB" b="1" dirty="0"/>
              <a:t>Justification</a:t>
            </a:r>
          </a:p>
          <a:p>
            <a:pPr fontAlgn="auto">
              <a:spcBef>
                <a:spcPts val="0"/>
              </a:spcBef>
              <a:spcAft>
                <a:spcPts val="0"/>
              </a:spcAft>
              <a:defRPr/>
            </a:pPr>
            <a:endParaRPr lang="en-GB" dirty="0"/>
          </a:p>
          <a:p>
            <a:pPr marL="228600" indent="-228600" fontAlgn="auto">
              <a:spcBef>
                <a:spcPts val="0"/>
              </a:spcBef>
              <a:spcAft>
                <a:spcPts val="0"/>
              </a:spcAft>
              <a:buFontTx/>
              <a:buAutoNum type="arabicPeriod"/>
              <a:defRPr/>
            </a:pPr>
            <a:r>
              <a:rPr lang="en-GB" dirty="0"/>
              <a:t>To transfer some of the cost from general tax payers to those that use the service;</a:t>
            </a:r>
          </a:p>
          <a:p>
            <a:pPr marL="228600" indent="-228600" fontAlgn="auto">
              <a:spcBef>
                <a:spcPts val="0"/>
              </a:spcBef>
              <a:spcAft>
                <a:spcPts val="0"/>
              </a:spcAft>
              <a:buFontTx/>
              <a:buAutoNum type="arabicPeriod"/>
              <a:defRPr/>
            </a:pPr>
            <a:r>
              <a:rPr lang="en-GB" dirty="0"/>
              <a:t>Incentivise earlier settlement and  dis-incentivise unreasonable behaviour when pursuing weak of vexatious claims.</a:t>
            </a:r>
          </a:p>
          <a:p>
            <a:pPr marL="228600" indent="-228600" fontAlgn="auto">
              <a:spcBef>
                <a:spcPts val="0"/>
              </a:spcBef>
              <a:spcAft>
                <a:spcPts val="0"/>
              </a:spcAft>
              <a:buFontTx/>
              <a:buAutoNum type="arabicPeriod"/>
              <a:defRPr/>
            </a:pPr>
            <a:r>
              <a:rPr lang="en-GB" dirty="0"/>
              <a:t>Fees are charged in other </a:t>
            </a:r>
            <a:r>
              <a:rPr lang="en-GB" dirty="0" smtClean="0"/>
              <a:t>civil disputes</a:t>
            </a:r>
            <a:r>
              <a:rPr lang="en-GB" dirty="0"/>
              <a:t>, including family.</a:t>
            </a:r>
          </a:p>
          <a:p>
            <a:pPr fontAlgn="auto">
              <a:spcBef>
                <a:spcPts val="0"/>
              </a:spcBef>
              <a:spcAft>
                <a:spcPts val="0"/>
              </a:spcAft>
              <a:defRPr/>
            </a:pPr>
            <a:endParaRPr lang="en-GB" dirty="0"/>
          </a:p>
          <a:p>
            <a:pPr marL="0" indent="0" fontAlgn="auto">
              <a:spcBef>
                <a:spcPts val="0"/>
              </a:spcBef>
              <a:spcAft>
                <a:spcPts val="0"/>
              </a:spcAft>
              <a:buNone/>
              <a:defRPr/>
            </a:pPr>
            <a:r>
              <a:rPr lang="en-GB" dirty="0"/>
              <a:t>“We see no fundamental difference between the courts and the Employment Tribunals in the sense that both consider cases between individuals (party v party disputes </a:t>
            </a:r>
            <a:r>
              <a:rPr lang="en-GB" altLang="en-US" dirty="0" smtClean="0"/>
              <a:t>Review of fees</a:t>
            </a:r>
          </a:p>
          <a:p>
            <a:pPr eaLnBrk="1" hangingPunct="1">
              <a:defRPr/>
            </a:pPr>
            <a:endParaRPr lang="en-GB" altLang="en-US" dirty="0" smtClean="0"/>
          </a:p>
          <a:p>
            <a:pPr eaLnBrk="1" hangingPunct="1">
              <a:defRPr/>
            </a:pPr>
            <a:endParaRPr lang="en-GB" altLang="en-US" dirty="0" smtClean="0">
              <a:solidFill>
                <a:srgbClr val="000000"/>
              </a:solidFill>
            </a:endParaRPr>
          </a:p>
        </p:txBody>
      </p:sp>
    </p:spTree>
    <p:extLst>
      <p:ext uri="{BB962C8B-B14F-4D97-AF65-F5344CB8AC3E}">
        <p14:creationId xmlns:p14="http://schemas.microsoft.com/office/powerpoint/2010/main" val="595685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A Question of Scale</a:t>
            </a:r>
          </a:p>
        </p:txBody>
      </p:sp>
      <p:sp>
        <p:nvSpPr>
          <p:cNvPr id="4099" name="Rectangle 2"/>
          <p:cNvSpPr>
            <a:spLocks noGrp="1" noChangeArrowheads="1"/>
          </p:cNvSpPr>
          <p:nvPr>
            <p:ph idx="1"/>
          </p:nvPr>
        </p:nvSpPr>
        <p:spPr/>
        <p:txBody>
          <a:bodyPr/>
          <a:lstStyle/>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dirty="0">
                <a:latin typeface="Arial" charset="0"/>
              </a:rPr>
              <a:t>Facebook </a:t>
            </a:r>
            <a:r>
              <a:rPr lang="en-US" strike="sngStrike" dirty="0">
                <a:latin typeface="Arial" charset="0"/>
              </a:rPr>
              <a:t>1.3 billion March 14</a:t>
            </a:r>
            <a:r>
              <a:rPr lang="en-US" dirty="0">
                <a:latin typeface="Arial" charset="0"/>
              </a:rPr>
              <a:t>  1.49 billion MAUs (Aug15)</a:t>
            </a:r>
          </a:p>
          <a:p>
            <a:pPr marL="1074738" indent="-355600">
              <a:lnSpc>
                <a:spcPct val="80000"/>
              </a:lnSpc>
              <a:spcBef>
                <a:spcPts val="700"/>
              </a:spcBef>
              <a:buClr>
                <a:srgbClr val="CC0066"/>
              </a:buClr>
              <a:buFont typeface="Wingdings" charset="2"/>
              <a:buChar char=""/>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dirty="0">
                <a:latin typeface="Arial" charset="0"/>
              </a:rPr>
              <a:t>Instagram 400m MAUs (Aug 15)</a:t>
            </a:r>
          </a:p>
          <a:p>
            <a:pPr marL="1074738" indent="-355600">
              <a:lnSpc>
                <a:spcPct val="80000"/>
              </a:lnSpc>
              <a:spcBef>
                <a:spcPts val="700"/>
              </a:spcBef>
              <a:buClr>
                <a:srgbClr val="CC0066"/>
              </a:buClr>
              <a:buFont typeface="Wingdings" charset="2"/>
              <a:buChar char=""/>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But QQ </a:t>
            </a:r>
            <a:r>
              <a:rPr lang="en-GB" dirty="0">
                <a:latin typeface="Arial" charset="0"/>
              </a:rPr>
              <a:t>is catching </a:t>
            </a:r>
            <a:r>
              <a:rPr lang="en-GB" dirty="0" smtClean="0">
                <a:latin typeface="Arial" charset="0"/>
              </a:rPr>
              <a:t>up (829m, Jan 15)</a:t>
            </a:r>
            <a:endParaRPr lang="en-US"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smtClean="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410262872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smtClean="0"/>
              <a:t>The Statistics</a:t>
            </a:r>
          </a:p>
        </p:txBody>
      </p:sp>
      <p:graphicFrame>
        <p:nvGraphicFramePr>
          <p:cNvPr id="2" name="Content Placeholder 1"/>
          <p:cNvGraphicFramePr>
            <a:graphicFrameLocks noGrp="1"/>
          </p:cNvGraphicFramePr>
          <p:nvPr>
            <p:ph idx="1"/>
          </p:nvPr>
        </p:nvGraphicFramePr>
        <p:xfrm>
          <a:off x="1847851" y="1752601"/>
          <a:ext cx="8424863" cy="3546475"/>
        </p:xfrm>
        <a:graphic>
          <a:graphicData uri="http://schemas.openxmlformats.org/drawingml/2006/table">
            <a:tbl>
              <a:tblPr firstRow="1" bandRow="1">
                <a:tableStyleId>{5C22544A-7EE6-4342-B048-85BDC9FD1C3A}</a:tableStyleId>
              </a:tblPr>
              <a:tblGrid>
                <a:gridCol w="3888110"/>
                <a:gridCol w="2376530"/>
                <a:gridCol w="2160222"/>
              </a:tblGrid>
              <a:tr h="370912">
                <a:tc>
                  <a:txBody>
                    <a:bodyPr/>
                    <a:lstStyle/>
                    <a:p>
                      <a:r>
                        <a:rPr lang="en-GB" sz="1800" dirty="0" smtClean="0"/>
                        <a:t>Outcome</a:t>
                      </a:r>
                      <a:endParaRPr lang="en-GB" sz="1800" dirty="0"/>
                    </a:p>
                  </a:txBody>
                  <a:tcPr marL="91439" marR="91439" marT="45729" marB="45729"/>
                </a:tc>
                <a:tc>
                  <a:txBody>
                    <a:bodyPr/>
                    <a:lstStyle/>
                    <a:p>
                      <a:r>
                        <a:rPr lang="en-GB" sz="1800" dirty="0" smtClean="0"/>
                        <a:t>2012/13</a:t>
                      </a:r>
                      <a:endParaRPr lang="en-GB" sz="1800" dirty="0"/>
                    </a:p>
                  </a:txBody>
                  <a:tcPr marL="91439" marR="91439" marT="45729" marB="45729"/>
                </a:tc>
                <a:tc>
                  <a:txBody>
                    <a:bodyPr/>
                    <a:lstStyle/>
                    <a:p>
                      <a:r>
                        <a:rPr lang="en-GB" sz="1800" dirty="0" smtClean="0"/>
                        <a:t>2013/14</a:t>
                      </a:r>
                      <a:endParaRPr lang="en-GB" sz="1800" dirty="0"/>
                    </a:p>
                  </a:txBody>
                  <a:tcPr marL="91439" marR="91439" marT="45729" marB="45729"/>
                </a:tc>
              </a:tr>
              <a:tr h="370912">
                <a:tc>
                  <a:txBody>
                    <a:bodyPr/>
                    <a:lstStyle/>
                    <a:p>
                      <a:r>
                        <a:rPr lang="en-GB" sz="1800" dirty="0" smtClean="0"/>
                        <a:t>ACAS conciliated settlement</a:t>
                      </a:r>
                      <a:endParaRPr lang="en-GB" sz="1800" dirty="0"/>
                    </a:p>
                  </a:txBody>
                  <a:tcPr marL="91439" marR="91439" marT="45729" marB="45729"/>
                </a:tc>
                <a:tc>
                  <a:txBody>
                    <a:bodyPr/>
                    <a:lstStyle/>
                    <a:p>
                      <a:r>
                        <a:rPr lang="en-GB" sz="1800" dirty="0" smtClean="0"/>
                        <a:t>33%</a:t>
                      </a:r>
                      <a:endParaRPr lang="en-GB" sz="1800" dirty="0"/>
                    </a:p>
                  </a:txBody>
                  <a:tcPr marL="91439" marR="91439" marT="45729" marB="45729"/>
                </a:tc>
                <a:tc>
                  <a:txBody>
                    <a:bodyPr/>
                    <a:lstStyle/>
                    <a:p>
                      <a:r>
                        <a:rPr lang="en-GB" sz="1800" dirty="0" smtClean="0"/>
                        <a:t>21%</a:t>
                      </a:r>
                      <a:endParaRPr lang="en-GB" sz="1800" dirty="0"/>
                    </a:p>
                  </a:txBody>
                  <a:tcPr marL="91439" marR="91439" marT="45729" marB="45729"/>
                </a:tc>
              </a:tr>
              <a:tr h="370912">
                <a:tc>
                  <a:txBody>
                    <a:bodyPr/>
                    <a:lstStyle/>
                    <a:p>
                      <a:r>
                        <a:rPr lang="en-GB" sz="1800" dirty="0" smtClean="0"/>
                        <a:t>Withdrawn</a:t>
                      </a:r>
                      <a:endParaRPr lang="en-GB" sz="1800" dirty="0"/>
                    </a:p>
                  </a:txBody>
                  <a:tcPr marL="91439" marR="91439" marT="45729" marB="45729"/>
                </a:tc>
                <a:tc>
                  <a:txBody>
                    <a:bodyPr/>
                    <a:lstStyle/>
                    <a:p>
                      <a:r>
                        <a:rPr lang="en-GB" sz="1800" dirty="0" smtClean="0"/>
                        <a:t>28%</a:t>
                      </a:r>
                      <a:endParaRPr lang="en-GB" sz="1800" dirty="0"/>
                    </a:p>
                  </a:txBody>
                  <a:tcPr marL="91439" marR="91439" marT="45729" marB="45729"/>
                </a:tc>
                <a:tc>
                  <a:txBody>
                    <a:bodyPr/>
                    <a:lstStyle/>
                    <a:p>
                      <a:r>
                        <a:rPr lang="en-GB" sz="1800" dirty="0" smtClean="0"/>
                        <a:t>48%</a:t>
                      </a:r>
                      <a:endParaRPr lang="en-GB" sz="1800" dirty="0"/>
                    </a:p>
                  </a:txBody>
                  <a:tcPr marL="91439" marR="91439" marT="45729" marB="45729"/>
                </a:tc>
              </a:tr>
              <a:tr h="370912">
                <a:tc>
                  <a:txBody>
                    <a:bodyPr/>
                    <a:lstStyle/>
                    <a:p>
                      <a:r>
                        <a:rPr lang="en-GB" sz="1800" dirty="0" smtClean="0"/>
                        <a:t>Successful at hearing</a:t>
                      </a:r>
                      <a:endParaRPr lang="en-GB" sz="1800" dirty="0"/>
                    </a:p>
                  </a:txBody>
                  <a:tcPr marL="91439" marR="91439" marT="45729" marB="45729"/>
                </a:tc>
                <a:tc>
                  <a:txBody>
                    <a:bodyPr/>
                    <a:lstStyle/>
                    <a:p>
                      <a:r>
                        <a:rPr lang="en-GB" sz="1800" dirty="0" smtClean="0"/>
                        <a:t>11%</a:t>
                      </a:r>
                      <a:endParaRPr lang="en-GB" sz="1800" dirty="0"/>
                    </a:p>
                  </a:txBody>
                  <a:tcPr marL="91439" marR="91439" marT="45729" marB="45729"/>
                </a:tc>
                <a:tc>
                  <a:txBody>
                    <a:bodyPr/>
                    <a:lstStyle/>
                    <a:p>
                      <a:r>
                        <a:rPr lang="en-GB" sz="1800" dirty="0" smtClean="0"/>
                        <a:t>7%</a:t>
                      </a:r>
                      <a:endParaRPr lang="en-GB" sz="1800" dirty="0"/>
                    </a:p>
                  </a:txBody>
                  <a:tcPr marL="91439" marR="91439" marT="45729" marB="45729"/>
                </a:tc>
              </a:tr>
              <a:tr h="370912">
                <a:tc>
                  <a:txBody>
                    <a:bodyPr/>
                    <a:lstStyle/>
                    <a:p>
                      <a:r>
                        <a:rPr lang="en-GB" sz="1800" dirty="0" smtClean="0"/>
                        <a:t>Unsuccessful</a:t>
                      </a:r>
                      <a:r>
                        <a:rPr lang="en-GB" sz="1800" baseline="0" dirty="0" smtClean="0"/>
                        <a:t> at hearing</a:t>
                      </a:r>
                      <a:endParaRPr lang="en-GB" sz="1800" dirty="0"/>
                    </a:p>
                  </a:txBody>
                  <a:tcPr marL="91439" marR="91439" marT="45729" marB="45729"/>
                </a:tc>
                <a:tc>
                  <a:txBody>
                    <a:bodyPr/>
                    <a:lstStyle/>
                    <a:p>
                      <a:r>
                        <a:rPr lang="en-GB" sz="1800" dirty="0" smtClean="0"/>
                        <a:t>7%</a:t>
                      </a:r>
                      <a:endParaRPr lang="en-GB" sz="1800" dirty="0"/>
                    </a:p>
                  </a:txBody>
                  <a:tcPr marL="91439" marR="91439" marT="45729" marB="45729"/>
                </a:tc>
                <a:tc>
                  <a:txBody>
                    <a:bodyPr/>
                    <a:lstStyle/>
                    <a:p>
                      <a:r>
                        <a:rPr lang="en-GB" sz="1800" dirty="0" smtClean="0"/>
                        <a:t>5%</a:t>
                      </a:r>
                      <a:endParaRPr lang="en-GB" sz="1800" dirty="0"/>
                    </a:p>
                  </a:txBody>
                  <a:tcPr marL="91439" marR="91439" marT="45729" marB="45729"/>
                </a:tc>
              </a:tr>
              <a:tr h="370912">
                <a:tc>
                  <a:txBody>
                    <a:bodyPr/>
                    <a:lstStyle/>
                    <a:p>
                      <a:r>
                        <a:rPr lang="en-GB" sz="1800" dirty="0" smtClean="0"/>
                        <a:t>Struck out</a:t>
                      </a:r>
                      <a:endParaRPr lang="en-GB" sz="1800" dirty="0"/>
                    </a:p>
                  </a:txBody>
                  <a:tcPr marL="91439" marR="91439" marT="45729" marB="45729"/>
                </a:tc>
                <a:tc>
                  <a:txBody>
                    <a:bodyPr/>
                    <a:lstStyle/>
                    <a:p>
                      <a:r>
                        <a:rPr lang="en-GB" sz="1800" dirty="0" smtClean="0"/>
                        <a:t>12%</a:t>
                      </a:r>
                      <a:endParaRPr lang="en-GB" sz="1800" dirty="0"/>
                    </a:p>
                  </a:txBody>
                  <a:tcPr marL="91439" marR="91439" marT="45729" marB="45729"/>
                </a:tc>
                <a:tc>
                  <a:txBody>
                    <a:bodyPr/>
                    <a:lstStyle/>
                    <a:p>
                      <a:r>
                        <a:rPr lang="en-GB" sz="1800" dirty="0" smtClean="0"/>
                        <a:t>8%</a:t>
                      </a:r>
                      <a:endParaRPr lang="en-GB" sz="1800" dirty="0"/>
                    </a:p>
                  </a:txBody>
                  <a:tcPr marL="91439" marR="91439" marT="45729" marB="45729"/>
                </a:tc>
              </a:tr>
              <a:tr h="370912">
                <a:tc>
                  <a:txBody>
                    <a:bodyPr/>
                    <a:lstStyle/>
                    <a:p>
                      <a:r>
                        <a:rPr lang="en-GB" sz="1800" dirty="0" smtClean="0"/>
                        <a:t>Default</a:t>
                      </a:r>
                      <a:r>
                        <a:rPr lang="en-GB" sz="1800" baseline="0" dirty="0" smtClean="0"/>
                        <a:t> </a:t>
                      </a:r>
                      <a:r>
                        <a:rPr lang="en-GB" sz="1800" dirty="0" smtClean="0"/>
                        <a:t>Judgement</a:t>
                      </a:r>
                      <a:endParaRPr lang="en-GB" sz="1800" dirty="0"/>
                    </a:p>
                  </a:txBody>
                  <a:tcPr marL="91439" marR="91439" marT="45729" marB="45729"/>
                </a:tc>
                <a:tc>
                  <a:txBody>
                    <a:bodyPr/>
                    <a:lstStyle/>
                    <a:p>
                      <a:r>
                        <a:rPr lang="en-GB" sz="1800" dirty="0" smtClean="0"/>
                        <a:t>6%</a:t>
                      </a:r>
                      <a:endParaRPr lang="en-GB" sz="1800" dirty="0"/>
                    </a:p>
                  </a:txBody>
                  <a:tcPr marL="91439" marR="91439" marT="45729" marB="45729"/>
                </a:tc>
                <a:tc>
                  <a:txBody>
                    <a:bodyPr/>
                    <a:lstStyle/>
                    <a:p>
                      <a:r>
                        <a:rPr lang="en-GB" sz="1800" dirty="0" smtClean="0"/>
                        <a:t>3%</a:t>
                      </a:r>
                      <a:endParaRPr lang="en-GB" sz="1800" dirty="0"/>
                    </a:p>
                  </a:txBody>
                  <a:tcPr marL="91439" marR="91439" marT="45729" marB="45729"/>
                </a:tc>
              </a:tr>
              <a:tr h="370912">
                <a:tc>
                  <a:txBody>
                    <a:bodyPr/>
                    <a:lstStyle/>
                    <a:p>
                      <a:r>
                        <a:rPr lang="en-GB" sz="1800" dirty="0" smtClean="0"/>
                        <a:t>Dismissed at Preliminary Hearing</a:t>
                      </a:r>
                      <a:endParaRPr lang="en-GB" sz="1800" dirty="0"/>
                    </a:p>
                  </a:txBody>
                  <a:tcPr marL="91439" marR="91439" marT="45729" marB="45729"/>
                </a:tc>
                <a:tc>
                  <a:txBody>
                    <a:bodyPr/>
                    <a:lstStyle/>
                    <a:p>
                      <a:r>
                        <a:rPr lang="en-GB" sz="1800" dirty="0" smtClean="0"/>
                        <a:t>3%</a:t>
                      </a:r>
                      <a:endParaRPr lang="en-GB" sz="1800" dirty="0"/>
                    </a:p>
                  </a:txBody>
                  <a:tcPr marL="91439" marR="91439" marT="45729" marB="45729"/>
                </a:tc>
                <a:tc>
                  <a:txBody>
                    <a:bodyPr/>
                    <a:lstStyle/>
                    <a:p>
                      <a:r>
                        <a:rPr lang="en-GB" sz="1800" dirty="0" smtClean="0"/>
                        <a:t>2%</a:t>
                      </a:r>
                      <a:endParaRPr lang="en-GB" sz="1800" dirty="0"/>
                    </a:p>
                  </a:txBody>
                  <a:tcPr marL="91439" marR="91439" marT="45729" marB="45729"/>
                </a:tc>
              </a:tr>
              <a:tr h="579180">
                <a:tc gridSpan="3">
                  <a:txBody>
                    <a:bodyPr/>
                    <a:lstStyle/>
                    <a:p>
                      <a:r>
                        <a:rPr lang="en-GB" sz="1600" i="1" dirty="0" smtClean="0"/>
                        <a:t>Source: Ministry of Justice Tribunals and gender recognition</a:t>
                      </a:r>
                      <a:r>
                        <a:rPr lang="en-GB" sz="1600" i="1" baseline="0" dirty="0" smtClean="0"/>
                        <a:t> certificate statistics quarterly April to June 2015 published 10 September 2015</a:t>
                      </a:r>
                      <a:endParaRPr lang="en-GB" sz="1600" i="1" kern="1200" dirty="0">
                        <a:solidFill>
                          <a:schemeClr val="dk1"/>
                        </a:solidFill>
                        <a:latin typeface="+mn-lt"/>
                        <a:ea typeface="+mn-ea"/>
                        <a:cs typeface="+mn-cs"/>
                      </a:endParaRPr>
                    </a:p>
                  </a:txBody>
                  <a:tcPr marL="91439" marR="91439" marT="45729" marB="45729"/>
                </a:tc>
                <a:tc hMerge="1">
                  <a:txBody>
                    <a:bodyPr/>
                    <a:lstStyle/>
                    <a:p>
                      <a:endParaRPr lang="en-GB" sz="1800" dirty="0"/>
                    </a:p>
                  </a:txBody>
                  <a:tcPr marL="91439" marR="91439" marT="45725" marB="45725"/>
                </a:tc>
                <a:tc hMerge="1">
                  <a:txBody>
                    <a:bodyPr/>
                    <a:lstStyle/>
                    <a:p>
                      <a:endParaRPr lang="en-GB" sz="1800" dirty="0"/>
                    </a:p>
                  </a:txBody>
                  <a:tcPr marL="91439" marR="91439" marT="45725" marB="45725"/>
                </a:tc>
              </a:tr>
            </a:tbl>
          </a:graphicData>
        </a:graphic>
      </p:graphicFrame>
    </p:spTree>
    <p:extLst>
      <p:ext uri="{BB962C8B-B14F-4D97-AF65-F5344CB8AC3E}">
        <p14:creationId xmlns:p14="http://schemas.microsoft.com/office/powerpoint/2010/main" val="3823505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063750" y="1773238"/>
            <a:ext cx="7772400" cy="4114800"/>
          </a:xfrm>
        </p:spPr>
        <p:txBody>
          <a:bodyPr/>
          <a:lstStyle/>
          <a:p>
            <a:pPr eaLnBrk="1" hangingPunct="1"/>
            <a:endParaRPr lang="en-GB" altLang="en-US" smtClean="0"/>
          </a:p>
          <a:p>
            <a:pPr eaLnBrk="1" hangingPunct="1"/>
            <a:r>
              <a:rPr lang="en-GB" altLang="en-US" smtClean="0"/>
              <a:t>In force -  6</a:t>
            </a:r>
            <a:r>
              <a:rPr lang="en-GB" altLang="en-US" baseline="30000" smtClean="0"/>
              <a:t>th</a:t>
            </a:r>
            <a:r>
              <a:rPr lang="en-GB" altLang="en-US" smtClean="0"/>
              <a:t> May 2014</a:t>
            </a:r>
          </a:p>
          <a:p>
            <a:pPr eaLnBrk="1" hangingPunct="1"/>
            <a:r>
              <a:rPr lang="en-GB" altLang="en-US" smtClean="0"/>
              <a:t>Aim to encourage resolution between the parties without the need to pursue  an Employment Tribunal claim</a:t>
            </a:r>
          </a:p>
          <a:p>
            <a:pPr eaLnBrk="1" hangingPunct="1"/>
            <a:endParaRPr lang="en-GB" altLang="en-US" smtClean="0">
              <a:solidFill>
                <a:srgbClr val="000000"/>
              </a:solidFill>
            </a:endParaRPr>
          </a:p>
          <a:p>
            <a:pPr eaLnBrk="1" hangingPunct="1"/>
            <a:endParaRPr lang="en-GB" altLang="en-US" smtClean="0"/>
          </a:p>
        </p:txBody>
      </p:sp>
      <p:sp>
        <p:nvSpPr>
          <p:cNvPr id="12291" name="Title 1"/>
          <p:cNvSpPr>
            <a:spLocks noGrp="1"/>
          </p:cNvSpPr>
          <p:nvPr>
            <p:ph type="title"/>
          </p:nvPr>
        </p:nvSpPr>
        <p:spPr/>
        <p:txBody>
          <a:bodyPr/>
          <a:lstStyle/>
          <a:p>
            <a:r>
              <a:rPr lang="en-GB" altLang="en-US" smtClean="0"/>
              <a:t>Early Conciliation</a:t>
            </a:r>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4175" y="3141663"/>
            <a:ext cx="177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283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Early Conciliation Process</a:t>
            </a:r>
          </a:p>
        </p:txBody>
      </p:sp>
      <p:sp>
        <p:nvSpPr>
          <p:cNvPr id="14339" name="Content Placeholder 2"/>
          <p:cNvSpPr>
            <a:spLocks noGrp="1"/>
          </p:cNvSpPr>
          <p:nvPr>
            <p:ph idx="1"/>
          </p:nvPr>
        </p:nvSpPr>
        <p:spPr/>
        <p:txBody>
          <a:bodyPr/>
          <a:lstStyle/>
          <a:p>
            <a:pPr marL="0" indent="0">
              <a:buNone/>
              <a:defRPr/>
            </a:pPr>
            <a:endParaRPr lang="en-GB" altLang="en-US" dirty="0" smtClean="0"/>
          </a:p>
          <a:p>
            <a:pPr marL="0" indent="0">
              <a:buNone/>
              <a:defRPr/>
            </a:pPr>
            <a:r>
              <a:rPr lang="en-GB" altLang="en-US" dirty="0">
                <a:solidFill>
                  <a:schemeClr val="tx1"/>
                </a:solidFill>
              </a:rPr>
              <a:t>Early conciliation involves a 3 step process:</a:t>
            </a:r>
          </a:p>
          <a:p>
            <a:pPr marL="0" indent="0">
              <a:buNone/>
              <a:defRPr/>
            </a:pPr>
            <a:endParaRPr lang="en-GB" altLang="en-US" dirty="0"/>
          </a:p>
          <a:p>
            <a:pPr>
              <a:buFont typeface="Wingdings" panose="05000000000000000000" pitchFamily="2" charset="2"/>
              <a:buAutoNum type="arabicPeriod"/>
              <a:defRPr/>
            </a:pPr>
            <a:r>
              <a:rPr lang="en-GB" altLang="en-US" dirty="0" smtClean="0">
                <a:solidFill>
                  <a:schemeClr val="tx1"/>
                </a:solidFill>
              </a:rPr>
              <a:t>Contact ACAS by completing an Early Conciliation Notification Form (ECNF) - Mandatory:</a:t>
            </a:r>
          </a:p>
          <a:p>
            <a:pPr>
              <a:buFont typeface="Wingdings" panose="05000000000000000000" pitchFamily="2" charset="2"/>
              <a:buAutoNum type="arabicPeriod"/>
              <a:defRPr/>
            </a:pPr>
            <a:endParaRPr lang="en-GB" altLang="en-US" dirty="0">
              <a:solidFill>
                <a:schemeClr val="tx1"/>
              </a:solidFill>
            </a:endParaRPr>
          </a:p>
          <a:p>
            <a:pPr>
              <a:buFont typeface="Wingdings" panose="05000000000000000000" pitchFamily="2" charset="2"/>
              <a:buAutoNum type="arabicPeriod"/>
              <a:defRPr/>
            </a:pPr>
            <a:r>
              <a:rPr lang="en-GB" altLang="en-US" dirty="0" smtClean="0">
                <a:solidFill>
                  <a:schemeClr val="tx1"/>
                </a:solidFill>
              </a:rPr>
              <a:t>Enter into a period of conciliation, usually 4 calendar weeks - Voluntary </a:t>
            </a:r>
          </a:p>
          <a:p>
            <a:pPr>
              <a:buFont typeface="Wingdings" panose="05000000000000000000" pitchFamily="2" charset="2"/>
              <a:buAutoNum type="arabicPeriod"/>
              <a:defRPr/>
            </a:pPr>
            <a:endParaRPr lang="en-GB" altLang="en-US" dirty="0" smtClean="0">
              <a:solidFill>
                <a:schemeClr val="tx1"/>
              </a:solidFill>
            </a:endParaRPr>
          </a:p>
          <a:p>
            <a:pPr>
              <a:buFont typeface="Wingdings" panose="05000000000000000000" pitchFamily="2" charset="2"/>
              <a:buAutoNum type="arabicPeriod"/>
              <a:defRPr/>
            </a:pPr>
            <a:r>
              <a:rPr lang="en-GB" altLang="en-US" dirty="0" smtClean="0">
                <a:solidFill>
                  <a:schemeClr val="tx1"/>
                </a:solidFill>
              </a:rPr>
              <a:t>Issue of Early Conciliation Certificate (ECC) – Mandatory </a:t>
            </a:r>
          </a:p>
          <a:p>
            <a:pPr>
              <a:buFont typeface="Wingdings" panose="05000000000000000000" pitchFamily="2" charset="2"/>
              <a:buAutoNum type="arabicPeriod"/>
              <a:defRPr/>
            </a:pPr>
            <a:endParaRPr lang="en-GB" altLang="en-US" dirty="0">
              <a:solidFill>
                <a:schemeClr val="tx1"/>
              </a:solidFill>
            </a:endParaRPr>
          </a:p>
          <a:p>
            <a:pPr marL="0" indent="0">
              <a:buNone/>
              <a:defRPr/>
            </a:pPr>
            <a:r>
              <a:rPr lang="en-GB" altLang="en-US" dirty="0" smtClean="0">
                <a:solidFill>
                  <a:schemeClr val="tx1"/>
                </a:solidFill>
              </a:rPr>
              <a:t>NB: 	Early conciliation MUST begin before the normal limitation expires</a:t>
            </a:r>
          </a:p>
          <a:p>
            <a:pPr marL="0" indent="0">
              <a:buNone/>
              <a:defRPr/>
            </a:pPr>
            <a:r>
              <a:rPr lang="en-GB" altLang="en-US" dirty="0">
                <a:solidFill>
                  <a:schemeClr val="tx1"/>
                </a:solidFill>
              </a:rPr>
              <a:t>	</a:t>
            </a:r>
            <a:r>
              <a:rPr lang="en-GB" altLang="en-US" dirty="0" smtClean="0">
                <a:solidFill>
                  <a:schemeClr val="tx1"/>
                </a:solidFill>
              </a:rPr>
              <a:t>An ET claim CANNOT be lodged with out the EC number</a:t>
            </a:r>
          </a:p>
          <a:p>
            <a:pPr marL="0" indent="0">
              <a:buNone/>
              <a:defRPr/>
            </a:pPr>
            <a:r>
              <a:rPr lang="en-GB" altLang="en-US" dirty="0">
                <a:solidFill>
                  <a:schemeClr val="tx1"/>
                </a:solidFill>
              </a:rPr>
              <a:t>	</a:t>
            </a:r>
            <a:endParaRPr lang="en-GB" altLang="en-US" dirty="0" smtClean="0">
              <a:solidFill>
                <a:schemeClr val="tx1"/>
              </a:solidFill>
            </a:endParaRPr>
          </a:p>
        </p:txBody>
      </p:sp>
    </p:spTree>
    <p:extLst>
      <p:ext uri="{BB962C8B-B14F-4D97-AF65-F5344CB8AC3E}">
        <p14:creationId xmlns:p14="http://schemas.microsoft.com/office/powerpoint/2010/main" val="2023768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Requirement to contact ACAS</a:t>
            </a:r>
          </a:p>
        </p:txBody>
      </p:sp>
      <p:sp>
        <p:nvSpPr>
          <p:cNvPr id="16387" name="Content Placeholder 2"/>
          <p:cNvSpPr>
            <a:spLocks noGrp="1"/>
          </p:cNvSpPr>
          <p:nvPr>
            <p:ph idx="1"/>
          </p:nvPr>
        </p:nvSpPr>
        <p:spPr/>
        <p:txBody>
          <a:bodyPr/>
          <a:lstStyle/>
          <a:p>
            <a:r>
              <a:rPr lang="en-GB" altLang="en-US" smtClean="0"/>
              <a:t>Limited exemptions from the requirement to comply with the mandatory requirement to contact ACAS </a:t>
            </a:r>
            <a:r>
              <a:rPr lang="en-GB" altLang="en-US" i="1" smtClean="0"/>
              <a:t>- </a:t>
            </a:r>
            <a:r>
              <a:rPr lang="en-GB" altLang="en-US" b="1" i="1" u="sng" smtClean="0"/>
              <a:t>Cranwell v Cullen UKEAT 0046/14</a:t>
            </a:r>
            <a:endParaRPr lang="en-GB" altLang="en-US" b="1" u="sng" smtClean="0"/>
          </a:p>
          <a:p>
            <a:endParaRPr lang="en-GB" altLang="en-US" smtClean="0"/>
          </a:p>
          <a:p>
            <a:r>
              <a:rPr lang="en-GB" altLang="en-US" smtClean="0"/>
              <a:t>Multiple cases – eg holiday pay and ongoing unlawful deduction from wages.</a:t>
            </a:r>
          </a:p>
          <a:p>
            <a:endParaRPr lang="en-GB" altLang="en-US" smtClean="0"/>
          </a:p>
          <a:p>
            <a:r>
              <a:rPr lang="en-GB" altLang="en-US" smtClean="0"/>
              <a:t>Multiple claims – eg failure to make reasonable adjustment and subsequent dismissal.</a:t>
            </a:r>
          </a:p>
          <a:p>
            <a:endParaRPr lang="en-GB" altLang="en-US" smtClean="0"/>
          </a:p>
          <a:p>
            <a:r>
              <a:rPr lang="en-GB" altLang="en-US" smtClean="0"/>
              <a:t>Multiple employer – tupe transfer cases and insolvent employers</a:t>
            </a:r>
          </a:p>
        </p:txBody>
      </p:sp>
    </p:spTree>
    <p:extLst>
      <p:ext uri="{BB962C8B-B14F-4D97-AF65-F5344CB8AC3E}">
        <p14:creationId xmlns:p14="http://schemas.microsoft.com/office/powerpoint/2010/main" val="3590949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Conciliation process</a:t>
            </a:r>
          </a:p>
        </p:txBody>
      </p:sp>
      <p:sp>
        <p:nvSpPr>
          <p:cNvPr id="18435" name="Content Placeholder 2"/>
          <p:cNvSpPr>
            <a:spLocks noGrp="1"/>
          </p:cNvSpPr>
          <p:nvPr>
            <p:ph idx="1"/>
          </p:nvPr>
        </p:nvSpPr>
        <p:spPr/>
        <p:txBody>
          <a:bodyPr/>
          <a:lstStyle/>
          <a:p>
            <a:pPr>
              <a:defRPr/>
            </a:pPr>
            <a:r>
              <a:rPr lang="en-GB" altLang="en-US" dirty="0" smtClean="0"/>
              <a:t>Voluntary</a:t>
            </a:r>
          </a:p>
          <a:p>
            <a:pPr marL="0" indent="0">
              <a:buNone/>
              <a:defRPr/>
            </a:pPr>
            <a:endParaRPr lang="en-GB" altLang="en-US" dirty="0" smtClean="0"/>
          </a:p>
          <a:p>
            <a:pPr>
              <a:defRPr/>
            </a:pPr>
            <a:r>
              <a:rPr lang="en-GB" altLang="en-US" dirty="0" smtClean="0"/>
              <a:t>Limited to 4 weeks</a:t>
            </a:r>
          </a:p>
          <a:p>
            <a:pPr>
              <a:defRPr/>
            </a:pPr>
            <a:endParaRPr lang="en-GB" altLang="en-US" dirty="0" smtClean="0"/>
          </a:p>
          <a:p>
            <a:pPr>
              <a:defRPr/>
            </a:pPr>
            <a:r>
              <a:rPr lang="en-GB" altLang="en-US" dirty="0" smtClean="0"/>
              <a:t>Can be extended by a further 2 weeks but </a:t>
            </a:r>
            <a:r>
              <a:rPr lang="en-GB" altLang="en-US" b="1" dirty="0" smtClean="0"/>
              <a:t>only</a:t>
            </a:r>
            <a:r>
              <a:rPr lang="en-GB" altLang="en-US" dirty="0" smtClean="0"/>
              <a:t> if both parties agree </a:t>
            </a:r>
            <a:r>
              <a:rPr lang="en-GB" altLang="en-US" b="1" dirty="0" smtClean="0"/>
              <a:t>and</a:t>
            </a:r>
            <a:r>
              <a:rPr lang="en-GB" altLang="en-US" dirty="0" smtClean="0"/>
              <a:t> ACAS consider there is a reasonable prospect of achieving a settlement before the end of the 2 weeks</a:t>
            </a:r>
          </a:p>
        </p:txBody>
      </p:sp>
    </p:spTree>
    <p:extLst>
      <p:ext uri="{BB962C8B-B14F-4D97-AF65-F5344CB8AC3E}">
        <p14:creationId xmlns:p14="http://schemas.microsoft.com/office/powerpoint/2010/main" val="459885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Financial settlement</a:t>
            </a:r>
          </a:p>
        </p:txBody>
      </p:sp>
      <p:sp>
        <p:nvSpPr>
          <p:cNvPr id="20483" name="Content Placeholder 2"/>
          <p:cNvSpPr>
            <a:spLocks noGrp="1"/>
          </p:cNvSpPr>
          <p:nvPr>
            <p:ph idx="1"/>
          </p:nvPr>
        </p:nvSpPr>
        <p:spPr/>
        <p:txBody>
          <a:bodyPr/>
          <a:lstStyle/>
          <a:p>
            <a:r>
              <a:rPr lang="en-GB" altLang="en-US" smtClean="0"/>
              <a:t>Early conciliation – average (= £1,300)*</a:t>
            </a:r>
          </a:p>
          <a:p>
            <a:r>
              <a:rPr lang="en-GB" altLang="en-US" smtClean="0"/>
              <a:t>Employment Tribunal – medium awards</a:t>
            </a:r>
          </a:p>
        </p:txBody>
      </p:sp>
      <p:graphicFrame>
        <p:nvGraphicFramePr>
          <p:cNvPr id="4" name="Table 3"/>
          <p:cNvGraphicFramePr>
            <a:graphicFrameLocks noGrp="1"/>
          </p:cNvGraphicFramePr>
          <p:nvPr/>
        </p:nvGraphicFramePr>
        <p:xfrm>
          <a:off x="5389563" y="3021014"/>
          <a:ext cx="679450" cy="365125"/>
        </p:xfrm>
        <a:graphic>
          <a:graphicData uri="http://schemas.openxmlformats.org/drawingml/2006/table">
            <a:tbl>
              <a:tblPr>
                <a:tableStyleId>{2D5ABB26-0587-4C30-8999-92F81FD0307C}</a:tableStyleId>
              </a:tblPr>
              <a:tblGrid>
                <a:gridCol w="679450"/>
              </a:tblGrid>
              <a:tr h="365125">
                <a:tc>
                  <a:txBody>
                    <a:bodyPr/>
                    <a:lstStyle/>
                    <a:p>
                      <a:endParaRPr lang="en-GB" sz="1800" dirty="0"/>
                    </a:p>
                  </a:txBody>
                  <a:tcPr marL="91518" marR="91518" marT="45536" marB="45536"/>
                </a:tc>
              </a:tr>
            </a:tbl>
          </a:graphicData>
        </a:graphic>
      </p:graphicFrame>
      <p:graphicFrame>
        <p:nvGraphicFramePr>
          <p:cNvPr id="5" name="Table 4"/>
          <p:cNvGraphicFramePr>
            <a:graphicFrameLocks noGrp="1"/>
          </p:cNvGraphicFramePr>
          <p:nvPr/>
        </p:nvGraphicFramePr>
        <p:xfrm>
          <a:off x="2424113" y="2708275"/>
          <a:ext cx="6096000" cy="3200400"/>
        </p:xfrm>
        <a:graphic>
          <a:graphicData uri="http://schemas.openxmlformats.org/drawingml/2006/table">
            <a:tbl>
              <a:tblPr firstRow="1" bandRow="1">
                <a:tableStyleId>{5C22544A-7EE6-4342-B048-85BDC9FD1C3A}</a:tableStyleId>
              </a:tblPr>
              <a:tblGrid>
                <a:gridCol w="3048000"/>
                <a:gridCol w="3048000"/>
              </a:tblGrid>
              <a:tr h="169779">
                <a:tc>
                  <a:txBody>
                    <a:bodyPr/>
                    <a:lstStyle/>
                    <a:p>
                      <a:r>
                        <a:rPr lang="en-GB" dirty="0" smtClean="0"/>
                        <a:t>Claim </a:t>
                      </a:r>
                      <a:endParaRPr lang="en-GB" dirty="0"/>
                    </a:p>
                  </a:txBody>
                  <a:tcPr/>
                </a:tc>
                <a:tc>
                  <a:txBody>
                    <a:bodyPr/>
                    <a:lstStyle/>
                    <a:p>
                      <a:r>
                        <a:rPr lang="en-GB" dirty="0" smtClean="0"/>
                        <a:t>Average(Median) Award</a:t>
                      </a:r>
                      <a:endParaRPr lang="en-GB" dirty="0"/>
                    </a:p>
                  </a:txBody>
                  <a:tcPr/>
                </a:tc>
              </a:tr>
              <a:tr h="172137">
                <a:tc>
                  <a:txBody>
                    <a:bodyPr/>
                    <a:lstStyle/>
                    <a:p>
                      <a:r>
                        <a:rPr lang="en-GB" dirty="0" smtClean="0"/>
                        <a:t>Unfair dismissal </a:t>
                      </a:r>
                      <a:endParaRPr lang="en-GB" dirty="0"/>
                    </a:p>
                  </a:txBody>
                  <a:tcPr/>
                </a:tc>
                <a:tc>
                  <a:txBody>
                    <a:bodyPr/>
                    <a:lstStyle/>
                    <a:p>
                      <a:r>
                        <a:rPr lang="en-GB" dirty="0" smtClean="0"/>
                        <a:t>£6,955</a:t>
                      </a:r>
                      <a:endParaRPr lang="en-GB" dirty="0"/>
                    </a:p>
                  </a:txBody>
                  <a:tcPr/>
                </a:tc>
              </a:tr>
              <a:tr h="172137">
                <a:tc>
                  <a:txBody>
                    <a:bodyPr/>
                    <a:lstStyle/>
                    <a:p>
                      <a:r>
                        <a:rPr lang="en-GB" dirty="0" smtClean="0"/>
                        <a:t>Race discrimination </a:t>
                      </a:r>
                      <a:endParaRPr lang="en-GB" dirty="0"/>
                    </a:p>
                  </a:txBody>
                  <a:tcPr/>
                </a:tc>
                <a:tc>
                  <a:txBody>
                    <a:bodyPr/>
                    <a:lstStyle/>
                    <a:p>
                      <a:r>
                        <a:rPr lang="en-GB" dirty="0" smtClean="0"/>
                        <a:t>£8,025</a:t>
                      </a:r>
                      <a:endParaRPr lang="en-GB" dirty="0"/>
                    </a:p>
                  </a:txBody>
                  <a:tcPr/>
                </a:tc>
              </a:tr>
              <a:tr h="172137">
                <a:tc>
                  <a:txBody>
                    <a:bodyPr/>
                    <a:lstStyle/>
                    <a:p>
                      <a:r>
                        <a:rPr lang="en-GB" dirty="0" smtClean="0"/>
                        <a:t>Sex discrimination </a:t>
                      </a:r>
                      <a:endParaRPr lang="en-GB" dirty="0"/>
                    </a:p>
                  </a:txBody>
                  <a:tcPr/>
                </a:tc>
                <a:tc>
                  <a:txBody>
                    <a:bodyPr/>
                    <a:lstStyle/>
                    <a:p>
                      <a:r>
                        <a:rPr lang="en-GB" dirty="0" smtClean="0"/>
                        <a:t>£13,500</a:t>
                      </a:r>
                      <a:endParaRPr lang="en-GB" dirty="0"/>
                    </a:p>
                  </a:txBody>
                  <a:tcPr/>
                </a:tc>
              </a:tr>
              <a:tr h="172137">
                <a:tc>
                  <a:txBody>
                    <a:bodyPr/>
                    <a:lstStyle/>
                    <a:p>
                      <a:r>
                        <a:rPr lang="en-GB" dirty="0" smtClean="0"/>
                        <a:t>Disability discrimination </a:t>
                      </a:r>
                      <a:endParaRPr lang="en-GB" dirty="0"/>
                    </a:p>
                  </a:txBody>
                  <a:tcPr/>
                </a:tc>
                <a:tc>
                  <a:txBody>
                    <a:bodyPr/>
                    <a:lstStyle/>
                    <a:p>
                      <a:r>
                        <a:rPr lang="en-GB" dirty="0" smtClean="0"/>
                        <a:t>£8,646</a:t>
                      </a:r>
                      <a:endParaRPr lang="en-GB" dirty="0"/>
                    </a:p>
                  </a:txBody>
                  <a:tcPr/>
                </a:tc>
              </a:tr>
              <a:tr h="172137">
                <a:tc>
                  <a:txBody>
                    <a:bodyPr/>
                    <a:lstStyle/>
                    <a:p>
                      <a:r>
                        <a:rPr lang="en-GB" dirty="0" smtClean="0"/>
                        <a:t>Religious discrimination </a:t>
                      </a:r>
                      <a:endParaRPr lang="en-GB" dirty="0"/>
                    </a:p>
                  </a:txBody>
                  <a:tcPr/>
                </a:tc>
                <a:tc>
                  <a:txBody>
                    <a:bodyPr/>
                    <a:lstStyle/>
                    <a:p>
                      <a:r>
                        <a:rPr lang="en-GB" dirty="0" smtClean="0"/>
                        <a:t>£1,080</a:t>
                      </a:r>
                      <a:endParaRPr lang="en-GB" dirty="0"/>
                    </a:p>
                  </a:txBody>
                  <a:tcPr/>
                </a:tc>
              </a:tr>
              <a:tr h="172137">
                <a:tc>
                  <a:txBody>
                    <a:bodyPr/>
                    <a:lstStyle/>
                    <a:p>
                      <a:r>
                        <a:rPr lang="en-GB" dirty="0" smtClean="0"/>
                        <a:t>Sexual orientation discrimination </a:t>
                      </a:r>
                      <a:endParaRPr lang="en-GB" dirty="0"/>
                    </a:p>
                  </a:txBody>
                  <a:tcPr/>
                </a:tc>
                <a:tc>
                  <a:txBody>
                    <a:bodyPr/>
                    <a:lstStyle/>
                    <a:p>
                      <a:r>
                        <a:rPr lang="en-GB" dirty="0" smtClean="0"/>
                        <a:t>£6,000</a:t>
                      </a:r>
                      <a:endParaRPr lang="en-GB" dirty="0"/>
                    </a:p>
                  </a:txBody>
                  <a:tcPr/>
                </a:tc>
              </a:tr>
              <a:tr h="172137">
                <a:tc>
                  <a:txBody>
                    <a:bodyPr/>
                    <a:lstStyle/>
                    <a:p>
                      <a:pPr marL="0" indent="0">
                        <a:buFont typeface="Wingdings" panose="05000000000000000000" pitchFamily="2" charset="2"/>
                        <a:buNone/>
                        <a:defRPr/>
                      </a:pPr>
                      <a:r>
                        <a:rPr lang="en-GB" dirty="0" smtClean="0"/>
                        <a:t>Age discrimination</a:t>
                      </a:r>
                      <a:endParaRPr lang="en-GB" dirty="0"/>
                    </a:p>
                  </a:txBody>
                  <a:tcPr/>
                </a:tc>
                <a:tc>
                  <a:txBody>
                    <a:bodyPr/>
                    <a:lstStyle/>
                    <a:p>
                      <a:r>
                        <a:rPr lang="en-GB" dirty="0" smtClean="0"/>
                        <a:t>£7,500</a:t>
                      </a:r>
                      <a:endParaRPr lang="en-GB" dirty="0"/>
                    </a:p>
                  </a:txBody>
                  <a:tcPr/>
                </a:tc>
              </a:tr>
            </a:tbl>
          </a:graphicData>
        </a:graphic>
      </p:graphicFrame>
    </p:spTree>
    <p:extLst>
      <p:ext uri="{BB962C8B-B14F-4D97-AF65-F5344CB8AC3E}">
        <p14:creationId xmlns:p14="http://schemas.microsoft.com/office/powerpoint/2010/main" val="1153071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Early Conciliation Certificate</a:t>
            </a:r>
          </a:p>
        </p:txBody>
      </p:sp>
      <p:sp>
        <p:nvSpPr>
          <p:cNvPr id="22531" name="Content Placeholder 2"/>
          <p:cNvSpPr>
            <a:spLocks noGrp="1"/>
          </p:cNvSpPr>
          <p:nvPr>
            <p:ph idx="1"/>
          </p:nvPr>
        </p:nvSpPr>
        <p:spPr/>
        <p:txBody>
          <a:bodyPr/>
          <a:lstStyle/>
          <a:p>
            <a:r>
              <a:rPr lang="en-GB" altLang="en-US" smtClean="0"/>
              <a:t>If no resolution then an Early Conciliation Certificate is issued</a:t>
            </a:r>
          </a:p>
          <a:p>
            <a:endParaRPr lang="en-GB" altLang="en-US" i="1" u="sng" smtClean="0"/>
          </a:p>
          <a:p>
            <a:r>
              <a:rPr lang="en-GB" altLang="en-US" i="1" u="sng" smtClean="0"/>
              <a:t>Sterling v United Learning Trusts UKEAT 0429/14</a:t>
            </a:r>
          </a:p>
          <a:p>
            <a:endParaRPr lang="en-GB" altLang="en-US" smtClean="0"/>
          </a:p>
        </p:txBody>
      </p:sp>
    </p:spTree>
    <p:extLst>
      <p:ext uri="{BB962C8B-B14F-4D97-AF65-F5344CB8AC3E}">
        <p14:creationId xmlns:p14="http://schemas.microsoft.com/office/powerpoint/2010/main" val="3920703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smtClean="0"/>
              <a:t>Conclusion</a:t>
            </a:r>
          </a:p>
        </p:txBody>
      </p:sp>
      <p:sp>
        <p:nvSpPr>
          <p:cNvPr id="24579" name="Content Placeholder 2"/>
          <p:cNvSpPr>
            <a:spLocks noGrp="1"/>
          </p:cNvSpPr>
          <p:nvPr>
            <p:ph idx="1"/>
          </p:nvPr>
        </p:nvSpPr>
        <p:spPr/>
        <p:txBody>
          <a:bodyPr/>
          <a:lstStyle/>
          <a:p>
            <a:pPr marL="0" indent="0" eaLnBrk="1" hangingPunct="1">
              <a:buNone/>
              <a:defRPr/>
            </a:pPr>
            <a:endParaRPr lang="en-GB" altLang="en-US" dirty="0" smtClean="0"/>
          </a:p>
          <a:p>
            <a:pPr eaLnBrk="1" hangingPunct="1">
              <a:defRPr/>
            </a:pPr>
            <a:endParaRPr lang="en-GB" altLang="en-US" dirty="0" smtClean="0"/>
          </a:p>
          <a:p>
            <a:pPr marL="0" indent="0" algn="ctr" eaLnBrk="1" hangingPunct="1">
              <a:lnSpc>
                <a:spcPct val="200000"/>
              </a:lnSpc>
              <a:buNone/>
              <a:defRPr/>
            </a:pPr>
            <a:r>
              <a:rPr lang="en-GB" altLang="en-US" dirty="0" smtClean="0"/>
              <a:t>“ We consider it to be of importance that employers and employees should be given improved facilities for the speedy and informal settlement of such disputes as may arise between them.”  </a:t>
            </a:r>
          </a:p>
          <a:p>
            <a:pPr marL="0" indent="0" algn="ctr" eaLnBrk="1" hangingPunct="1">
              <a:lnSpc>
                <a:spcPct val="200000"/>
              </a:lnSpc>
              <a:buNone/>
              <a:defRPr/>
            </a:pPr>
            <a:endParaRPr lang="en-GB" altLang="en-US" dirty="0" smtClean="0"/>
          </a:p>
          <a:p>
            <a:pPr marL="0" indent="0" algn="ctr" eaLnBrk="1" hangingPunct="1">
              <a:buNone/>
              <a:defRPr/>
            </a:pPr>
            <a:endParaRPr lang="en-GB" altLang="en-US" dirty="0"/>
          </a:p>
          <a:p>
            <a:pPr marL="0" indent="0" algn="ctr" eaLnBrk="1" hangingPunct="1">
              <a:buNone/>
              <a:defRPr/>
            </a:pPr>
            <a:endParaRPr lang="en-GB" altLang="en-US" dirty="0" smtClean="0"/>
          </a:p>
          <a:p>
            <a:pPr marL="0" indent="0" algn="r" eaLnBrk="1" hangingPunct="1">
              <a:buNone/>
              <a:defRPr/>
            </a:pPr>
            <a:r>
              <a:rPr lang="en-GB" altLang="en-US" dirty="0" smtClean="0"/>
              <a:t>The Donovan Report </a:t>
            </a:r>
            <a:endParaRPr lang="en-GB" altLang="en-US" dirty="0"/>
          </a:p>
        </p:txBody>
      </p:sp>
    </p:spTree>
    <p:extLst>
      <p:ext uri="{BB962C8B-B14F-4D97-AF65-F5344CB8AC3E}">
        <p14:creationId xmlns:p14="http://schemas.microsoft.com/office/powerpoint/2010/main" val="1800173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26936"/>
            <a:ext cx="12192000" cy="1470025"/>
          </a:xfrm>
        </p:spPr>
        <p:txBody>
          <a:bodyPr/>
          <a:lstStyle/>
          <a:p>
            <a:r>
              <a:rPr lang="en-GB" dirty="0"/>
              <a:t>The psychological impact of austerity at work</a:t>
            </a:r>
          </a:p>
        </p:txBody>
      </p:sp>
      <p:sp>
        <p:nvSpPr>
          <p:cNvPr id="5" name="Subtitle 4"/>
          <p:cNvSpPr>
            <a:spLocks noGrp="1"/>
          </p:cNvSpPr>
          <p:nvPr>
            <p:ph type="subTitle" idx="1"/>
          </p:nvPr>
        </p:nvSpPr>
        <p:spPr>
          <a:xfrm>
            <a:off x="1828800" y="2625171"/>
            <a:ext cx="8534400" cy="1211770"/>
          </a:xfrm>
        </p:spPr>
        <p:txBody>
          <a:bodyPr/>
          <a:lstStyle/>
          <a:p>
            <a:r>
              <a:rPr lang="en-GB" i="1" dirty="0"/>
              <a:t>Laura </a:t>
            </a:r>
            <a:r>
              <a:rPr lang="en-GB" i="1" dirty="0" smtClean="0"/>
              <a:t>McGrath.</a:t>
            </a:r>
            <a:br>
              <a:rPr lang="en-GB" i="1" dirty="0" smtClean="0"/>
            </a:br>
            <a:r>
              <a:rPr lang="en-GB" i="1" dirty="0" smtClean="0"/>
              <a:t> </a:t>
            </a:r>
            <a:r>
              <a:rPr lang="en-GB" i="1" dirty="0"/>
              <a:t>Psychologists Against Austerity</a:t>
            </a:r>
            <a:endParaRPr lang="en-GB" dirty="0"/>
          </a:p>
          <a:p>
            <a:r>
              <a:rPr lang="en-GB" dirty="0"/>
              <a:t> </a:t>
            </a:r>
          </a:p>
          <a:p>
            <a:r>
              <a:rPr lang="en-GB" i="1" dirty="0"/>
              <a:t> </a:t>
            </a:r>
            <a:endParaRPr lang="en-GB" dirty="0"/>
          </a:p>
          <a:p>
            <a:r>
              <a:rPr lang="en-GB" dirty="0"/>
              <a:t> </a:t>
            </a:r>
          </a:p>
        </p:txBody>
      </p:sp>
      <p:pic>
        <p:nvPicPr>
          <p:cNvPr id="6"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4" y="131259"/>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7"/>
          <p:cNvSpPr txBox="1">
            <a:spLocks noChangeArrowheads="1"/>
          </p:cNvSpPr>
          <p:nvPr/>
        </p:nvSpPr>
        <p:spPr bwMode="auto">
          <a:xfrm>
            <a:off x="1732707" y="6236113"/>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grpSp>
        <p:nvGrpSpPr>
          <p:cNvPr id="11" name="Group 8"/>
          <p:cNvGrpSpPr>
            <a:grpSpLocks/>
          </p:cNvGrpSpPr>
          <p:nvPr/>
        </p:nvGrpSpPr>
        <p:grpSpPr bwMode="auto">
          <a:xfrm>
            <a:off x="5469453" y="4040189"/>
            <a:ext cx="1253094" cy="433387"/>
            <a:chOff x="3707904" y="3861048"/>
            <a:chExt cx="1297001" cy="433387"/>
          </a:xfrm>
        </p:grpSpPr>
        <p:pic>
          <p:nvPicPr>
            <p:cNvPr id="17" name="Picture 2" descr="Twitter-Logo-300x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49688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18" name="TextBox 6"/>
            <p:cNvSpPr txBox="1">
              <a:spLocks noChangeArrowheads="1"/>
            </p:cNvSpPr>
            <p:nvPr/>
          </p:nvSpPr>
          <p:spPr bwMode="auto">
            <a:xfrm>
              <a:off x="4139946" y="3861048"/>
              <a:ext cx="864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smtClean="0">
                  <a:solidFill>
                    <a:prstClr val="black"/>
                  </a:solidFill>
                  <a:latin typeface="Calibri" panose="020F0502020204030204" pitchFamily="34" charset="0"/>
                </a:rPr>
                <a:t>#</a:t>
              </a:r>
              <a:r>
                <a:rPr lang="en-GB" altLang="en-US" dirty="0" err="1" smtClean="0">
                  <a:solidFill>
                    <a:prstClr val="black"/>
                  </a:solidFill>
                  <a:latin typeface="Calibri" panose="020F0502020204030204" pitchFamily="34" charset="0"/>
                </a:rPr>
                <a:t>ierelu</a:t>
              </a:r>
              <a:endParaRPr lang="en-GB" altLang="en-US" dirty="0">
                <a:solidFill>
                  <a:prstClr val="black"/>
                </a:solidFill>
                <a:latin typeface="Calibri" panose="020F0502020204030204" pitchFamily="34" charset="0"/>
              </a:endParaRPr>
            </a:p>
          </p:txBody>
        </p:sp>
      </p:grpSp>
      <p:sp>
        <p:nvSpPr>
          <p:cNvPr id="19" name="TextBox 7"/>
          <p:cNvSpPr txBox="1">
            <a:spLocks noChangeArrowheads="1"/>
          </p:cNvSpPr>
          <p:nvPr/>
        </p:nvSpPr>
        <p:spPr bwMode="auto">
          <a:xfrm>
            <a:off x="1524000" y="6092825"/>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sp>
        <p:nvSpPr>
          <p:cNvPr id="13" name="Subtitle 2"/>
          <p:cNvSpPr txBox="1">
            <a:spLocks/>
          </p:cNvSpPr>
          <p:nvPr/>
        </p:nvSpPr>
        <p:spPr bwMode="auto">
          <a:xfrm>
            <a:off x="1524000" y="4868863"/>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altLang="en-US" sz="2400" b="1" dirty="0" smtClean="0">
                <a:solidFill>
                  <a:schemeClr val="tx1"/>
                </a:solidFill>
                <a:latin typeface="Arial" panose="020B0604020202020204" pitchFamily="34" charset="0"/>
                <a:cs typeface="Arial" panose="020B0604020202020204" pitchFamily="34" charset="0"/>
              </a:rPr>
              <a:t>2</a:t>
            </a:r>
            <a:r>
              <a:rPr lang="en-GB" altLang="en-US" sz="2400" b="1" baseline="30000" dirty="0" smtClean="0">
                <a:solidFill>
                  <a:schemeClr val="tx1"/>
                </a:solidFill>
                <a:latin typeface="Arial" panose="020B0604020202020204" pitchFamily="34" charset="0"/>
                <a:cs typeface="Arial" panose="020B0604020202020204" pitchFamily="34" charset="0"/>
              </a:rPr>
              <a:t>nd</a:t>
            </a:r>
            <a:r>
              <a:rPr lang="en-GB" altLang="en-US" sz="2400" b="1" dirty="0" smtClean="0">
                <a:solidFill>
                  <a:schemeClr val="tx1"/>
                </a:solidFill>
                <a:latin typeface="Arial" panose="020B0604020202020204" pitchFamily="34" charset="0"/>
                <a:cs typeface="Arial" panose="020B0604020202020204" pitchFamily="34" charset="0"/>
              </a:rPr>
              <a:t> December, 2015</a:t>
            </a:r>
          </a:p>
          <a:p>
            <a:pPr eaLnBrk="1" hangingPunct="1"/>
            <a:r>
              <a:rPr lang="en-GB" altLang="en-US" sz="2400" b="1" dirty="0" smtClean="0">
                <a:solidFill>
                  <a:schemeClr val="tx1"/>
                </a:solidFill>
                <a:latin typeface="Arial" panose="020B0604020202020204" pitchFamily="34" charset="0"/>
                <a:cs typeface="Arial" panose="020B0604020202020204" pitchFamily="34" charset="0"/>
              </a:rPr>
              <a:t>The Adelphi Hotel, Liverpool</a:t>
            </a:r>
            <a:endParaRPr lang="en-GB" alt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979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57200" y="4959350"/>
            <a:ext cx="7772400" cy="1462088"/>
          </a:xfrm>
          <a:ln/>
        </p:spPr>
        <p:txBody>
          <a:bodyPr anchor="t"/>
          <a:lstStyle/>
          <a:p>
            <a:pPr>
              <a:lnSpc>
                <a:spcPct val="8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5000">
                <a:solidFill>
                  <a:srgbClr val="0D0D0D"/>
                </a:solidFill>
                <a:latin typeface="Tw Cen MT Condensed" panose="020B0606020104020203" pitchFamily="34" charset="0"/>
              </a:rPr>
              <a:t>Psychologists Against austerity</a:t>
            </a:r>
          </a:p>
        </p:txBody>
      </p:sp>
      <p:sp>
        <p:nvSpPr>
          <p:cNvPr id="6146" name="Rectangle 2"/>
          <p:cNvSpPr>
            <a:spLocks noGrp="1" noChangeArrowheads="1"/>
          </p:cNvSpPr>
          <p:nvPr>
            <p:ph type="subTitle" idx="4294967295"/>
          </p:nvPr>
        </p:nvSpPr>
        <p:spPr>
          <a:xfrm>
            <a:off x="8610600" y="4959350"/>
            <a:ext cx="3200400" cy="1462088"/>
          </a:xfrm>
          <a:ln/>
        </p:spPr>
        <p:txBody>
          <a:bodyPr lIns="90000" tIns="45000" rIns="90000" bIns="45000"/>
          <a:lstStyle/>
          <a:p>
            <a:pPr marL="0" indent="0">
              <a:lnSpc>
                <a:spcPct val="80000"/>
              </a:lnSpc>
              <a:spcAft>
                <a:spcPct val="0"/>
              </a:spcAft>
              <a:tabLst>
                <a:tab pos="723900" algn="l"/>
                <a:tab pos="1447800" algn="l"/>
                <a:tab pos="2171700" algn="l"/>
                <a:tab pos="2895600" algn="l"/>
              </a:tabLst>
            </a:pPr>
            <a:r>
              <a:rPr lang="en-GB" altLang="en-US" sz="5000" dirty="0">
                <a:solidFill>
                  <a:srgbClr val="0D0D0D"/>
                </a:solidFill>
                <a:latin typeface="Tw Cen MT Condensed" panose="020B0606020104020203" pitchFamily="34" charset="0"/>
              </a:rPr>
              <a:t>Laura </a:t>
            </a:r>
            <a:r>
              <a:rPr lang="en-GB" altLang="en-US" sz="5000" dirty="0" smtClean="0">
                <a:solidFill>
                  <a:srgbClr val="0D0D0D"/>
                </a:solidFill>
                <a:latin typeface="Tw Cen MT Condensed" panose="020B0606020104020203" pitchFamily="34" charset="0"/>
              </a:rPr>
              <a:t>McGrath</a:t>
            </a:r>
            <a:endParaRPr lang="en-GB" altLang="en-US" sz="5000" dirty="0">
              <a:solidFill>
                <a:srgbClr val="0D0D0D"/>
              </a:solidFill>
              <a:latin typeface="Tw Cen MT Condensed" panose="020B0606020104020203" pitchFamily="34" charset="0"/>
            </a:endParaRPr>
          </a:p>
        </p:txBody>
      </p:sp>
    </p:spTree>
    <p:extLst>
      <p:ext uri="{BB962C8B-B14F-4D97-AF65-F5344CB8AC3E}">
        <p14:creationId xmlns:p14="http://schemas.microsoft.com/office/powerpoint/2010/main" val="13876696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A Question of Scale</a:t>
            </a:r>
          </a:p>
        </p:txBody>
      </p:sp>
      <p:sp>
        <p:nvSpPr>
          <p:cNvPr id="4099" name="Rectangle 2"/>
          <p:cNvSpPr>
            <a:spLocks noGrp="1" noChangeArrowheads="1"/>
          </p:cNvSpPr>
          <p:nvPr>
            <p:ph idx="1"/>
          </p:nvPr>
        </p:nvSpPr>
        <p:spPr>
          <a:xfrm>
            <a:off x="2432517" y="2961185"/>
            <a:ext cx="8229600" cy="4525963"/>
          </a:xfrm>
        </p:spPr>
        <p:txBody>
          <a:bodyPr/>
          <a:lstStyle/>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latin typeface="Arial" charset="0"/>
            </a:endParaRPr>
          </a:p>
          <a:p>
            <a:pPr marL="719138" indent="0">
              <a:lnSpc>
                <a:spcPct val="80000"/>
              </a:lnSpc>
              <a:spcBef>
                <a:spcPts val="700"/>
              </a:spcBef>
              <a:buClr>
                <a:srgbClr val="CC0066"/>
              </a:buClr>
              <a:buNone/>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1003300" algn="l"/>
                <a:tab pos="1163638"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smtClean="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pic>
        <p:nvPicPr>
          <p:cNvPr id="1026" name="Picture 2" descr="http://img.chinainternetwatch.com/wp-content/uploads/File-sha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229" y="2961185"/>
            <a:ext cx="5324475"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reenshots.en.sftcdn.net/en/scrn/89000/89575/qq-messenger-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60" y="1412777"/>
            <a:ext cx="2857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0522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1023938" y="585788"/>
            <a:ext cx="9720262" cy="1500187"/>
          </a:xfrm>
          <a:ln/>
        </p:spPr>
        <p:txBody>
          <a:bodyPr/>
          <a:lstStyle/>
          <a:p>
            <a:pPr>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5000">
                <a:solidFill>
                  <a:srgbClr val="0D0D0D"/>
                </a:solidFill>
                <a:latin typeface="Tw Cen MT Condensed" panose="020B0606020104020203" pitchFamily="34" charset="0"/>
              </a:rPr>
              <a:t>Background</a:t>
            </a:r>
          </a:p>
        </p:txBody>
      </p:sp>
      <p:sp>
        <p:nvSpPr>
          <p:cNvPr id="7170" name="Text Box 2"/>
          <p:cNvSpPr txBox="1">
            <a:spLocks noChangeArrowheads="1"/>
          </p:cNvSpPr>
          <p:nvPr/>
        </p:nvSpPr>
        <p:spPr bwMode="auto">
          <a:xfrm>
            <a:off x="792163" y="2160588"/>
            <a:ext cx="9720262"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1pPr>
            <a:lvl2pPr marL="265113" indent="-136525">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90000"/>
              </a:lnSpc>
              <a:spcBef>
                <a:spcPts val="1200"/>
              </a:spcBef>
              <a:spcAft>
                <a:spcPts val="200"/>
              </a:spcAft>
            </a:pPr>
            <a:r>
              <a:rPr lang="en-US" altLang="en-US" sz="2200">
                <a:latin typeface="Tw Cen MT" panose="020B0602020104020603" pitchFamily="34" charset="0"/>
              </a:rPr>
              <a:t>Mainstream Psychology</a:t>
            </a:r>
          </a:p>
          <a:p>
            <a:pPr hangingPunct="1">
              <a:lnSpc>
                <a:spcPct val="90000"/>
              </a:lnSpc>
              <a:spcBef>
                <a:spcPts val="1200"/>
              </a:spcBef>
              <a:spcAft>
                <a:spcPts val="200"/>
              </a:spcAft>
            </a:pPr>
            <a:r>
              <a:rPr lang="en-US" altLang="en-US">
                <a:latin typeface="Tw Cen MT" panose="020B0602020104020603" pitchFamily="34" charset="0"/>
              </a:rPr>
              <a:t>Intrapsychic focus</a:t>
            </a:r>
          </a:p>
          <a:p>
            <a:pPr hangingPunct="1">
              <a:lnSpc>
                <a:spcPct val="90000"/>
              </a:lnSpc>
              <a:spcBef>
                <a:spcPts val="1200"/>
              </a:spcBef>
              <a:spcAft>
                <a:spcPts val="200"/>
              </a:spcAft>
            </a:pPr>
            <a:r>
              <a:rPr lang="en-US" altLang="en-US">
                <a:latin typeface="Tw Cen MT" panose="020B0602020104020603" pitchFamily="34" charset="0"/>
              </a:rPr>
              <a:t>Individual personal responsibility</a:t>
            </a:r>
          </a:p>
          <a:p>
            <a:pPr hangingPunct="1">
              <a:lnSpc>
                <a:spcPct val="90000"/>
              </a:lnSpc>
              <a:spcBef>
                <a:spcPts val="1200"/>
              </a:spcBef>
              <a:spcAft>
                <a:spcPts val="200"/>
              </a:spcAft>
            </a:pPr>
            <a:r>
              <a:rPr lang="en-US" altLang="en-US">
                <a:latin typeface="Tw Cen MT" panose="020B0602020104020603" pitchFamily="34" charset="0"/>
              </a:rPr>
              <a:t>Therapy to change 'dysfunctional' mental states or behaviours</a:t>
            </a:r>
          </a:p>
          <a:p>
            <a:pPr hangingPunct="1">
              <a:lnSpc>
                <a:spcPct val="90000"/>
              </a:lnSpc>
              <a:spcBef>
                <a:spcPts val="1200"/>
              </a:spcBef>
              <a:spcAft>
                <a:spcPts val="200"/>
              </a:spcAft>
            </a:pPr>
            <a:endParaRPr lang="en-US" altLang="en-US" sz="2200">
              <a:latin typeface="Tw Cen MT" panose="020B0602020104020603" pitchFamily="34" charset="0"/>
            </a:endParaRPr>
          </a:p>
          <a:p>
            <a:pPr hangingPunct="1">
              <a:lnSpc>
                <a:spcPct val="90000"/>
              </a:lnSpc>
              <a:spcBef>
                <a:spcPts val="1200"/>
              </a:spcBef>
              <a:spcAft>
                <a:spcPts val="200"/>
              </a:spcAft>
            </a:pPr>
            <a:r>
              <a:rPr lang="en-US" altLang="en-US" sz="2200">
                <a:latin typeface="Tw Cen MT" panose="020B0602020104020603" pitchFamily="34" charset="0"/>
              </a:rPr>
              <a:t>Community Psychology – key ideas</a:t>
            </a:r>
          </a:p>
          <a:p>
            <a:pPr lvl="1" hangingPunct="1">
              <a:lnSpc>
                <a:spcPct val="90000"/>
              </a:lnSpc>
              <a:spcBef>
                <a:spcPts val="200"/>
              </a:spcBef>
              <a:spcAft>
                <a:spcPts val="400"/>
              </a:spcAft>
              <a:buClr>
                <a:srgbClr val="3494BA"/>
              </a:buClr>
              <a:buSzPct val="75000"/>
              <a:buFont typeface="Wingdings 3" panose="05040102010807070707" pitchFamily="18" charset="2"/>
              <a:buChar char=""/>
            </a:pPr>
            <a:r>
              <a:rPr lang="en-US" altLang="en-US">
                <a:latin typeface="Tw Cen MT" panose="020B0602020104020603" pitchFamily="34" charset="0"/>
              </a:rPr>
              <a:t>Individual in a social context</a:t>
            </a:r>
          </a:p>
          <a:p>
            <a:pPr lvl="1" hangingPunct="1">
              <a:lnSpc>
                <a:spcPct val="90000"/>
              </a:lnSpc>
              <a:spcBef>
                <a:spcPts val="200"/>
              </a:spcBef>
              <a:spcAft>
                <a:spcPts val="400"/>
              </a:spcAft>
              <a:buClr>
                <a:srgbClr val="3494BA"/>
              </a:buClr>
              <a:buSzPct val="75000"/>
              <a:buFont typeface="Wingdings 3" panose="05040102010807070707" pitchFamily="18" charset="2"/>
              <a:buChar char=""/>
            </a:pPr>
            <a:r>
              <a:rPr lang="en-US" altLang="en-US">
                <a:latin typeface="Tw Cen MT" panose="020B0602020104020603" pitchFamily="34" charset="0"/>
              </a:rPr>
              <a:t>Collective empowerment of communities</a:t>
            </a:r>
          </a:p>
          <a:p>
            <a:pPr lvl="1" hangingPunct="1">
              <a:lnSpc>
                <a:spcPct val="90000"/>
              </a:lnSpc>
              <a:spcBef>
                <a:spcPts val="200"/>
              </a:spcBef>
              <a:spcAft>
                <a:spcPts val="400"/>
              </a:spcAft>
              <a:buClr>
                <a:srgbClr val="3494BA"/>
              </a:buClr>
              <a:buSzPct val="75000"/>
              <a:buFont typeface="Wingdings 3" panose="05040102010807070707" pitchFamily="18" charset="2"/>
              <a:buChar char=""/>
            </a:pPr>
            <a:r>
              <a:rPr lang="en-US" altLang="en-US">
                <a:latin typeface="Tw Cen MT" panose="020B0602020104020603" pitchFamily="34" charset="0"/>
              </a:rPr>
              <a:t>Social justice</a:t>
            </a:r>
          </a:p>
          <a:p>
            <a:pPr hangingPunct="1">
              <a:lnSpc>
                <a:spcPct val="90000"/>
              </a:lnSpc>
              <a:spcBef>
                <a:spcPts val="1200"/>
              </a:spcBef>
              <a:spcAft>
                <a:spcPts val="200"/>
              </a:spcAft>
              <a:buClrTx/>
              <a:buSzTx/>
              <a:buFontTx/>
              <a:buNone/>
            </a:pPr>
            <a:endParaRPr lang="en-US" altLang="en-US" sz="2200">
              <a:latin typeface="Tw Cen MT" panose="020B0602020104020603" pitchFamily="34" charset="0"/>
            </a:endParaRPr>
          </a:p>
        </p:txBody>
      </p:sp>
    </p:spTree>
    <p:extLst>
      <p:ext uri="{BB962C8B-B14F-4D97-AF65-F5344CB8AC3E}">
        <p14:creationId xmlns:p14="http://schemas.microsoft.com/office/powerpoint/2010/main" val="28667654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1023938" y="585788"/>
            <a:ext cx="9720262" cy="1500187"/>
          </a:xfrm>
          <a:ln/>
        </p:spPr>
        <p:txBody>
          <a:bodyPr/>
          <a:lstStyle/>
          <a:p>
            <a:pPr>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5000">
                <a:solidFill>
                  <a:srgbClr val="0D0D0D"/>
                </a:solidFill>
                <a:latin typeface="Tw Cen MT Condensed" panose="020B0606020104020203" pitchFamily="34" charset="0"/>
              </a:rPr>
              <a:t>London Community Psychology Network</a:t>
            </a:r>
          </a:p>
        </p:txBody>
      </p:sp>
      <p:sp>
        <p:nvSpPr>
          <p:cNvPr id="8194" name="Text Box 2"/>
          <p:cNvSpPr txBox="1">
            <a:spLocks noChangeArrowheads="1"/>
          </p:cNvSpPr>
          <p:nvPr/>
        </p:nvSpPr>
        <p:spPr bwMode="auto">
          <a:xfrm>
            <a:off x="1023938" y="2286000"/>
            <a:ext cx="417195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Network of academic and applied psychologists (and students and professional doctorate trainees) in London interested in community psychology</a:t>
            </a:r>
          </a:p>
          <a:p>
            <a:pPr hangingPunct="1">
              <a:lnSpc>
                <a:spcPct val="90000"/>
              </a:lnSpc>
              <a:spcBef>
                <a:spcPts val="1200"/>
              </a:spcBef>
              <a:spcAft>
                <a:spcPts val="200"/>
              </a:spcAft>
              <a:buClr>
                <a:srgbClr val="3494BA"/>
              </a:buClr>
              <a:buFont typeface="Tw Cen MT" panose="020B0602020104020603" pitchFamily="34" charset="0"/>
              <a:buChar char=" "/>
            </a:pPr>
            <a:endParaRPr lang="en-US" altLang="en-US" sz="2200">
              <a:latin typeface="Tw Cen MT" panose="020B0602020104020603" pitchFamily="34" charset="0"/>
            </a:endParaRPr>
          </a:p>
          <a:p>
            <a:pPr hangingPunct="1">
              <a:lnSpc>
                <a:spcPct val="90000"/>
              </a:lnSpc>
              <a:spcAft>
                <a:spcPts val="1425"/>
              </a:spcAft>
              <a:buClrTx/>
              <a:buSzTx/>
              <a:buFontTx/>
              <a:buNone/>
            </a:pPr>
            <a:r>
              <a:rPr lang="en-US" altLang="en-US" sz="2200">
                <a:latin typeface="Tw Cen MT" panose="020B0602020104020603" pitchFamily="34" charset="0"/>
              </a:rPr>
              <a:t>Concern about deleterious effects of inequality -- increasingly recognised as an issue of social justice and public health</a:t>
            </a:r>
          </a:p>
          <a:p>
            <a:pPr hangingPunct="1">
              <a:lnSpc>
                <a:spcPct val="90000"/>
              </a:lnSpc>
              <a:spcBef>
                <a:spcPts val="1200"/>
              </a:spcBef>
              <a:spcAft>
                <a:spcPts val="200"/>
              </a:spcAft>
              <a:buClrTx/>
              <a:buSzTx/>
              <a:buFontTx/>
              <a:buNone/>
            </a:pPr>
            <a:endParaRPr lang="en-US" altLang="en-US" sz="2200">
              <a:latin typeface="Tw Cen MT" panose="020B0602020104020603" pitchFamily="34" charset="0"/>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6863" y="2147888"/>
            <a:ext cx="6224587" cy="4041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26362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895350"/>
            <a:ext cx="3448050" cy="460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263" y="869950"/>
            <a:ext cx="3662362" cy="4684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4134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285875"/>
            <a:ext cx="9328150" cy="5133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242" name="Group 2"/>
          <p:cNvGrpSpPr>
            <a:grpSpLocks/>
          </p:cNvGrpSpPr>
          <p:nvPr/>
        </p:nvGrpSpPr>
        <p:grpSpPr bwMode="auto">
          <a:xfrm>
            <a:off x="8878888" y="6515100"/>
            <a:ext cx="3308350" cy="342900"/>
            <a:chOff x="5593" y="4104"/>
            <a:chExt cx="2084" cy="216"/>
          </a:xfrm>
        </p:grpSpPr>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 y="4104"/>
              <a:ext cx="655" cy="2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p:cNvSpPr>
              <a:spLocks noChangeArrowheads="1"/>
            </p:cNvSpPr>
            <p:nvPr/>
          </p:nvSpPr>
          <p:spPr bwMode="auto">
            <a:xfrm>
              <a:off x="5593" y="4166"/>
              <a:ext cx="154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9pPr>
            </a:lstStyle>
            <a:p>
              <a:pPr>
                <a:lnSpc>
                  <a:spcPct val="100000"/>
                </a:lnSpc>
              </a:pPr>
              <a:r>
                <a:rPr lang="en-GB" altLang="en-US" sz="1000" b="1">
                  <a:solidFill>
                    <a:srgbClr val="009900"/>
                  </a:solidFill>
                </a:rPr>
                <a:t>www.equalitytrust.org.uk</a:t>
              </a:r>
            </a:p>
          </p:txBody>
        </p:sp>
      </p:grpSp>
      <p:sp>
        <p:nvSpPr>
          <p:cNvPr id="10245" name="Rectangle 5"/>
          <p:cNvSpPr>
            <a:spLocks noChangeArrowheads="1"/>
          </p:cNvSpPr>
          <p:nvPr/>
        </p:nvSpPr>
        <p:spPr bwMode="auto">
          <a:xfrm>
            <a:off x="-319088" y="6597650"/>
            <a:ext cx="28114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GB" altLang="en-US" sz="1200" b="1" i="1">
                <a:solidFill>
                  <a:srgbClr val="333399"/>
                </a:solidFill>
                <a:latin typeface="Tw Cen MT" panose="020B0602020104020603" pitchFamily="34" charset="0"/>
              </a:rPr>
              <a:t>Wilkinson &amp; Pickett, The Spirit Level</a:t>
            </a:r>
          </a:p>
        </p:txBody>
      </p:sp>
      <p:sp>
        <p:nvSpPr>
          <p:cNvPr id="10246" name="Rectangle 6"/>
          <p:cNvSpPr>
            <a:spLocks noChangeArrowheads="1"/>
          </p:cNvSpPr>
          <p:nvPr/>
        </p:nvSpPr>
        <p:spPr bwMode="auto">
          <a:xfrm>
            <a:off x="431800" y="188913"/>
            <a:ext cx="11328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Lst>
              <a:defRPr>
                <a:solidFill>
                  <a:srgbClr val="000000"/>
                </a:solidFill>
                <a:latin typeface="Arial" panose="020B0604020202020204" pitchFamily="34" charset="0"/>
                <a:cs typeface="Arial Unicode MS" panose="020B0604020202020204" pitchFamily="34" charset="-128"/>
              </a:defRPr>
            </a:lvl9pPr>
          </a:lstStyle>
          <a:p>
            <a:pPr algn="ctr" hangingPunct="1">
              <a:lnSpc>
                <a:spcPct val="100000"/>
              </a:lnSpc>
              <a:spcBef>
                <a:spcPts val="1750"/>
              </a:spcBef>
            </a:pPr>
            <a:r>
              <a:rPr lang="en-GB" altLang="en-US" sz="3200" b="1">
                <a:latin typeface="Tw Cen MT" panose="020B0602020104020603" pitchFamily="34" charset="0"/>
              </a:rPr>
              <a:t>The links between psychological distress and social inequality</a:t>
            </a:r>
          </a:p>
        </p:txBody>
      </p:sp>
    </p:spTree>
    <p:extLst>
      <p:ext uri="{BB962C8B-B14F-4D97-AF65-F5344CB8AC3E}">
        <p14:creationId xmlns:p14="http://schemas.microsoft.com/office/powerpoint/2010/main" val="3530047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1023938" y="585788"/>
            <a:ext cx="9720262" cy="1500187"/>
          </a:xfrm>
          <a:ln/>
        </p:spPr>
        <p:txBody>
          <a:bodyPr/>
          <a:lstStyle/>
          <a:p>
            <a:pPr>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5000">
                <a:solidFill>
                  <a:srgbClr val="134163"/>
                </a:solidFill>
                <a:latin typeface="Tw Cen MT Condensed" panose="020B0606020104020203" pitchFamily="34" charset="0"/>
              </a:rPr>
              <a:t>Economy and mental health</a:t>
            </a:r>
          </a:p>
        </p:txBody>
      </p:sp>
      <p:sp>
        <p:nvSpPr>
          <p:cNvPr id="11266" name="Text Box 2"/>
          <p:cNvSpPr txBox="1">
            <a:spLocks noChangeArrowheads="1"/>
          </p:cNvSpPr>
          <p:nvPr/>
        </p:nvSpPr>
        <p:spPr bwMode="auto">
          <a:xfrm>
            <a:off x="620713" y="2084388"/>
            <a:ext cx="9912350" cy="364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1pPr>
            <a:lvl2pPr marL="458788" indent="-2841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solidFill>
                  <a:srgbClr val="404040"/>
                </a:solidFill>
                <a:latin typeface="Tw Cen MT" panose="020B0602020104020603" pitchFamily="34" charset="0"/>
              </a:rPr>
              <a:t>Lots of known links between the economy and mental health</a:t>
            </a:r>
          </a:p>
          <a:p>
            <a:pPr hangingPunct="1">
              <a:lnSpc>
                <a:spcPct val="90000"/>
              </a:lnSpc>
              <a:spcBef>
                <a:spcPts val="1200"/>
              </a:spcBef>
              <a:spcAft>
                <a:spcPts val="200"/>
              </a:spcAft>
              <a:buClrTx/>
              <a:buSzTx/>
              <a:buFontTx/>
              <a:buNone/>
            </a:pPr>
            <a:endParaRPr lang="en-US" altLang="en-US" sz="2200">
              <a:solidFill>
                <a:srgbClr val="404040"/>
              </a:solidFill>
              <a:latin typeface="Tw Cen MT" panose="020B0602020104020603" pitchFamily="34" charset="0"/>
            </a:endParaRPr>
          </a:p>
          <a:p>
            <a:pPr lvl="1" hangingPunct="1">
              <a:lnSpc>
                <a:spcPct val="90000"/>
              </a:lnSpc>
              <a:spcBef>
                <a:spcPts val="200"/>
              </a:spcBef>
              <a:spcAft>
                <a:spcPts val="400"/>
              </a:spcAft>
              <a:buClr>
                <a:srgbClr val="3494BA"/>
              </a:buClr>
              <a:buSzPct val="75000"/>
              <a:buFont typeface="Wingdings" panose="05000000000000000000" pitchFamily="2" charset="2"/>
              <a:buChar char="§"/>
            </a:pPr>
            <a:r>
              <a:rPr lang="en-US" altLang="en-US" sz="2000">
                <a:solidFill>
                  <a:srgbClr val="404040"/>
                </a:solidFill>
                <a:latin typeface="Tw Cen MT" panose="020B0602020104020603" pitchFamily="34" charset="0"/>
              </a:rPr>
              <a:t>“Class gradient” in diagnosed mental health problems (Rogers &amp; Pilgrim, 2010).</a:t>
            </a:r>
          </a:p>
          <a:p>
            <a:pPr lvl="1" hangingPunct="1">
              <a:lnSpc>
                <a:spcPct val="90000"/>
              </a:lnSpc>
              <a:spcBef>
                <a:spcPts val="200"/>
              </a:spcBef>
              <a:spcAft>
                <a:spcPts val="400"/>
              </a:spcAft>
              <a:buClr>
                <a:srgbClr val="3494BA"/>
              </a:buClr>
              <a:buSzPct val="75000"/>
              <a:buFont typeface="Wingdings" panose="05000000000000000000" pitchFamily="2" charset="2"/>
              <a:buChar char="§"/>
            </a:pPr>
            <a:r>
              <a:rPr lang="en-US" altLang="en-US" sz="2000">
                <a:solidFill>
                  <a:srgbClr val="404040"/>
                </a:solidFill>
                <a:latin typeface="Tw Cen MT" panose="020B0602020104020603" pitchFamily="34" charset="0"/>
              </a:rPr>
              <a:t>Recovery from ‘schizophrenia’ better in times of higher employment (Warner, 2000).</a:t>
            </a:r>
          </a:p>
          <a:p>
            <a:pPr lvl="1" hangingPunct="1">
              <a:lnSpc>
                <a:spcPct val="90000"/>
              </a:lnSpc>
              <a:spcBef>
                <a:spcPts val="200"/>
              </a:spcBef>
              <a:spcAft>
                <a:spcPts val="400"/>
              </a:spcAft>
              <a:buClr>
                <a:srgbClr val="3494BA"/>
              </a:buClr>
              <a:buSzPct val="75000"/>
              <a:buFont typeface="Wingdings" panose="05000000000000000000" pitchFamily="2" charset="2"/>
              <a:buChar char="§"/>
            </a:pPr>
            <a:r>
              <a:rPr lang="en-US" altLang="en-US" sz="2000">
                <a:solidFill>
                  <a:srgbClr val="404040"/>
                </a:solidFill>
                <a:latin typeface="Tw Cen MT" panose="020B0602020104020603" pitchFamily="34" charset="0"/>
              </a:rPr>
              <a:t>Stuckler et al. (2009). 1970 to 2007 in 26 European countries:  every 1% increase in unemployment corresponded to .79% rise in suicides.</a:t>
            </a:r>
          </a:p>
          <a:p>
            <a:pPr hangingPunct="1">
              <a:lnSpc>
                <a:spcPct val="90000"/>
              </a:lnSpc>
              <a:spcAft>
                <a:spcPts val="1425"/>
              </a:spcAft>
              <a:buClrTx/>
              <a:buSzTx/>
              <a:buFontTx/>
              <a:buNone/>
            </a:pPr>
            <a:endParaRPr lang="en-US" altLang="en-US" sz="2000">
              <a:solidFill>
                <a:srgbClr val="404040"/>
              </a:solidFill>
              <a:latin typeface="Tw Cen MT" panose="020B0602020104020603" pitchFamily="34" charset="0"/>
            </a:endParaRPr>
          </a:p>
          <a:p>
            <a:pPr lvl="1" hangingPunct="1">
              <a:lnSpc>
                <a:spcPct val="90000"/>
              </a:lnSpc>
              <a:spcBef>
                <a:spcPts val="200"/>
              </a:spcBef>
              <a:spcAft>
                <a:spcPts val="400"/>
              </a:spcAft>
              <a:buClr>
                <a:srgbClr val="3494BA"/>
              </a:buClr>
              <a:buSzPct val="75000"/>
              <a:buFont typeface="Wingdings" panose="05000000000000000000" pitchFamily="2" charset="2"/>
              <a:buChar char="§"/>
            </a:pPr>
            <a:r>
              <a:rPr lang="en-US" altLang="en-US" sz="2000" b="1">
                <a:latin typeface="Tw Cen MT" panose="020B0602020104020603" pitchFamily="34" charset="0"/>
              </a:rPr>
              <a:t>Financial crisis, recession, and rising inequality all pose a potential problem for public mental health. </a:t>
            </a:r>
          </a:p>
          <a:p>
            <a:pPr hangingPunct="1">
              <a:lnSpc>
                <a:spcPct val="90000"/>
              </a:lnSpc>
              <a:spcAft>
                <a:spcPts val="1425"/>
              </a:spcAft>
              <a:buClrTx/>
              <a:buSzTx/>
              <a:buFontTx/>
              <a:buNone/>
            </a:pPr>
            <a:endParaRPr lang="en-US" altLang="en-US" sz="2000">
              <a:solidFill>
                <a:srgbClr val="404040"/>
              </a:solidFill>
              <a:latin typeface="Tw Cen MT" panose="020B0602020104020603" pitchFamily="34"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36501" t="15451" r="34564" b="26759"/>
          <a:stretch>
            <a:fillRect/>
          </a:stretch>
        </p:blipFill>
        <p:spPr bwMode="auto">
          <a:xfrm>
            <a:off x="9223375" y="0"/>
            <a:ext cx="2968625" cy="2786063"/>
          </a:xfrm>
          <a:prstGeom prst="rect">
            <a:avLst/>
          </a:prstGeom>
          <a:noFill/>
          <a:ln>
            <a:noFill/>
          </a:ln>
          <a:effectLst/>
          <a:extLst>
            <a:ext uri="{909E8E84-426E-40DD-AFC4-6F175D3DCCD1}">
              <a14:hiddenFill xmlns:a14="http://schemas.microsoft.com/office/drawing/2010/main">
                <a:blipFill dpi="0" rotWithShape="0">
                  <a:blip/>
                  <a:srcRect l="36501" t="15451" r="34564" b="2675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7567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023938" y="585788"/>
            <a:ext cx="9720262" cy="1500187"/>
          </a:xfrm>
          <a:ln/>
        </p:spPr>
        <p:txBody>
          <a:bodyPr/>
          <a:lstStyle/>
          <a:p>
            <a:pPr>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5000">
                <a:solidFill>
                  <a:srgbClr val="134163"/>
                </a:solidFill>
                <a:latin typeface="Tw Cen MT Condensed" panose="020B0606020104020203" pitchFamily="34" charset="0"/>
              </a:rPr>
              <a:t>What is austerity?</a:t>
            </a:r>
          </a:p>
        </p:txBody>
      </p:sp>
      <p:sp>
        <p:nvSpPr>
          <p:cNvPr id="12290" name="Text Box 2"/>
          <p:cNvSpPr txBox="1">
            <a:spLocks noChangeArrowheads="1"/>
          </p:cNvSpPr>
          <p:nvPr/>
        </p:nvSpPr>
        <p:spPr bwMode="auto">
          <a:xfrm>
            <a:off x="1023938" y="1828800"/>
            <a:ext cx="9720262"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1pPr>
            <a:lvl2pPr marL="265113" indent="-136525">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Financial crisis means that there is less money is flowing around the economy. </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Different approaches:</a:t>
            </a:r>
          </a:p>
          <a:p>
            <a:pPr lvl="1" hangingPunct="1">
              <a:lnSpc>
                <a:spcPct val="90000"/>
              </a:lnSpc>
              <a:spcBef>
                <a:spcPts val="200"/>
              </a:spcBef>
              <a:spcAft>
                <a:spcPts val="400"/>
              </a:spcAft>
              <a:buClr>
                <a:srgbClr val="3494BA"/>
              </a:buClr>
              <a:buSzPct val="75000"/>
              <a:buFont typeface="Wingdings 3" panose="05040102010807070707" pitchFamily="18" charset="2"/>
              <a:buChar char=""/>
            </a:pPr>
            <a:r>
              <a:rPr lang="en-US" altLang="en-US">
                <a:latin typeface="Tw Cen MT" panose="020B0602020104020603" pitchFamily="34" charset="0"/>
              </a:rPr>
              <a:t>Austerity  = welfare state is unaffordable and needs to be cut, aim of shrinking the government and increasing the private sector. This takes money out of the economy. </a:t>
            </a:r>
          </a:p>
          <a:p>
            <a:pPr lvl="1" hangingPunct="1">
              <a:lnSpc>
                <a:spcPct val="90000"/>
              </a:lnSpc>
              <a:spcBef>
                <a:spcPts val="200"/>
              </a:spcBef>
              <a:spcAft>
                <a:spcPts val="400"/>
              </a:spcAft>
              <a:buClr>
                <a:srgbClr val="3494BA"/>
              </a:buClr>
              <a:buSzPct val="75000"/>
              <a:buFont typeface="Wingdings 3" panose="05040102010807070707" pitchFamily="18" charset="2"/>
              <a:buChar char=""/>
            </a:pPr>
            <a:r>
              <a:rPr lang="en-US" altLang="en-US">
                <a:latin typeface="Tw Cen MT" panose="020B0602020104020603" pitchFamily="34" charset="0"/>
              </a:rPr>
              <a:t>Stimulus = economy is stagnant and needs money pumped into it – through government providing jobs, supporting sectors of the economy (eg – cars in USA). This puts money into the economy. </a:t>
            </a:r>
          </a:p>
          <a:p>
            <a:pPr hangingPunct="1">
              <a:lnSpc>
                <a:spcPct val="90000"/>
              </a:lnSpc>
              <a:spcAft>
                <a:spcPts val="1425"/>
              </a:spcAft>
              <a:buClrTx/>
              <a:buSzTx/>
              <a:buFontTx/>
              <a:buNone/>
            </a:pPr>
            <a:endParaRPr lang="en-US" altLang="en-US">
              <a:latin typeface="Tw Cen MT" panose="020B0602020104020603" pitchFamily="34" charset="0"/>
            </a:endParaRP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Worldwide:</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Austerity = UK, Greece, Spain, Portugal, Ireland.</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Stimulus = USA, Germany, Iceland. </a:t>
            </a:r>
          </a:p>
          <a:p>
            <a:pPr hangingPunct="1">
              <a:lnSpc>
                <a:spcPct val="90000"/>
              </a:lnSpc>
              <a:spcBef>
                <a:spcPts val="1200"/>
              </a:spcBef>
              <a:spcAft>
                <a:spcPts val="200"/>
              </a:spcAft>
              <a:buClrTx/>
              <a:buSzTx/>
              <a:buFontTx/>
              <a:buNone/>
            </a:pPr>
            <a:endParaRPr lang="en-US" altLang="en-US" sz="2200">
              <a:latin typeface="Tw Cen MT" panose="020B0602020104020603" pitchFamily="34" charset="0"/>
            </a:endParaRPr>
          </a:p>
          <a:p>
            <a:pPr hangingPunct="1">
              <a:lnSpc>
                <a:spcPct val="90000"/>
              </a:lnSpc>
              <a:spcBef>
                <a:spcPts val="1200"/>
              </a:spcBef>
              <a:spcAft>
                <a:spcPts val="200"/>
              </a:spcAft>
              <a:buClrTx/>
              <a:buSzTx/>
              <a:buFontTx/>
              <a:buNone/>
            </a:pPr>
            <a:endParaRPr lang="en-US" altLang="en-US" sz="2200">
              <a:latin typeface="Tw Cen MT" panose="020B0602020104020603" pitchFamily="34"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l="51584" t="30492" r="7692" b="33611"/>
          <a:stretch>
            <a:fillRect/>
          </a:stretch>
        </p:blipFill>
        <p:spPr bwMode="auto">
          <a:xfrm>
            <a:off x="6829425" y="3895725"/>
            <a:ext cx="4962525" cy="2962275"/>
          </a:xfrm>
          <a:prstGeom prst="rect">
            <a:avLst/>
          </a:prstGeom>
          <a:noFill/>
          <a:ln>
            <a:noFill/>
          </a:ln>
          <a:effectLst/>
          <a:extLst>
            <a:ext uri="{909E8E84-426E-40DD-AFC4-6F175D3DCCD1}">
              <a14:hiddenFill xmlns:a14="http://schemas.microsoft.com/office/drawing/2010/main">
                <a:blipFill dpi="0" rotWithShape="0">
                  <a:blip/>
                  <a:srcRect l="51584" t="30492" r="7692" b="3361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49951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1023938" y="585788"/>
            <a:ext cx="9720262" cy="1500187"/>
          </a:xfrm>
          <a:ln/>
        </p:spPr>
        <p:txBody>
          <a:bodyPr/>
          <a:lstStyle/>
          <a:p>
            <a:pPr>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5000">
                <a:solidFill>
                  <a:srgbClr val="134163"/>
                </a:solidFill>
                <a:latin typeface="Tw Cen MT Condensed" panose="020B0606020104020203" pitchFamily="34" charset="0"/>
              </a:rPr>
              <a:t>Mental health impacts of austerity</a:t>
            </a:r>
          </a:p>
        </p:txBody>
      </p:sp>
      <p:sp>
        <p:nvSpPr>
          <p:cNvPr id="13314" name="Text Box 2"/>
          <p:cNvSpPr txBox="1">
            <a:spLocks noChangeArrowheads="1"/>
          </p:cNvSpPr>
          <p:nvPr/>
        </p:nvSpPr>
        <p:spPr bwMode="auto">
          <a:xfrm>
            <a:off x="1023938" y="2286000"/>
            <a:ext cx="9720262"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1pPr>
            <a:lvl2pPr marL="265113" indent="-136525">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Rise in anti-depressant prescriptions (Spence et al, 2014).</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GPs have reported increased mental health problems. </a:t>
            </a:r>
          </a:p>
          <a:p>
            <a:pPr hangingPunct="1">
              <a:lnSpc>
                <a:spcPct val="90000"/>
              </a:lnSpc>
              <a:spcBef>
                <a:spcPts val="1200"/>
              </a:spcBef>
              <a:spcAft>
                <a:spcPts val="200"/>
              </a:spcAft>
              <a:buClrTx/>
              <a:buSzTx/>
              <a:buFontTx/>
              <a:buNone/>
            </a:pPr>
            <a:endParaRPr lang="en-US" altLang="en-US" sz="2200">
              <a:latin typeface="Tw Cen MT" panose="020B0602020104020603" pitchFamily="34" charset="0"/>
            </a:endParaRP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400">
                <a:latin typeface="Tw Cen MT" panose="020B0602020104020603" pitchFamily="34" charset="0"/>
              </a:rPr>
              <a:t>Male suicides have increased in the UK (ONS, 2015). </a:t>
            </a:r>
          </a:p>
          <a:p>
            <a:pPr lvl="1" hangingPunct="1">
              <a:lnSpc>
                <a:spcPct val="90000"/>
              </a:lnSpc>
              <a:spcBef>
                <a:spcPts val="200"/>
              </a:spcBef>
              <a:spcAft>
                <a:spcPts val="400"/>
              </a:spcAft>
              <a:buClr>
                <a:srgbClr val="3494BA"/>
              </a:buClr>
              <a:buSzPct val="75000"/>
              <a:buFont typeface="Wingdings 3" panose="05040102010807070707" pitchFamily="18" charset="2"/>
              <a:buChar char=""/>
            </a:pPr>
            <a:r>
              <a:rPr lang="en-US" altLang="en-US" sz="2000">
                <a:latin typeface="Tw Cen MT" panose="020B0602020104020603" pitchFamily="34" charset="0"/>
              </a:rPr>
              <a:t>Suicide increases: Greece, Spain, Portugal, UK. </a:t>
            </a:r>
          </a:p>
          <a:p>
            <a:pPr lvl="1" hangingPunct="1">
              <a:lnSpc>
                <a:spcPct val="90000"/>
              </a:lnSpc>
              <a:spcBef>
                <a:spcPts val="200"/>
              </a:spcBef>
              <a:spcAft>
                <a:spcPts val="400"/>
              </a:spcAft>
              <a:buClr>
                <a:srgbClr val="3494BA"/>
              </a:buClr>
              <a:buSzPct val="75000"/>
              <a:buFont typeface="Wingdings 3" panose="05040102010807070707" pitchFamily="18" charset="2"/>
              <a:buChar char=""/>
            </a:pPr>
            <a:r>
              <a:rPr lang="en-US" altLang="en-US" sz="2000">
                <a:latin typeface="Tw Cen MT" panose="020B0602020104020603" pitchFamily="34" charset="0"/>
              </a:rPr>
              <a:t>No suicide increases: Germany &amp; Iceland. </a:t>
            </a:r>
          </a:p>
          <a:p>
            <a:pPr hangingPunct="1">
              <a:lnSpc>
                <a:spcPct val="90000"/>
              </a:lnSpc>
              <a:spcAft>
                <a:spcPts val="1425"/>
              </a:spcAft>
              <a:buClrTx/>
              <a:buSzTx/>
              <a:buFontTx/>
              <a:buNone/>
            </a:pPr>
            <a:r>
              <a:rPr lang="en-US" altLang="en-US" sz="2000">
                <a:latin typeface="Tw Cen MT" panose="020B0602020104020603" pitchFamily="34" charset="0"/>
              </a:rPr>
              <a:t>Same pattern in other health indicators. </a:t>
            </a:r>
          </a:p>
          <a:p>
            <a:pPr hangingPunct="1">
              <a:lnSpc>
                <a:spcPct val="90000"/>
              </a:lnSpc>
              <a:spcAft>
                <a:spcPts val="1425"/>
              </a:spcAft>
              <a:buClrTx/>
              <a:buSzTx/>
              <a:buFontTx/>
              <a:buNone/>
            </a:pPr>
            <a:r>
              <a:rPr lang="en-US" altLang="en-US" sz="2000">
                <a:latin typeface="Tw Cen MT" panose="020B0602020104020603" pitchFamily="34" charset="0"/>
              </a:rPr>
              <a:t>(</a:t>
            </a:r>
            <a:r>
              <a:rPr lang="en-US" altLang="en-US" sz="2000" i="1">
                <a:latin typeface="Tw Cen MT" panose="020B0602020104020603" pitchFamily="34" charset="0"/>
              </a:rPr>
              <a:t>Karanikolos et al, 2013; McKee et al, 2012).</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l="20653" t="57330" r="38332"/>
          <a:stretch>
            <a:fillRect/>
          </a:stretch>
        </p:blipFill>
        <p:spPr bwMode="auto">
          <a:xfrm>
            <a:off x="7593013" y="2708275"/>
            <a:ext cx="4389437" cy="3381375"/>
          </a:xfrm>
          <a:prstGeom prst="rect">
            <a:avLst/>
          </a:prstGeom>
          <a:noFill/>
          <a:ln>
            <a:noFill/>
          </a:ln>
          <a:effectLst/>
          <a:extLst>
            <a:ext uri="{909E8E84-426E-40DD-AFC4-6F175D3DCCD1}">
              <a14:hiddenFill xmlns:a14="http://schemas.microsoft.com/office/drawing/2010/main">
                <a:blipFill dpi="0" rotWithShape="0">
                  <a:blip/>
                  <a:srcRect l="20653" t="57330" r="383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93625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023938" y="585788"/>
            <a:ext cx="9720262" cy="1500187"/>
          </a:xfrm>
          <a:ln/>
        </p:spPr>
        <p:txBody>
          <a:bodyPr/>
          <a:lstStyle/>
          <a:p>
            <a:pPr>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5000">
                <a:solidFill>
                  <a:srgbClr val="134163"/>
                </a:solidFill>
                <a:latin typeface="Tw Cen MT Condensed" panose="020B0606020104020203" pitchFamily="34" charset="0"/>
              </a:rPr>
              <a:t>Psychologists against austerity</a:t>
            </a:r>
          </a:p>
        </p:txBody>
      </p:sp>
      <p:sp>
        <p:nvSpPr>
          <p:cNvPr id="14338" name="Text Box 2"/>
          <p:cNvSpPr txBox="1">
            <a:spLocks noChangeArrowheads="1"/>
          </p:cNvSpPr>
          <p:nvPr/>
        </p:nvSpPr>
        <p:spPr bwMode="auto">
          <a:xfrm>
            <a:off x="1023938" y="2286000"/>
            <a:ext cx="9720262"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Two aims:</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b="1">
                <a:latin typeface="Tw Cen MT" panose="020B0602020104020603" pitchFamily="34" charset="0"/>
              </a:rPr>
              <a:t>Raising awareness amongst Psychologists</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 - Building networks locally and nationally: applied, academic and trainee psychologists. </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 - ‘Week of Action’ before the election – addressing all the main parties who advocated ‘austerity’ policies</a:t>
            </a:r>
          </a:p>
          <a:p>
            <a:pPr hangingPunct="1">
              <a:lnSpc>
                <a:spcPct val="90000"/>
              </a:lnSpc>
              <a:spcBef>
                <a:spcPts val="1200"/>
              </a:spcBef>
              <a:spcAft>
                <a:spcPts val="200"/>
              </a:spcAft>
              <a:buClrTx/>
              <a:buSzTx/>
              <a:buFontTx/>
              <a:buNone/>
            </a:pPr>
            <a:endParaRPr lang="en-US" altLang="en-US" sz="2200">
              <a:latin typeface="Tw Cen MT" panose="020B0602020104020603" pitchFamily="34" charset="0"/>
            </a:endParaRP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b="1">
                <a:latin typeface="Tw Cen MT" panose="020B0602020104020603" pitchFamily="34" charset="0"/>
              </a:rPr>
              <a:t>Informing public debate</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 - Adding psychological perspectives, research and expertise to the debate in the political sphere. </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 - Briefing paper ‘The Psychological Impact of Austerity’. </a:t>
            </a:r>
          </a:p>
        </p:txBody>
      </p:sp>
    </p:spTree>
    <p:extLst>
      <p:ext uri="{BB962C8B-B14F-4D97-AF65-F5344CB8AC3E}">
        <p14:creationId xmlns:p14="http://schemas.microsoft.com/office/powerpoint/2010/main" val="2887438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0"/>
            <a:ext cx="97551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24754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857250" y="2998788"/>
            <a:ext cx="11168063"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1pPr>
            <a:lvl2pPr marL="90488" indent="-90488">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90000"/>
              </a:lnSpc>
              <a:spcBef>
                <a:spcPts val="1200"/>
              </a:spcBef>
              <a:spcAft>
                <a:spcPts val="200"/>
              </a:spcAft>
              <a:buClr>
                <a:srgbClr val="3494BA"/>
              </a:buClr>
              <a:buFont typeface="Tw Cen MT" panose="020B0602020104020603" pitchFamily="34" charset="0"/>
              <a:buChar char=" "/>
            </a:pPr>
            <a:r>
              <a:rPr lang="en-US" altLang="en-US" sz="2400" b="1" i="1">
                <a:solidFill>
                  <a:srgbClr val="595959"/>
                </a:solidFill>
                <a:latin typeface="Tw Cen MT" panose="020B0602020104020603" pitchFamily="34" charset="0"/>
              </a:rPr>
              <a:t>Five ‘Austerity Ailments’ </a:t>
            </a:r>
            <a:r>
              <a:rPr lang="en-US" altLang="en-US" sz="2400" b="1">
                <a:solidFill>
                  <a:srgbClr val="595959"/>
                </a:solidFill>
                <a:latin typeface="Tw Cen MT" panose="020B0602020104020603" pitchFamily="34" charset="0"/>
              </a:rPr>
              <a:t>			</a:t>
            </a:r>
            <a:r>
              <a:rPr lang="en-US" altLang="en-US" sz="2400" b="1" i="1">
                <a:solidFill>
                  <a:srgbClr val="595959"/>
                </a:solidFill>
                <a:latin typeface="Tw Cen MT" panose="020B0602020104020603" pitchFamily="34" charset="0"/>
              </a:rPr>
              <a:t>Five indicators of a ‘healthy’ society</a:t>
            </a:r>
          </a:p>
          <a:p>
            <a:pPr lvl="1" hangingPunct="1">
              <a:lnSpc>
                <a:spcPct val="90000"/>
              </a:lnSpc>
              <a:spcBef>
                <a:spcPts val="1200"/>
              </a:spcBef>
              <a:spcAft>
                <a:spcPts val="200"/>
              </a:spcAft>
              <a:buClr>
                <a:srgbClr val="3494BA"/>
              </a:buClr>
              <a:buFont typeface="Tw Cen MT" panose="020B0602020104020603" pitchFamily="34" charset="0"/>
              <a:buChar char=" "/>
            </a:pPr>
            <a:r>
              <a:rPr lang="en-US" altLang="en-US" sz="2400">
                <a:solidFill>
                  <a:srgbClr val="595959"/>
                </a:solidFill>
                <a:latin typeface="Tw Cen MT" panose="020B0602020104020603" pitchFamily="34" charset="0"/>
              </a:rPr>
              <a:t>Humiliation and Shame			Agency</a:t>
            </a:r>
          </a:p>
          <a:p>
            <a:pPr lvl="1" hangingPunct="1">
              <a:lnSpc>
                <a:spcPct val="90000"/>
              </a:lnSpc>
              <a:spcBef>
                <a:spcPts val="1200"/>
              </a:spcBef>
              <a:spcAft>
                <a:spcPts val="200"/>
              </a:spcAft>
              <a:buClr>
                <a:srgbClr val="3494BA"/>
              </a:buClr>
              <a:buFont typeface="Tw Cen MT" panose="020B0602020104020603" pitchFamily="34" charset="0"/>
              <a:buChar char=" "/>
            </a:pPr>
            <a:r>
              <a:rPr lang="en-US" altLang="en-US" sz="2400">
                <a:solidFill>
                  <a:srgbClr val="595959"/>
                </a:solidFill>
                <a:latin typeface="Tw Cen MT" panose="020B0602020104020603" pitchFamily="34" charset="0"/>
              </a:rPr>
              <a:t>Fear and Distrust				Security	</a:t>
            </a:r>
          </a:p>
          <a:p>
            <a:pPr lvl="1" hangingPunct="1">
              <a:lnSpc>
                <a:spcPct val="90000"/>
              </a:lnSpc>
              <a:spcBef>
                <a:spcPts val="1200"/>
              </a:spcBef>
              <a:spcAft>
                <a:spcPts val="200"/>
              </a:spcAft>
              <a:buClr>
                <a:srgbClr val="3494BA"/>
              </a:buClr>
              <a:buFont typeface="Tw Cen MT" panose="020B0602020104020603" pitchFamily="34" charset="0"/>
              <a:buChar char=" "/>
            </a:pPr>
            <a:r>
              <a:rPr lang="en-US" altLang="en-US" sz="2400">
                <a:solidFill>
                  <a:srgbClr val="595959"/>
                </a:solidFill>
                <a:latin typeface="Tw Cen MT" panose="020B0602020104020603" pitchFamily="34" charset="0"/>
              </a:rPr>
              <a:t>Instability and Insecurity			Connection</a:t>
            </a:r>
          </a:p>
          <a:p>
            <a:pPr lvl="1" hangingPunct="1">
              <a:lnSpc>
                <a:spcPct val="90000"/>
              </a:lnSpc>
              <a:spcBef>
                <a:spcPts val="1200"/>
              </a:spcBef>
              <a:spcAft>
                <a:spcPts val="200"/>
              </a:spcAft>
              <a:buClr>
                <a:srgbClr val="3494BA"/>
              </a:buClr>
              <a:buFont typeface="Tw Cen MT" panose="020B0602020104020603" pitchFamily="34" charset="0"/>
              <a:buChar char=" "/>
            </a:pPr>
            <a:r>
              <a:rPr lang="en-US" altLang="en-US" sz="2400">
                <a:solidFill>
                  <a:srgbClr val="595959"/>
                </a:solidFill>
                <a:latin typeface="Tw Cen MT" panose="020B0602020104020603" pitchFamily="34" charset="0"/>
              </a:rPr>
              <a:t>Isolation and Loneliness 			Meaning </a:t>
            </a:r>
          </a:p>
          <a:p>
            <a:pPr lvl="1" hangingPunct="1">
              <a:lnSpc>
                <a:spcPct val="90000"/>
              </a:lnSpc>
              <a:spcBef>
                <a:spcPts val="1200"/>
              </a:spcBef>
              <a:spcAft>
                <a:spcPts val="200"/>
              </a:spcAft>
              <a:buClr>
                <a:srgbClr val="3494BA"/>
              </a:buClr>
              <a:buFont typeface="Tw Cen MT" panose="020B0602020104020603" pitchFamily="34" charset="0"/>
              <a:buChar char=" "/>
            </a:pPr>
            <a:r>
              <a:rPr lang="en-US" altLang="en-US" sz="2400">
                <a:solidFill>
                  <a:srgbClr val="595959"/>
                </a:solidFill>
                <a:latin typeface="Tw Cen MT" panose="020B0602020104020603" pitchFamily="34" charset="0"/>
              </a:rPr>
              <a:t>Being Trapped				Trust</a:t>
            </a:r>
          </a:p>
          <a:p>
            <a:pPr hangingPunct="1">
              <a:lnSpc>
                <a:spcPct val="90000"/>
              </a:lnSpc>
              <a:spcAft>
                <a:spcPts val="1425"/>
              </a:spcAft>
              <a:buClrTx/>
              <a:buSzTx/>
              <a:buFontTx/>
              <a:buNone/>
            </a:pPr>
            <a:r>
              <a:rPr lang="en-US" altLang="en-US">
                <a:solidFill>
                  <a:srgbClr val="262626"/>
                </a:solidFill>
                <a:latin typeface="Tw Cen MT" panose="020B0602020104020603" pitchFamily="34" charset="0"/>
              </a:rPr>
              <a:t>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10960" t="10799" r="3658" b="47914"/>
          <a:stretch>
            <a:fillRect/>
          </a:stretch>
        </p:blipFill>
        <p:spPr bwMode="auto">
          <a:xfrm>
            <a:off x="598488" y="147638"/>
            <a:ext cx="10231437" cy="2849562"/>
          </a:xfrm>
          <a:prstGeom prst="rect">
            <a:avLst/>
          </a:prstGeom>
          <a:noFill/>
          <a:ln>
            <a:noFill/>
          </a:ln>
          <a:effectLst/>
          <a:extLst>
            <a:ext uri="{909E8E84-426E-40DD-AFC4-6F175D3DCCD1}">
              <a14:hiddenFill xmlns:a14="http://schemas.microsoft.com/office/drawing/2010/main">
                <a:blipFill dpi="0" rotWithShape="0">
                  <a:blip/>
                  <a:srcRect l="10960" t="10799" r="3658" b="4791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465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Who, What &amp; When?</a:t>
            </a:r>
          </a:p>
        </p:txBody>
      </p:sp>
      <p:sp>
        <p:nvSpPr>
          <p:cNvPr id="4099" name="Rectangle 2"/>
          <p:cNvSpPr>
            <a:spLocks noGrp="1" noChangeArrowheads="1"/>
          </p:cNvSpPr>
          <p:nvPr>
            <p:ph idx="1"/>
          </p:nvPr>
        </p:nvSpPr>
        <p:spPr/>
        <p:txBody>
          <a:bodyPr/>
          <a:lstStyle/>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latin typeface="Arial" charset="0"/>
            </a:endParaRPr>
          </a:p>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25 </a:t>
            </a:r>
            <a:r>
              <a:rPr lang="en-GB" dirty="0">
                <a:latin typeface="Arial" charset="0"/>
              </a:rPr>
              <a:t>to 34, at 29.7% of users, is the most common age demographic</a:t>
            </a:r>
          </a:p>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Facebook users are 76% female and 66% </a:t>
            </a:r>
            <a:r>
              <a:rPr lang="en-GB" dirty="0" smtClean="0">
                <a:latin typeface="Arial" charset="0"/>
              </a:rPr>
              <a:t>male</a:t>
            </a:r>
          </a:p>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smtClean="0">
              <a:latin typeface="Arial" charset="0"/>
            </a:endParaRPr>
          </a:p>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4.5 billion likes generated daily as of May </a:t>
            </a:r>
            <a:r>
              <a:rPr lang="en-GB" dirty="0" smtClean="0">
                <a:latin typeface="Arial" charset="0"/>
              </a:rPr>
              <a:t>2013</a:t>
            </a:r>
          </a:p>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smtClean="0">
              <a:latin typeface="Arial" charset="0"/>
            </a:endParaRPr>
          </a:p>
          <a:p>
            <a:pPr marL="719138" indent="355600">
              <a:lnSpc>
                <a:spcPct val="80000"/>
              </a:lnSpc>
              <a:spcBef>
                <a:spcPts val="700"/>
              </a:spcBef>
              <a:buClr>
                <a:srgbClr val="CC0066"/>
              </a:buClr>
              <a:buFont typeface="Wingdings" charset="2"/>
              <a:buChar char=""/>
              <a:tabLst>
                <a:tab pos="104775" algn="l"/>
                <a:tab pos="554038" algn="l"/>
                <a:tab pos="7191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smtClean="0">
                <a:latin typeface="Arial" charset="0"/>
              </a:rPr>
              <a:t>1 – 3pm midweek is top posting time</a:t>
            </a: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0" indent="0">
              <a:lnSpc>
                <a:spcPct val="80000"/>
              </a:lnSpc>
              <a:spcBef>
                <a:spcPts val="700"/>
              </a:spcBef>
              <a:buClr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1102881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023938" y="585788"/>
            <a:ext cx="9720262" cy="1500187"/>
          </a:xfrm>
          <a:ln/>
        </p:spPr>
        <p:txBody>
          <a:bodyPr/>
          <a:lstStyle/>
          <a:p>
            <a:pPr>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5000">
                <a:solidFill>
                  <a:srgbClr val="134163"/>
                </a:solidFill>
                <a:latin typeface="Tw Cen MT Condensed" panose="020B0606020104020203" pitchFamily="34" charset="0"/>
              </a:rPr>
              <a:t>Impacts</a:t>
            </a:r>
          </a:p>
        </p:txBody>
      </p:sp>
      <p:sp>
        <p:nvSpPr>
          <p:cNvPr id="17410" name="Text Box 2"/>
          <p:cNvSpPr txBox="1">
            <a:spLocks noChangeArrowheads="1"/>
          </p:cNvSpPr>
          <p:nvPr/>
        </p:nvSpPr>
        <p:spPr bwMode="auto">
          <a:xfrm>
            <a:off x="1023938" y="2286000"/>
            <a:ext cx="7977187"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90488" indent="-9048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Launch at the House of Lords. </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Media: The Guardian (article and letter); Vice; Hayes Radio; Mary O’Hara; New Internationalist; The Psychologist.  </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Briefing paper: MPs, Councillors, and London Assembly Members. Relevant charities (Sane, Children’s Society, Barnardos etc). Practising psychologists and academics. </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Organisation links: New Economics Foundation, DPAC, Black Triangle, Alliance of Counsellors and Psychotherapists, Economic Justice.</a:t>
            </a:r>
          </a:p>
          <a:p>
            <a:pPr hangingPunct="1">
              <a:lnSpc>
                <a:spcPct val="90000"/>
              </a:lnSpc>
              <a:spcBef>
                <a:spcPts val="1200"/>
              </a:spcBef>
              <a:spcAft>
                <a:spcPts val="200"/>
              </a:spcAft>
              <a:buClr>
                <a:srgbClr val="3494BA"/>
              </a:buClr>
              <a:buFont typeface="Tw Cen MT" panose="020B0602020104020603" pitchFamily="34" charset="0"/>
              <a:buChar char=" "/>
            </a:pPr>
            <a:r>
              <a:rPr lang="en-US" altLang="en-US" sz="2200">
                <a:latin typeface="Tw Cen MT" panose="020B0602020104020603" pitchFamily="34" charset="0"/>
              </a:rPr>
              <a:t>Grown to 40 active members, 150+ on mailing list. Regional groups in Scotland and North West. Website (200-400 hits per day).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l="18594" t="14978" r="7692" b="39436"/>
          <a:stretch>
            <a:fillRect/>
          </a:stretch>
        </p:blipFill>
        <p:spPr bwMode="auto">
          <a:xfrm>
            <a:off x="6965950" y="0"/>
            <a:ext cx="5224463" cy="2052638"/>
          </a:xfrm>
          <a:prstGeom prst="rect">
            <a:avLst/>
          </a:prstGeom>
          <a:noFill/>
          <a:ln>
            <a:noFill/>
          </a:ln>
          <a:effectLst/>
          <a:extLst>
            <a:ext uri="{909E8E84-426E-40DD-AFC4-6F175D3DCCD1}">
              <a14:hiddenFill xmlns:a14="http://schemas.microsoft.com/office/drawing/2010/main">
                <a:blipFill dpi="0" rotWithShape="0">
                  <a:blip/>
                  <a:srcRect l="18594" t="14978" r="7692" b="3943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l="21826" t="13512" r="37149" b="24933"/>
          <a:stretch>
            <a:fillRect/>
          </a:stretch>
        </p:blipFill>
        <p:spPr bwMode="auto">
          <a:xfrm>
            <a:off x="9001125" y="2413000"/>
            <a:ext cx="3190875" cy="2601913"/>
          </a:xfrm>
          <a:prstGeom prst="rect">
            <a:avLst/>
          </a:prstGeom>
          <a:noFill/>
          <a:ln>
            <a:noFill/>
          </a:ln>
          <a:effectLst/>
          <a:extLst>
            <a:ext uri="{909E8E84-426E-40DD-AFC4-6F175D3DCCD1}">
              <a14:hiddenFill xmlns:a14="http://schemas.microsoft.com/office/drawing/2010/main">
                <a:blipFill dpi="0" rotWithShape="0">
                  <a:blip/>
                  <a:srcRect l="21826" t="13512" r="37149"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19771" t="54546" r="20805" b="3925"/>
          <a:stretch>
            <a:fillRect/>
          </a:stretch>
        </p:blipFill>
        <p:spPr bwMode="auto">
          <a:xfrm>
            <a:off x="9037638" y="5257800"/>
            <a:ext cx="3032125" cy="1376363"/>
          </a:xfrm>
          <a:prstGeom prst="rect">
            <a:avLst/>
          </a:prstGeom>
          <a:noFill/>
          <a:ln>
            <a:noFill/>
          </a:ln>
          <a:effectLst/>
          <a:extLst>
            <a:ext uri="{909E8E84-426E-40DD-AFC4-6F175D3DCCD1}">
              <a14:hiddenFill xmlns:a14="http://schemas.microsoft.com/office/drawing/2010/main">
                <a:blipFill dpi="0" rotWithShape="0">
                  <a:blip/>
                  <a:srcRect l="19771" t="54546" r="20805" b="392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9839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023938" y="585788"/>
            <a:ext cx="9720262" cy="1500187"/>
          </a:xfrm>
          <a:ln/>
        </p:spPr>
        <p:txBody>
          <a:bodyPr lIns="0" tIns="60984"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400"/>
              <a:t>Austerity in the workplace</a:t>
            </a:r>
          </a:p>
        </p:txBody>
      </p:sp>
      <p:sp>
        <p:nvSpPr>
          <p:cNvPr id="18434" name="Text Box 2"/>
          <p:cNvSpPr txBox="1">
            <a:spLocks noChangeArrowheads="1"/>
          </p:cNvSpPr>
          <p:nvPr/>
        </p:nvSpPr>
        <p:spPr bwMode="auto">
          <a:xfrm>
            <a:off x="936625" y="2125663"/>
            <a:ext cx="10367963" cy="341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9pPr>
          </a:lstStyle>
          <a:p>
            <a:r>
              <a:rPr lang="en-GB" altLang="en-US"/>
              <a:t>2012 study (17,000 participants) found 40% higher work stress during recession with 1 in 4 workers experiencing work related stress.</a:t>
            </a:r>
          </a:p>
          <a:p>
            <a:endParaRPr lang="en-GB" altLang="en-US"/>
          </a:p>
          <a:p>
            <a:r>
              <a:rPr lang="en-GB" altLang="en-US"/>
              <a:t>Austerity ailments can all be manifested in the workplace</a:t>
            </a:r>
          </a:p>
          <a:p>
            <a:endParaRPr lang="en-GB" altLang="en-US"/>
          </a:p>
          <a:p>
            <a:r>
              <a:rPr lang="en-GB" altLang="en-US"/>
              <a:t>Instability and insecurity is one of the austerity ailments most relevant to workplace stress</a:t>
            </a:r>
          </a:p>
          <a:p>
            <a:r>
              <a:rPr lang="en-GB" altLang="en-US"/>
              <a:t>	Job insecurity is as detrimental to mental health as unemployment</a:t>
            </a:r>
          </a:p>
          <a:p>
            <a:r>
              <a:rPr lang="en-GB" altLang="en-US"/>
              <a:t>	Job insecurity leads to poor mental health outcomes independent of income or occupation</a:t>
            </a:r>
          </a:p>
          <a:p>
            <a:r>
              <a:rPr lang="en-GB" altLang="en-US"/>
              <a:t>	 </a:t>
            </a:r>
          </a:p>
          <a:p>
            <a:endParaRPr lang="en-GB" altLang="en-US"/>
          </a:p>
          <a:p>
            <a:endParaRPr lang="en-GB" altLang="en-US"/>
          </a:p>
          <a:p>
            <a:endParaRPr lang="en-GB" altLang="en-US"/>
          </a:p>
          <a:p>
            <a:endParaRPr lang="en-GB" altLang="en-US"/>
          </a:p>
        </p:txBody>
      </p:sp>
    </p:spTree>
    <p:extLst>
      <p:ext uri="{BB962C8B-B14F-4D97-AF65-F5344CB8AC3E}">
        <p14:creationId xmlns:p14="http://schemas.microsoft.com/office/powerpoint/2010/main" val="827705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1023938" y="585788"/>
            <a:ext cx="9720262" cy="1500187"/>
          </a:xfrm>
          <a:ln/>
        </p:spPr>
        <p:txBody>
          <a:bodyPr lIns="0" tIns="66528"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4800"/>
              <a:t>What can trade unions do?</a:t>
            </a:r>
          </a:p>
        </p:txBody>
      </p:sp>
      <p:sp>
        <p:nvSpPr>
          <p:cNvPr id="19458" name="Text Box 2"/>
          <p:cNvSpPr txBox="1">
            <a:spLocks noChangeArrowheads="1"/>
          </p:cNvSpPr>
          <p:nvPr/>
        </p:nvSpPr>
        <p:spPr bwMode="auto">
          <a:xfrm>
            <a:off x="936625" y="2160588"/>
            <a:ext cx="10223500" cy="341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0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cs typeface="Arial Unicode MS" panose="020B0604020202020204" pitchFamily="34" charset="-128"/>
              </a:defRPr>
            </a:lvl9pPr>
          </a:lstStyle>
          <a:p>
            <a:r>
              <a:rPr lang="en-GB" altLang="en-US" sz="2200"/>
              <a:t>Organising as part of trade union/collective action can be empowering and can promote 5 key indicators of a healthy society: </a:t>
            </a:r>
          </a:p>
          <a:p>
            <a:r>
              <a:rPr lang="en-GB" altLang="en-US" sz="2200"/>
              <a:t>			</a:t>
            </a:r>
          </a:p>
          <a:p>
            <a:r>
              <a:rPr lang="en-GB" altLang="en-US" sz="2200"/>
              <a:t>				Agency, Security, Connection, Meaning &amp; Trust</a:t>
            </a:r>
          </a:p>
          <a:p>
            <a:endParaRPr lang="en-GB" altLang="en-US" sz="2200"/>
          </a:p>
          <a:p>
            <a:r>
              <a:rPr lang="en-GB" altLang="en-US" sz="2200"/>
              <a:t>What can trade unions do to include the increasing proportion of workers who are employed on 'zero hours contracts' or other precarious arrangements?</a:t>
            </a:r>
          </a:p>
          <a:p>
            <a:endParaRPr lang="en-GB" altLang="en-US" sz="2200"/>
          </a:p>
          <a:p>
            <a:endParaRPr lang="en-GB" altLang="en-US" sz="2200"/>
          </a:p>
          <a:p>
            <a:endParaRPr lang="en-GB" altLang="en-US"/>
          </a:p>
          <a:p>
            <a:endParaRPr lang="en-GB" altLang="en-US"/>
          </a:p>
        </p:txBody>
      </p:sp>
    </p:spTree>
    <p:extLst>
      <p:ext uri="{BB962C8B-B14F-4D97-AF65-F5344CB8AC3E}">
        <p14:creationId xmlns:p14="http://schemas.microsoft.com/office/powerpoint/2010/main" val="3485481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26936"/>
            <a:ext cx="12192000" cy="1470025"/>
          </a:xfrm>
        </p:spPr>
        <p:txBody>
          <a:bodyPr/>
          <a:lstStyle/>
          <a:p>
            <a:r>
              <a:rPr lang="en-GB" dirty="0"/>
              <a:t>Case-law update: opportunities &amp; challenges</a:t>
            </a:r>
          </a:p>
        </p:txBody>
      </p:sp>
      <p:sp>
        <p:nvSpPr>
          <p:cNvPr id="5" name="Subtitle 4"/>
          <p:cNvSpPr>
            <a:spLocks noGrp="1"/>
          </p:cNvSpPr>
          <p:nvPr>
            <p:ph type="subTitle" idx="1"/>
          </p:nvPr>
        </p:nvSpPr>
        <p:spPr>
          <a:xfrm>
            <a:off x="1828800" y="2625171"/>
            <a:ext cx="8534400" cy="1211770"/>
          </a:xfrm>
        </p:spPr>
        <p:txBody>
          <a:bodyPr/>
          <a:lstStyle/>
          <a:p>
            <a:r>
              <a:rPr lang="en-GB" dirty="0"/>
              <a:t>Elizabeth </a:t>
            </a:r>
            <a:r>
              <a:rPr lang="en-GB" dirty="0" smtClean="0"/>
              <a:t>Stephenson.</a:t>
            </a:r>
            <a:br>
              <a:rPr lang="en-GB" dirty="0" smtClean="0"/>
            </a:br>
            <a:r>
              <a:rPr lang="en-GB" dirty="0" smtClean="0"/>
              <a:t> </a:t>
            </a:r>
            <a:r>
              <a:rPr lang="en-GB" dirty="0"/>
              <a:t>Pattinson &amp; Brewer</a:t>
            </a:r>
          </a:p>
          <a:p>
            <a:r>
              <a:rPr lang="en-GB" dirty="0"/>
              <a:t> </a:t>
            </a:r>
          </a:p>
          <a:p>
            <a:r>
              <a:rPr lang="en-GB" i="1" dirty="0"/>
              <a:t> </a:t>
            </a:r>
            <a:endParaRPr lang="en-GB" dirty="0"/>
          </a:p>
          <a:p>
            <a:r>
              <a:rPr lang="en-GB" dirty="0"/>
              <a:t> </a:t>
            </a:r>
          </a:p>
        </p:txBody>
      </p:sp>
      <p:pic>
        <p:nvPicPr>
          <p:cNvPr id="6"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4" y="131259"/>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7"/>
          <p:cNvSpPr txBox="1">
            <a:spLocks noChangeArrowheads="1"/>
          </p:cNvSpPr>
          <p:nvPr/>
        </p:nvSpPr>
        <p:spPr bwMode="auto">
          <a:xfrm>
            <a:off x="1732707" y="6236113"/>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grpSp>
        <p:nvGrpSpPr>
          <p:cNvPr id="11" name="Group 8"/>
          <p:cNvGrpSpPr>
            <a:grpSpLocks/>
          </p:cNvGrpSpPr>
          <p:nvPr/>
        </p:nvGrpSpPr>
        <p:grpSpPr bwMode="auto">
          <a:xfrm>
            <a:off x="5469453" y="4040189"/>
            <a:ext cx="1253094" cy="433387"/>
            <a:chOff x="3707904" y="3861048"/>
            <a:chExt cx="1297001" cy="433387"/>
          </a:xfrm>
        </p:grpSpPr>
        <p:pic>
          <p:nvPicPr>
            <p:cNvPr id="17" name="Picture 2" descr="Twitter-Logo-300x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61048"/>
              <a:ext cx="496887"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18" name="TextBox 6"/>
            <p:cNvSpPr txBox="1">
              <a:spLocks noChangeArrowheads="1"/>
            </p:cNvSpPr>
            <p:nvPr/>
          </p:nvSpPr>
          <p:spPr bwMode="auto">
            <a:xfrm>
              <a:off x="4139946" y="3861048"/>
              <a:ext cx="864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smtClean="0">
                  <a:solidFill>
                    <a:prstClr val="black"/>
                  </a:solidFill>
                  <a:latin typeface="Calibri" panose="020F0502020204030204" pitchFamily="34" charset="0"/>
                </a:rPr>
                <a:t>#</a:t>
              </a:r>
              <a:r>
                <a:rPr lang="en-GB" altLang="en-US" dirty="0" err="1" smtClean="0">
                  <a:solidFill>
                    <a:prstClr val="black"/>
                  </a:solidFill>
                  <a:latin typeface="Calibri" panose="020F0502020204030204" pitchFamily="34" charset="0"/>
                </a:rPr>
                <a:t>ierelu</a:t>
              </a:r>
              <a:endParaRPr lang="en-GB" altLang="en-US" dirty="0">
                <a:solidFill>
                  <a:prstClr val="black"/>
                </a:solidFill>
                <a:latin typeface="Calibri" panose="020F0502020204030204" pitchFamily="34" charset="0"/>
              </a:endParaRPr>
            </a:p>
          </p:txBody>
        </p:sp>
      </p:grpSp>
      <p:sp>
        <p:nvSpPr>
          <p:cNvPr id="19" name="TextBox 7"/>
          <p:cNvSpPr txBox="1">
            <a:spLocks noChangeArrowheads="1"/>
          </p:cNvSpPr>
          <p:nvPr/>
        </p:nvSpPr>
        <p:spPr bwMode="auto">
          <a:xfrm>
            <a:off x="1524000" y="6092825"/>
            <a:ext cx="914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GB" altLang="en-US" dirty="0">
                <a:solidFill>
                  <a:prstClr val="black"/>
                </a:solidFill>
                <a:latin typeface="Calibri" panose="020F0502020204030204" pitchFamily="34" charset="0"/>
              </a:rPr>
              <a:t>www.ier.org.uk</a:t>
            </a:r>
          </a:p>
        </p:txBody>
      </p:sp>
      <p:sp>
        <p:nvSpPr>
          <p:cNvPr id="13" name="Subtitle 2"/>
          <p:cNvSpPr txBox="1">
            <a:spLocks/>
          </p:cNvSpPr>
          <p:nvPr/>
        </p:nvSpPr>
        <p:spPr bwMode="auto">
          <a:xfrm>
            <a:off x="1524000" y="4868863"/>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GB" altLang="en-US" sz="2400" b="1" dirty="0" smtClean="0">
                <a:solidFill>
                  <a:schemeClr val="tx1"/>
                </a:solidFill>
                <a:latin typeface="Arial" panose="020B0604020202020204" pitchFamily="34" charset="0"/>
                <a:cs typeface="Arial" panose="020B0604020202020204" pitchFamily="34" charset="0"/>
              </a:rPr>
              <a:t>2</a:t>
            </a:r>
            <a:r>
              <a:rPr lang="en-GB" altLang="en-US" sz="2400" b="1" baseline="30000" dirty="0" smtClean="0">
                <a:solidFill>
                  <a:schemeClr val="tx1"/>
                </a:solidFill>
                <a:latin typeface="Arial" panose="020B0604020202020204" pitchFamily="34" charset="0"/>
                <a:cs typeface="Arial" panose="020B0604020202020204" pitchFamily="34" charset="0"/>
              </a:rPr>
              <a:t>nd</a:t>
            </a:r>
            <a:r>
              <a:rPr lang="en-GB" altLang="en-US" sz="2400" b="1" dirty="0" smtClean="0">
                <a:solidFill>
                  <a:schemeClr val="tx1"/>
                </a:solidFill>
                <a:latin typeface="Arial" panose="020B0604020202020204" pitchFamily="34" charset="0"/>
                <a:cs typeface="Arial" panose="020B0604020202020204" pitchFamily="34" charset="0"/>
              </a:rPr>
              <a:t> December, 2015</a:t>
            </a:r>
          </a:p>
          <a:p>
            <a:pPr eaLnBrk="1" hangingPunct="1"/>
            <a:r>
              <a:rPr lang="en-GB" altLang="en-US" sz="2400" b="1" dirty="0" smtClean="0">
                <a:solidFill>
                  <a:schemeClr val="tx1"/>
                </a:solidFill>
                <a:latin typeface="Arial" panose="020B0604020202020204" pitchFamily="34" charset="0"/>
                <a:cs typeface="Arial" panose="020B0604020202020204" pitchFamily="34" charset="0"/>
              </a:rPr>
              <a:t>The Adelphi Hotel, Liverpool</a:t>
            </a:r>
            <a:endParaRPr lang="en-GB" alt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52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General Principles</a:t>
            </a:r>
            <a:endParaRPr lang="en-GB" sz="4000" dirty="0">
              <a:solidFill>
                <a:srgbClr val="A82456"/>
              </a:solidFill>
              <a:effectLst>
                <a:outerShdw blurRad="38100" dist="38100" dir="2700000" algn="tl">
                  <a:srgbClr val="000000"/>
                </a:outerShdw>
              </a:effectLst>
              <a:latin typeface="Arial" charset="0"/>
            </a:endParaRPr>
          </a:p>
        </p:txBody>
      </p:sp>
      <p:sp>
        <p:nvSpPr>
          <p:cNvPr id="7171" name="Rectangle 2"/>
          <p:cNvSpPr>
            <a:spLocks noGrp="1" noChangeArrowheads="1"/>
          </p:cNvSpPr>
          <p:nvPr>
            <p:ph idx="1"/>
          </p:nvPr>
        </p:nvSpPr>
        <p:spPr/>
        <p:txBody>
          <a:bodyPr/>
          <a:lstStyle/>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Employment Rights Act 1996 Section 98(4)</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A potentially fair reason +</a:t>
            </a:r>
          </a:p>
          <a:p>
            <a:pPr marL="719138" indent="0">
              <a:lnSpc>
                <a:spcPct val="80000"/>
              </a:lnSpc>
              <a:spcBef>
                <a:spcPts val="700"/>
              </a:spcBef>
              <a:buClr>
                <a:srgbClr val="CC0066"/>
              </a:buCl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Fairness  - “in accordance with equity and the substantial merits of the case”</a:t>
            </a:r>
          </a:p>
          <a:p>
            <a:pPr marL="719138" indent="0">
              <a:lnSpc>
                <a:spcPct val="80000"/>
              </a:lnSpc>
              <a:spcBef>
                <a:spcPts val="700"/>
              </a:spcBef>
              <a:buClr>
                <a:srgbClr val="CC0066"/>
              </a:buCl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The “band of reasonable responses”</a:t>
            </a:r>
          </a:p>
          <a:p>
            <a:pPr marL="719138" indent="0">
              <a:lnSpc>
                <a:spcPct val="80000"/>
              </a:lnSpc>
              <a:spcBef>
                <a:spcPts val="700"/>
              </a:spcBef>
              <a:buClr>
                <a:srgbClr val="CC0066"/>
              </a:buCl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The importance of fair procedures</a:t>
            </a:r>
          </a:p>
        </p:txBody>
      </p:sp>
    </p:spTree>
    <p:extLst>
      <p:ext uri="{BB962C8B-B14F-4D97-AF65-F5344CB8AC3E}">
        <p14:creationId xmlns:p14="http://schemas.microsoft.com/office/powerpoint/2010/main" val="63777072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solidFill>
            <a:srgbClr val="A20000"/>
          </a:solid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a:effectLst>
                  <a:outerShdw blurRad="38100" dist="38100" dir="2700000" algn="tl">
                    <a:srgbClr val="000000"/>
                  </a:outerShdw>
                </a:effectLst>
                <a:latin typeface="Arial" charset="0"/>
              </a:rPr>
              <a:t>		ACAS Guidance</a:t>
            </a:r>
          </a:p>
        </p:txBody>
      </p:sp>
      <p:sp>
        <p:nvSpPr>
          <p:cNvPr id="8195" name="Rectangle 2"/>
          <p:cNvSpPr>
            <a:spLocks noGrp="1" noChangeArrowheads="1"/>
          </p:cNvSpPr>
          <p:nvPr>
            <p:ph idx="1"/>
          </p:nvPr>
        </p:nvSpPr>
        <p:spPr/>
        <p:txBody>
          <a:bodyPr/>
          <a:lstStyle/>
          <a:p>
            <a:pPr marL="0" indent="0">
              <a:lnSpc>
                <a:spcPct val="80000"/>
              </a:lnSpc>
              <a:spcBef>
                <a:spcPts val="700"/>
              </a:spcBef>
              <a:buClr>
                <a:srgbClr val="CC0066"/>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Contrast serious reputational attacks and “letting off steam” </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Nature of Job &amp; Seniority</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Seriousness of misconduct</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Nature of organisation</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Terms of any policy </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Disclosure of confidences</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Risk of reputational damage</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Impact on job</a:t>
            </a:r>
          </a:p>
          <a:p>
            <a:pPr marL="1074738" indent="-355600">
              <a:lnSpc>
                <a:spcPct val="80000"/>
              </a:lnSpc>
              <a:spcBef>
                <a:spcPts val="700"/>
              </a:spcBef>
              <a:buClr>
                <a:srgbClr val="CC0066"/>
              </a:buClr>
              <a:buFont typeface="Wingdings" charset="2"/>
              <a:buChar char=""/>
              <a:tabLst>
                <a:tab pos="104775" algn="l"/>
                <a:tab pos="554038" algn="l"/>
                <a:tab pos="6302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dirty="0">
                <a:latin typeface="Arial" charset="0"/>
              </a:rPr>
              <a:t>Mitigating factors</a:t>
            </a:r>
          </a:p>
          <a:p>
            <a:pPr marL="1074738" indent="-355600">
              <a:lnSpc>
                <a:spcPct val="80000"/>
              </a:lnSpc>
              <a:spcBef>
                <a:spcPts val="700"/>
              </a:spcBef>
              <a:buClr>
                <a:srgbClr val="CC0066"/>
              </a:buClr>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dirty="0">
              <a:latin typeface="Arial" charset="0"/>
            </a:endParaRPr>
          </a:p>
        </p:txBody>
      </p:sp>
    </p:spTree>
    <p:extLst>
      <p:ext uri="{BB962C8B-B14F-4D97-AF65-F5344CB8AC3E}">
        <p14:creationId xmlns:p14="http://schemas.microsoft.com/office/powerpoint/2010/main" val="30106472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rrish">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4282</Words>
  <Application>Microsoft Office PowerPoint</Application>
  <PresentationFormat>Widescreen</PresentationFormat>
  <Paragraphs>851</Paragraphs>
  <Slides>73</Slides>
  <Notes>58</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73</vt:i4>
      </vt:variant>
    </vt:vector>
  </HeadingPairs>
  <TitlesOfParts>
    <vt:vector size="86" baseType="lpstr">
      <vt:lpstr>Arial Unicode MS</vt:lpstr>
      <vt:lpstr>MS Gothic</vt:lpstr>
      <vt:lpstr>ＭＳ Ｐゴシック</vt:lpstr>
      <vt:lpstr>Arial</vt:lpstr>
      <vt:lpstr>Calibri</vt:lpstr>
      <vt:lpstr>H Avenir Heavy</vt:lpstr>
      <vt:lpstr>Times New Roman</vt:lpstr>
      <vt:lpstr>Tw Cen MT</vt:lpstr>
      <vt:lpstr>Tw Cen MT Condensed</vt:lpstr>
      <vt:lpstr>Wingdings</vt:lpstr>
      <vt:lpstr>Wingdings 3</vt:lpstr>
      <vt:lpstr>1_Office Theme</vt:lpstr>
      <vt:lpstr>Morrish</vt:lpstr>
      <vt:lpstr>Employment Law Update</vt:lpstr>
      <vt:lpstr>Social media: reloaded</vt:lpstr>
      <vt:lpstr>PowerPoint Presentation</vt:lpstr>
      <vt:lpstr>  Agenda</vt:lpstr>
      <vt:lpstr>  A Question of Scale</vt:lpstr>
      <vt:lpstr>  A Question of Scale</vt:lpstr>
      <vt:lpstr>  Who, What &amp; When?</vt:lpstr>
      <vt:lpstr>  General Principles</vt:lpstr>
      <vt:lpstr>  ACAS Guidance</vt:lpstr>
      <vt:lpstr>  New cases</vt:lpstr>
      <vt:lpstr>  Texts</vt:lpstr>
      <vt:lpstr>  Revenge Porn</vt:lpstr>
      <vt:lpstr>  Texts &amp; Consistency</vt:lpstr>
      <vt:lpstr>  Facebook</vt:lpstr>
      <vt:lpstr>  Facebook</vt:lpstr>
      <vt:lpstr>  Facebook</vt:lpstr>
      <vt:lpstr> Reputational Risk: factors</vt:lpstr>
      <vt:lpstr>  Facebook – devil in the detail</vt:lpstr>
      <vt:lpstr>  Summarising the approach?</vt:lpstr>
      <vt:lpstr>  End</vt:lpstr>
      <vt:lpstr>TUPE &amp; Collective Issues</vt:lpstr>
      <vt:lpstr>Protecting workers’ rights to organise together</vt:lpstr>
      <vt:lpstr>Some Common questions on shared parental leave  </vt:lpstr>
      <vt:lpstr>PowerPoint Presentation</vt:lpstr>
      <vt:lpstr>Some Common Questions on Shared Parental Leave Victoria Webb Old Square Chambers  IER Employment Law Update, 11 November 2015 London </vt:lpstr>
      <vt:lpstr>Shared Parental leave: resources</vt:lpstr>
      <vt:lpstr>What hasn’t changed?</vt:lpstr>
      <vt:lpstr>What is different about Shared Parental Leave?</vt:lpstr>
      <vt:lpstr>Shared Parental Leave: overview</vt:lpstr>
      <vt:lpstr>Shared Parental leave: overview</vt:lpstr>
      <vt:lpstr>Eligibility: for person taking leave</vt:lpstr>
      <vt:lpstr>Eligibility: for partner of person taking leave</vt:lpstr>
      <vt:lpstr>Common Questions: eligibility for leave</vt:lpstr>
      <vt:lpstr>Common Questions: eligibility for leave</vt:lpstr>
      <vt:lpstr>What about pay?</vt:lpstr>
      <vt:lpstr>Common Questions: pay</vt:lpstr>
      <vt:lpstr>Common Questions: pay</vt:lpstr>
      <vt:lpstr>Should employers enhance SPL pay?</vt:lpstr>
      <vt:lpstr>Who is enhancing SPL pay?</vt:lpstr>
      <vt:lpstr>Employer arguments: direct discrimination</vt:lpstr>
      <vt:lpstr>Male employee arguments</vt:lpstr>
      <vt:lpstr>Employee arguments</vt:lpstr>
      <vt:lpstr>Employer arguments: indirect discrimination</vt:lpstr>
      <vt:lpstr>Proportionality points</vt:lpstr>
      <vt:lpstr>PowerPoint Presentation</vt:lpstr>
      <vt:lpstr>Early conciliation and fees in practice</vt:lpstr>
      <vt:lpstr>PowerPoint Presentation</vt:lpstr>
      <vt:lpstr>Overview</vt:lpstr>
      <vt:lpstr>Government justification for fees</vt:lpstr>
      <vt:lpstr>The Statistics</vt:lpstr>
      <vt:lpstr>Early Conciliation</vt:lpstr>
      <vt:lpstr>Early Conciliation Process</vt:lpstr>
      <vt:lpstr>Requirement to contact ACAS</vt:lpstr>
      <vt:lpstr>Conciliation process</vt:lpstr>
      <vt:lpstr>Financial settlement</vt:lpstr>
      <vt:lpstr>Early Conciliation Certificate</vt:lpstr>
      <vt:lpstr>Conclusion</vt:lpstr>
      <vt:lpstr>The psychological impact of austerity at work</vt:lpstr>
      <vt:lpstr>Psychologists Against austerity</vt:lpstr>
      <vt:lpstr>Background</vt:lpstr>
      <vt:lpstr>London Community Psychology Network</vt:lpstr>
      <vt:lpstr>PowerPoint Presentation</vt:lpstr>
      <vt:lpstr>PowerPoint Presentation</vt:lpstr>
      <vt:lpstr>Economy and mental health</vt:lpstr>
      <vt:lpstr>What is austerity?</vt:lpstr>
      <vt:lpstr>Mental health impacts of austerity</vt:lpstr>
      <vt:lpstr>Psychologists against austerity</vt:lpstr>
      <vt:lpstr>PowerPoint Presentation</vt:lpstr>
      <vt:lpstr>PowerPoint Presentation</vt:lpstr>
      <vt:lpstr>Impacts</vt:lpstr>
      <vt:lpstr>Austerity in the workplace</vt:lpstr>
      <vt:lpstr>What can trade unions do?</vt:lpstr>
      <vt:lpstr>Case-law update: opportunities &amp; challenges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and Discrimination: post election priorities</dc:title>
  <dc:creator>bethier.org.uk</dc:creator>
  <cp:lastModifiedBy>bethier.org.uk</cp:lastModifiedBy>
  <cp:revision>12</cp:revision>
  <dcterms:created xsi:type="dcterms:W3CDTF">2015-10-05T09:01:15Z</dcterms:created>
  <dcterms:modified xsi:type="dcterms:W3CDTF">2015-11-26T11:23:34Z</dcterms:modified>
</cp:coreProperties>
</file>