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6" r:id="rId3"/>
    <p:sldId id="257" r:id="rId4"/>
    <p:sldId id="267" r:id="rId5"/>
    <p:sldId id="268" r:id="rId6"/>
    <p:sldId id="269" r:id="rId7"/>
    <p:sldId id="270" r:id="rId8"/>
    <p:sldId id="265" r:id="rId9"/>
  </p:sldIdLst>
  <p:sldSz cx="9144000" cy="6858000" type="screen4x3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BB3389F-3BCF-47AE-8D81-1CE4AE60B6A2}" type="datetimeFigureOut">
              <a:rPr lang="en-US"/>
              <a:pPr>
                <a:defRPr/>
              </a:pPr>
              <a:t>3/7/2017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054B641-656A-4983-9E39-236CC540D6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34146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22" name="Picture 4" descr="logo-bigges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5" y="357188"/>
            <a:ext cx="3786188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3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55F7C-348D-4857-944E-F2DBDFA3EC91}" type="datetimeFigureOut">
              <a:rPr lang="en-US"/>
              <a:pPr>
                <a:defRPr/>
              </a:pPr>
              <a:t>3/7/2017</a:t>
            </a:fld>
            <a:endParaRPr lang="en-US"/>
          </a:p>
        </p:txBody>
      </p:sp>
      <p:sp>
        <p:nvSpPr>
          <p:cNvPr id="24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1189F-89FB-4F9B-9B73-A31FFC44EC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01376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ogo-bigges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782638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5532C-ADBF-4232-A8C7-35150C454D4E}" type="datetimeFigureOut">
              <a:rPr lang="en-US"/>
              <a:pPr>
                <a:defRPr/>
              </a:pPr>
              <a:t>3/7/2017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D6ED7-97EE-46E8-8639-8D36A68443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3000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ogo-bigges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782638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E51EA-F68D-4147-9D1B-6BBE8F989C28}" type="datetimeFigureOut">
              <a:rPr lang="en-US"/>
              <a:pPr>
                <a:defRPr/>
              </a:pPr>
              <a:t>3/7/2017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90A1F-B18D-4C2F-8D7E-99E282A592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5965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logo-bigges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805488"/>
            <a:ext cx="3000375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73159C7-4A53-45EE-89CA-216D791DEAE8}" type="datetimeFigureOut">
              <a:rPr lang="en-US"/>
              <a:pPr>
                <a:defRPr/>
              </a:pPr>
              <a:t>3/7/2017</a:t>
            </a:fld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A590E-20E0-4C4A-BA17-8BEED37BFB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563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A8671-AE3F-42D9-B9CF-ADBAEB1508F4}" type="datetimeFigureOut">
              <a:rPr lang="en-US"/>
              <a:pPr>
                <a:defRPr/>
              </a:pPr>
              <a:t>3/7/2017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50A39-352C-48AB-A6E0-A899C35114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94922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4" descr="logo-bigges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805488"/>
            <a:ext cx="3000375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3353D-2DBE-4DA6-B50B-BAB783C7A128}" type="datetimeFigureOut">
              <a:rPr lang="en-US"/>
              <a:pPr>
                <a:defRPr/>
              </a:pPr>
              <a:t>3/7/2017</a:t>
            </a:fld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76890-5386-4119-BE09-8135C32C42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0311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logo-bigges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805488"/>
            <a:ext cx="3000375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350BC-E33B-4733-A644-F51EF8C557F0}" type="datetimeFigureOut">
              <a:rPr lang="en-US"/>
              <a:pPr>
                <a:defRPr/>
              </a:pPr>
              <a:t>3/7/2017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DEF56-9C03-4280-BA6B-FFA8365B7E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186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logo-bigges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805488"/>
            <a:ext cx="3000375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367989B-79D3-42E5-A178-E9F641DD3231}" type="datetimeFigureOut">
              <a:rPr lang="en-US"/>
              <a:pPr>
                <a:defRPr/>
              </a:pPr>
              <a:t>3/7/2017</a:t>
            </a:fld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C3BA4-D765-4033-989D-9F999056E2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37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6" descr="logo-bigges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805488"/>
            <a:ext cx="3000375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A746F-9857-49AD-A1AD-A3778C249FB9}" type="datetimeFigureOut">
              <a:rPr lang="en-US"/>
              <a:pPr>
                <a:defRPr/>
              </a:pPr>
              <a:t>3/7/2017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6A323-7323-4DDC-9A18-CE06114461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995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Straight Connector 17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Straight Connector 1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2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4" descr="logo-bigges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805488"/>
            <a:ext cx="3000375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02B0B4C-7F30-4BF9-83FE-C4E7BAAD9E67}" type="datetimeFigureOut">
              <a:rPr lang="en-US"/>
              <a:pPr>
                <a:defRPr/>
              </a:pPr>
              <a:t>3/7/2017</a:t>
            </a:fld>
            <a:endParaRPr lang="en-US"/>
          </a:p>
        </p:txBody>
      </p:sp>
      <p:sp>
        <p:nvSpPr>
          <p:cNvPr id="14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82DE5-148A-4C3A-BF71-93B1F0616A9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5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713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Straight Connector 23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2" name="Picture 4" descr="logo-biggest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782638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1AD70E4-8AFE-4D35-982B-AA5B76B9B0F9}" type="datetimeFigureOut">
              <a:rPr lang="en-US"/>
              <a:pPr>
                <a:defRPr/>
              </a:pPr>
              <a:t>3/7/2017</a:t>
            </a:fld>
            <a:endParaRPr lang="en-US"/>
          </a:p>
        </p:txBody>
      </p:sp>
      <p:sp>
        <p:nvSpPr>
          <p:cNvPr id="14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9DD06-E1BA-420B-AEAB-ECB40542E8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5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90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AB5F5E2C-AA48-4938-A98D-54EADA227126}" type="datetimeFigureOut">
              <a:rPr lang="en-US"/>
              <a:pPr>
                <a:defRPr/>
              </a:pPr>
              <a:t>3/7/2017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32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4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Century Schoolbook" panose="02040604050505020304" pitchFamily="18" charset="0"/>
              </a:defRPr>
            </a:lvl1pPr>
          </a:lstStyle>
          <a:p>
            <a:pPr>
              <a:defRPr/>
            </a:pPr>
            <a:fld id="{D59E5227-1425-46A0-8471-7D8220E079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7" name="Picture 4" descr="logo-biggest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5805488"/>
            <a:ext cx="3000375" cy="782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73" r:id="rId3"/>
    <p:sldLayoutId id="2147483874" r:id="rId4"/>
    <p:sldLayoutId id="2147483875" r:id="rId5"/>
    <p:sldLayoutId id="2147483876" r:id="rId6"/>
    <p:sldLayoutId id="2147483877" r:id="rId7"/>
    <p:sldLayoutId id="2147483878" r:id="rId8"/>
    <p:sldLayoutId id="2147483879" r:id="rId9"/>
    <p:sldLayoutId id="2147483880" r:id="rId10"/>
    <p:sldLayoutId id="214748388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dfassociate@migrantsrights.org.uk" TargetMode="External"/><Relationship Id="rId2" Type="http://schemas.openxmlformats.org/officeDocument/2006/relationships/hyperlink" Target="http://www.migrantsrights.org.u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r>
              <a:rPr lang="en-GB" altLang="en-US"/>
              <a:t>Don Flynn</a:t>
            </a:r>
          </a:p>
          <a:p>
            <a:r>
              <a:rPr lang="en-GB" altLang="en-US"/>
              <a:t>MRN Associate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dirty="0" smtClean="0"/>
              <a:t>Migrant exploitation and community-based resistance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has changed with regard to exploitation?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‘</a:t>
            </a:r>
            <a:r>
              <a:rPr lang="en-US" i="1" dirty="0" err="1" smtClean="0"/>
              <a:t>Fordist</a:t>
            </a:r>
            <a:r>
              <a:rPr lang="en-US" i="1" dirty="0" smtClean="0"/>
              <a:t>’ exploitation:</a:t>
            </a:r>
          </a:p>
          <a:p>
            <a:pPr>
              <a:buFontTx/>
              <a:buChar char="-"/>
            </a:pPr>
            <a:r>
              <a:rPr lang="en-US" dirty="0" smtClean="0"/>
              <a:t>The old model</a:t>
            </a:r>
          </a:p>
          <a:p>
            <a:pPr>
              <a:buFontTx/>
              <a:buChar char="-"/>
            </a:pPr>
            <a:r>
              <a:rPr lang="en-US" dirty="0" smtClean="0"/>
              <a:t>The state educates its citizens and prepares them for the discipline of assembly-line production.</a:t>
            </a:r>
          </a:p>
          <a:p>
            <a:pPr>
              <a:buFontTx/>
              <a:buChar char="-"/>
            </a:pPr>
            <a:r>
              <a:rPr lang="en-US" dirty="0" smtClean="0"/>
              <a:t>Profit arises from the productivity gained from this arrangement.</a:t>
            </a:r>
          </a:p>
          <a:p>
            <a:pPr>
              <a:buFontTx/>
              <a:buChar char="-"/>
            </a:pPr>
            <a:r>
              <a:rPr lang="en-US" dirty="0" smtClean="0"/>
              <a:t>Scope for collective bargaining within this system and working class resistance to exploitation hinges on workplace organization.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205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Post-</a:t>
            </a:r>
            <a:r>
              <a:rPr lang="en-GB" dirty="0" err="1"/>
              <a:t>Fordist</a:t>
            </a:r>
            <a:r>
              <a:rPr lang="en-GB" dirty="0"/>
              <a:t> exploitation</a:t>
            </a:r>
            <a:br>
              <a:rPr lang="en-GB" dirty="0"/>
            </a:br>
            <a:endParaRPr lang="en-GB" dirty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en-GB" altLang="en-US" dirty="0" smtClean="0"/>
              <a:t>The world of supply chains and the gig economy.</a:t>
            </a:r>
          </a:p>
          <a:p>
            <a:r>
              <a:rPr lang="en-GB" altLang="en-US" dirty="0" smtClean="0"/>
              <a:t>Capital has become disconnected from work processes and flows rapidly across all sectors of business seeking the highest return on equity.</a:t>
            </a:r>
          </a:p>
          <a:p>
            <a:r>
              <a:rPr lang="en-GB" altLang="en-US" dirty="0" smtClean="0"/>
              <a:t>Enterprises that can offer this are ultra-slim, shorn of all activity other than that of the ‘core business’.  Everything else is outsourced.</a:t>
            </a:r>
          </a:p>
          <a:p>
            <a:r>
              <a:rPr lang="en-GB" altLang="en-US" dirty="0" smtClean="0"/>
              <a:t>The points at which exploitation now occurs is out in these supply chains. Extraction of value less about productivity, more about managing risk.   </a:t>
            </a:r>
            <a:endParaRPr lang="en-GB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Exploitation in supply chains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sz="2300" dirty="0" smtClean="0"/>
              <a:t>Outsourcing involves pitting groups of sub-contractors against one another in order to lower price.</a:t>
            </a:r>
          </a:p>
          <a:p>
            <a:r>
              <a:rPr lang="en-GB" sz="2300" dirty="0" smtClean="0"/>
              <a:t>Lower prices achieved by an increase in flexible working, zero hour contracts, ‘gig’ workers</a:t>
            </a:r>
          </a:p>
          <a:p>
            <a:r>
              <a:rPr lang="en-GB" sz="2300" dirty="0" smtClean="0"/>
              <a:t>Object – transpose as much of the risk in running the business downwards to the next tier of stakeholders.</a:t>
            </a:r>
          </a:p>
          <a:p>
            <a:r>
              <a:rPr lang="en-GB" sz="2300" dirty="0" smtClean="0"/>
              <a:t>Through a succession of downward transportations, maximum risk finally lands on the backs of the most vulnerable groups of workers.</a:t>
            </a:r>
            <a:endParaRPr lang="en-GB" sz="2300" dirty="0"/>
          </a:p>
        </p:txBody>
      </p:sp>
    </p:spTree>
    <p:extLst>
      <p:ext uri="{BB962C8B-B14F-4D97-AF65-F5344CB8AC3E}">
        <p14:creationId xmlns:p14="http://schemas.microsoft.com/office/powerpoint/2010/main" val="2415057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Migrants as vulnerable workers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 smtClean="0"/>
              <a:t>Reasons for vulnerability</a:t>
            </a:r>
          </a:p>
          <a:p>
            <a:r>
              <a:rPr lang="en-GB" dirty="0" smtClean="0"/>
              <a:t>Immigration status</a:t>
            </a:r>
          </a:p>
          <a:p>
            <a:r>
              <a:rPr lang="en-GB" dirty="0" smtClean="0"/>
              <a:t>Limited social networks</a:t>
            </a:r>
          </a:p>
          <a:p>
            <a:r>
              <a:rPr lang="en-GB" dirty="0" smtClean="0"/>
              <a:t>Language issues</a:t>
            </a:r>
          </a:p>
          <a:p>
            <a:r>
              <a:rPr lang="en-GB" dirty="0" smtClean="0"/>
              <a:t>Discrimination</a:t>
            </a:r>
          </a:p>
          <a:p>
            <a:pPr marL="0" indent="0">
              <a:buNone/>
            </a:pPr>
            <a:r>
              <a:rPr lang="en-GB" i="1" dirty="0" smtClean="0"/>
              <a:t>On the other hand…</a:t>
            </a:r>
          </a:p>
          <a:p>
            <a:r>
              <a:rPr lang="en-GB" dirty="0" smtClean="0"/>
              <a:t>Long experience of surviving adverse situations</a:t>
            </a:r>
          </a:p>
          <a:p>
            <a:r>
              <a:rPr lang="en-GB" dirty="0" smtClean="0"/>
              <a:t>Intra-community support networks</a:t>
            </a:r>
          </a:p>
          <a:p>
            <a:r>
              <a:rPr lang="en-GB" dirty="0" smtClean="0"/>
              <a:t>Expectation of doing better in the long haul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1294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community as a site for resistance to exploitation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 smtClean="0"/>
              <a:t>Old forms of resistance in the </a:t>
            </a:r>
            <a:r>
              <a:rPr lang="en-GB" dirty="0" err="1" smtClean="0"/>
              <a:t>Fordist</a:t>
            </a:r>
            <a:r>
              <a:rPr lang="en-GB" dirty="0" smtClean="0"/>
              <a:t> workplace less applicable.</a:t>
            </a:r>
          </a:p>
          <a:p>
            <a:r>
              <a:rPr lang="en-GB" dirty="0" smtClean="0"/>
              <a:t>Requirement of ultra-flexibility brings factors accommodation, travel-to-work, family care responsibilities into the equation.</a:t>
            </a:r>
          </a:p>
          <a:p>
            <a:r>
              <a:rPr lang="en-GB" dirty="0" smtClean="0"/>
              <a:t>Class consciousness hinges around consciousness of disadvantage as a migrant and/or BME worker.</a:t>
            </a:r>
          </a:p>
          <a:p>
            <a:r>
              <a:rPr lang="en-GB" dirty="0" smtClean="0"/>
              <a:t>Resistance strategies begin by building mutual support networks around these theme.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9223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Challenge of the community-based unions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sz="2300" dirty="0" smtClean="0"/>
              <a:t>They respond to the fact that the exploitability of the workers arises from multiple factors arising from their status as unassimilated outsiders.</a:t>
            </a:r>
          </a:p>
          <a:p>
            <a:r>
              <a:rPr lang="en-GB" sz="2300" dirty="0"/>
              <a:t>T</a:t>
            </a:r>
            <a:r>
              <a:rPr lang="en-GB" sz="2300" dirty="0" smtClean="0"/>
              <a:t>urn this into a strength – if being Latino/African/Filipino is the thing that makes us prey then we will respond as Latinos, etc.</a:t>
            </a:r>
          </a:p>
          <a:p>
            <a:r>
              <a:rPr lang="en-GB" sz="2300" dirty="0" smtClean="0"/>
              <a:t>Range across multiple areas of exploitation, housing, racism, immigration status, as well as being a worker</a:t>
            </a:r>
          </a:p>
          <a:p>
            <a:r>
              <a:rPr lang="en-GB" sz="2300" dirty="0" smtClean="0"/>
              <a:t>Viable strategy for resistance – but is it one that will bring about social change?</a:t>
            </a:r>
            <a:endParaRPr lang="en-GB" sz="2300" dirty="0"/>
          </a:p>
        </p:txBody>
      </p:sp>
    </p:spTree>
    <p:extLst>
      <p:ext uri="{BB962C8B-B14F-4D97-AF65-F5344CB8AC3E}">
        <p14:creationId xmlns:p14="http://schemas.microsoft.com/office/powerpoint/2010/main" val="2438715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Thanks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GB" altLang="en-US" dirty="0"/>
          </a:p>
          <a:p>
            <a:pPr>
              <a:buFont typeface="Wingdings" panose="05000000000000000000" pitchFamily="2" charset="2"/>
              <a:buNone/>
            </a:pPr>
            <a:endParaRPr lang="en-GB" altLang="en-US" dirty="0"/>
          </a:p>
          <a:p>
            <a:pPr>
              <a:buFont typeface="Wingdings" panose="05000000000000000000" pitchFamily="2" charset="2"/>
              <a:buNone/>
            </a:pPr>
            <a:endParaRPr lang="en-GB" altLang="en-US" dirty="0"/>
          </a:p>
          <a:p>
            <a:pPr algn="ctr">
              <a:buFont typeface="Wingdings" panose="05000000000000000000" pitchFamily="2" charset="2"/>
              <a:buNone/>
            </a:pPr>
            <a:r>
              <a:rPr lang="en-GB" altLang="en-US" dirty="0"/>
              <a:t>Don Flynn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GB" altLang="en-US" dirty="0"/>
              <a:t>Migrants’ Rights Network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en-GB" altLang="en-US" dirty="0">
                <a:hlinkClick r:id="rId2"/>
              </a:rPr>
              <a:t>www.migrantsrights.org.uk</a:t>
            </a:r>
            <a:endParaRPr lang="en-GB" altLang="en-US" dirty="0"/>
          </a:p>
          <a:p>
            <a:pPr algn="ctr">
              <a:buFont typeface="Wingdings" panose="05000000000000000000" pitchFamily="2" charset="2"/>
              <a:buNone/>
            </a:pPr>
            <a:r>
              <a:rPr lang="en-GB" altLang="en-US" dirty="0" smtClean="0">
                <a:hlinkClick r:id="rId3"/>
              </a:rPr>
              <a:t>dfassociate@migrantsrights.org.uk</a:t>
            </a:r>
            <a:endParaRPr lang="en-GB" altLang="en-US" dirty="0" smtClean="0"/>
          </a:p>
          <a:p>
            <a:pPr algn="ctr">
              <a:buFont typeface="Wingdings" panose="05000000000000000000" pitchFamily="2" charset="2"/>
              <a:buNone/>
            </a:pPr>
            <a:r>
              <a:rPr lang="en-GB" altLang="en-US" dirty="0" smtClean="0"/>
              <a:t>@</a:t>
            </a:r>
            <a:r>
              <a:rPr lang="en-GB" altLang="en-US" dirty="0" err="1" smtClean="0"/>
              <a:t>donflynnmrn</a:t>
            </a:r>
            <a:endParaRPr lang="en-GB" altLang="en-US" smtClean="0"/>
          </a:p>
          <a:p>
            <a:pPr algn="ctr">
              <a:buFont typeface="Wingdings" panose="05000000000000000000" pitchFamily="2" charset="2"/>
              <a:buNone/>
            </a:pPr>
            <a:endParaRPr lang="en-GB" altLang="en-US"/>
          </a:p>
          <a:p>
            <a:pPr algn="ctr">
              <a:buFont typeface="Wingdings" panose="05000000000000000000" pitchFamily="2" charset="2"/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2815</TotalTime>
  <Words>432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Schoolbook</vt:lpstr>
      <vt:lpstr>Wingdings</vt:lpstr>
      <vt:lpstr>Wingdings 2</vt:lpstr>
      <vt:lpstr>Oriel</vt:lpstr>
      <vt:lpstr>Migrant exploitation and community-based resistance</vt:lpstr>
      <vt:lpstr>What has changed with regard to exploitation?</vt:lpstr>
      <vt:lpstr>Post-Fordist exploitation </vt:lpstr>
      <vt:lpstr>Exploitation in supply chains</vt:lpstr>
      <vt:lpstr>Migrants as vulnerable workers</vt:lpstr>
      <vt:lpstr>The community as a site for resistance to exploitation</vt:lpstr>
      <vt:lpstr>Challenge of the community-based unions </vt:lpstr>
      <vt:lpstr>Thanks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Jan Brulc</dc:creator>
  <cp:lastModifiedBy>Don Flynn</cp:lastModifiedBy>
  <cp:revision>35</cp:revision>
  <dcterms:created xsi:type="dcterms:W3CDTF">2010-06-08T09:09:52Z</dcterms:created>
  <dcterms:modified xsi:type="dcterms:W3CDTF">2017-03-08T10:47:56Z</dcterms:modified>
</cp:coreProperties>
</file>