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1" r:id="rId4"/>
  </p:sldMasterIdLst>
  <p:notesMasterIdLst>
    <p:notesMasterId r:id="rId28"/>
  </p:notesMasterIdLst>
  <p:handoutMasterIdLst>
    <p:handoutMasterId r:id="rId29"/>
  </p:handoutMasterIdLst>
  <p:sldIdLst>
    <p:sldId id="303" r:id="rId5"/>
    <p:sldId id="375" r:id="rId6"/>
    <p:sldId id="376" r:id="rId7"/>
    <p:sldId id="378" r:id="rId8"/>
    <p:sldId id="374" r:id="rId9"/>
    <p:sldId id="377" r:id="rId10"/>
    <p:sldId id="368" r:id="rId11"/>
    <p:sldId id="373" r:id="rId12"/>
    <p:sldId id="379" r:id="rId13"/>
    <p:sldId id="355" r:id="rId14"/>
    <p:sldId id="381" r:id="rId15"/>
    <p:sldId id="382" r:id="rId16"/>
    <p:sldId id="380" r:id="rId17"/>
    <p:sldId id="349" r:id="rId18"/>
    <p:sldId id="350" r:id="rId19"/>
    <p:sldId id="351" r:id="rId20"/>
    <p:sldId id="352" r:id="rId21"/>
    <p:sldId id="353" r:id="rId22"/>
    <p:sldId id="384" r:id="rId23"/>
    <p:sldId id="385" r:id="rId24"/>
    <p:sldId id="383" r:id="rId25"/>
    <p:sldId id="342" r:id="rId26"/>
    <p:sldId id="311" r:id="rId27"/>
  </p:sldIdLst>
  <p:sldSz cx="9144000" cy="6858000" type="screen4x3"/>
  <p:notesSz cx="6789738" cy="9929813"/>
  <p:defaultTextStyle>
    <a:defPPr>
      <a:defRPr lang="en-GB"/>
    </a:defPPr>
    <a:lvl1pPr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1pPr>
    <a:lvl2pPr marL="4572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2pPr>
    <a:lvl3pPr marL="9144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3pPr>
    <a:lvl4pPr marL="13716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4pPr>
    <a:lvl5pPr marL="1828800" algn="l" defTabSz="449263" rtl="0" fontAlgn="base">
      <a:spcBef>
        <a:spcPct val="0"/>
      </a:spcBef>
      <a:spcAft>
        <a:spcPct val="0"/>
      </a:spcAft>
      <a:defRPr sz="2800" kern="1200">
        <a:solidFill>
          <a:schemeClr val="bg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chemeClr val="bg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A45"/>
    <a:srgbClr val="009390"/>
    <a:srgbClr val="65BDE1"/>
    <a:srgbClr val="B2BB1A"/>
    <a:srgbClr val="E38F27"/>
    <a:srgbClr val="AA1D06"/>
    <a:srgbClr val="A50021"/>
    <a:srgbClr val="C7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29" autoAdjust="0"/>
  </p:normalViewPr>
  <p:slideViewPr>
    <p:cSldViewPr>
      <p:cViewPr varScale="1">
        <p:scale>
          <a:sx n="90" d="100"/>
          <a:sy n="90" d="100"/>
        </p:scale>
        <p:origin x="984" y="78"/>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86" y="78"/>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8" name="Rectangle 4"/>
          <p:cNvSpPr>
            <a:spLocks noGrp="1" noChangeArrowheads="1"/>
          </p:cNvSpPr>
          <p:nvPr>
            <p:ph type="ftr" sz="quarter" idx="2"/>
          </p:nvPr>
        </p:nvSpPr>
        <p:spPr bwMode="auto">
          <a:xfrm>
            <a:off x="0"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96000"/>
              </a:lnSpc>
              <a:buClr>
                <a:srgbClr val="000000"/>
              </a:buClr>
              <a:buSzPct val="100000"/>
              <a:buFont typeface="Times New Roman" pitchFamily="16" charset="0"/>
              <a:buNone/>
              <a:defRPr sz="1200">
                <a:solidFill>
                  <a:srgbClr val="000000"/>
                </a:solidFill>
                <a:latin typeface="Times New Roman" pitchFamily="16" charset="0"/>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845947"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96000"/>
              </a:lnSpc>
              <a:buClr>
                <a:srgbClr val="000000"/>
              </a:buClr>
              <a:buSzPct val="100000"/>
              <a:buFont typeface="Times New Roman" panose="02020603050405020304" pitchFamily="18" charset="0"/>
              <a:buNone/>
              <a:defRPr sz="1200">
                <a:solidFill>
                  <a:srgbClr val="000000"/>
                </a:solidFill>
              </a:defRPr>
            </a:lvl1pPr>
          </a:lstStyle>
          <a:p>
            <a:fld id="{B9083038-6366-4CBC-AF43-5096445A50B1}" type="slidenum">
              <a:rPr lang="en-US" altLang="en-US"/>
              <a:pPr/>
              <a:t>‹#›</a:t>
            </a:fld>
            <a:endParaRPr lang="en-US" altLang="en-US" dirty="0"/>
          </a:p>
        </p:txBody>
      </p:sp>
    </p:spTree>
    <p:extLst>
      <p:ext uri="{BB962C8B-B14F-4D97-AF65-F5344CB8AC3E}">
        <p14:creationId xmlns:p14="http://schemas.microsoft.com/office/powerpoint/2010/main" val="260486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AutoShape 1"/>
          <p:cNvSpPr>
            <a:spLocks noChangeArrowheads="1"/>
          </p:cNvSpPr>
          <p:nvPr/>
        </p:nvSpPr>
        <p:spPr bwMode="auto">
          <a:xfrm>
            <a:off x="0" y="0"/>
            <a:ext cx="6789738" cy="9929813"/>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eaLnBrk="0" hangingPunct="0">
              <a:defRPr sz="2800">
                <a:solidFill>
                  <a:schemeClr val="bg1"/>
                </a:solidFill>
                <a:latin typeface="Times New Roman" pitchFamily="18" charset="0"/>
                <a:cs typeface="Arial" charset="0"/>
              </a:defRPr>
            </a:lvl1pPr>
            <a:lvl2pPr marL="742950" indent="-285750" eaLnBrk="0" hangingPunct="0">
              <a:defRPr sz="2800">
                <a:solidFill>
                  <a:schemeClr val="bg1"/>
                </a:solidFill>
                <a:latin typeface="Times New Roman" pitchFamily="18" charset="0"/>
                <a:cs typeface="Arial" charset="0"/>
              </a:defRPr>
            </a:lvl2pPr>
            <a:lvl3pPr marL="1143000" indent="-228600" eaLnBrk="0" hangingPunct="0">
              <a:defRPr sz="2800">
                <a:solidFill>
                  <a:schemeClr val="bg1"/>
                </a:solidFill>
                <a:latin typeface="Times New Roman" pitchFamily="18" charset="0"/>
                <a:cs typeface="Arial" charset="0"/>
              </a:defRPr>
            </a:lvl3pPr>
            <a:lvl4pPr marL="1600200" indent="-228600" eaLnBrk="0" hangingPunct="0">
              <a:defRPr sz="2800">
                <a:solidFill>
                  <a:schemeClr val="bg1"/>
                </a:solidFill>
                <a:latin typeface="Times New Roman" pitchFamily="18" charset="0"/>
                <a:cs typeface="Arial" charset="0"/>
              </a:defRPr>
            </a:lvl4pPr>
            <a:lvl5pPr marL="2057400" indent="-228600" eaLnBrk="0" hangingPunct="0">
              <a:defRPr sz="28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defRPr sz="28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defRPr sz="28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defRPr sz="28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defRPr sz="2800">
                <a:solidFill>
                  <a:schemeClr val="bg1"/>
                </a:solidFill>
                <a:latin typeface="Times New Roman" pitchFamily="18" charset="0"/>
                <a:cs typeface="Arial" charset="0"/>
              </a:defRPr>
            </a:lvl9pPr>
          </a:lstStyle>
          <a:p>
            <a:pPr eaLnBrk="1" hangingPunct="1">
              <a:lnSpc>
                <a:spcPct val="96000"/>
              </a:lnSpc>
              <a:buClr>
                <a:srgbClr val="000000"/>
              </a:buClr>
              <a:buSzPct val="100000"/>
              <a:buFont typeface="Times New Roman" pitchFamily="18" charset="0"/>
              <a:buNone/>
              <a:defRPr/>
            </a:pPr>
            <a:endParaRPr lang="en-US" altLang="en-US" dirty="0"/>
          </a:p>
        </p:txBody>
      </p:sp>
      <p:sp>
        <p:nvSpPr>
          <p:cNvPr id="17411" name="Rectangle 2"/>
          <p:cNvSpPr>
            <a:spLocks noGrp="1" noRot="1" noChangeAspect="1" noChangeArrowheads="1"/>
          </p:cNvSpPr>
          <p:nvPr>
            <p:ph type="sldImg"/>
          </p:nvPr>
        </p:nvSpPr>
        <p:spPr bwMode="auto">
          <a:xfrm>
            <a:off x="-10931525" y="-7445375"/>
            <a:ext cx="21863050" cy="163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678974" y="4716662"/>
            <a:ext cx="5428647" cy="446669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397036445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7DB7D86D-BF2B-46E3-9708-E095A4FDD766}" type="slidenum">
              <a:rPr lang="en-GB" altLang="en-US" sz="2800">
                <a:solidFill>
                  <a:schemeClr val="bg1"/>
                </a:solidFill>
                <a:ea typeface="MS Gothic" panose="020B0609070205080204" pitchFamily="49" charset="-128"/>
              </a:rPr>
              <a:pPr eaLnBrk="1" hangingPunct="1">
                <a:lnSpc>
                  <a:spcPct val="96000"/>
                </a:lnSpc>
                <a:spcBef>
                  <a:spcPct val="0"/>
                </a:spcBef>
              </a:pPr>
              <a:t>1</a:t>
            </a:fld>
            <a:endParaRPr lang="en-GB" altLang="en-US" sz="2800" dirty="0">
              <a:solidFill>
                <a:schemeClr val="bg1"/>
              </a:solidFill>
              <a:ea typeface="MS Gothic" panose="020B0609070205080204" pitchFamily="49" charset="-128"/>
            </a:endParaRPr>
          </a:p>
        </p:txBody>
      </p:sp>
      <p:sp>
        <p:nvSpPr>
          <p:cNvPr id="18435"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61B3A006-CA33-496F-9ADF-614F21A9EA4B}" type="slidenum">
              <a:rPr lang="en-GB" altLang="en-US">
                <a:solidFill>
                  <a:srgbClr val="FFFFFF"/>
                </a:solidFill>
              </a:rPr>
              <a:pPr algn="r" eaLnBrk="1" hangingPunct="1">
                <a:lnSpc>
                  <a:spcPct val="96000"/>
                </a:lnSpc>
                <a:spcBef>
                  <a:spcPct val="0"/>
                </a:spcBef>
              </a:pPr>
              <a:t>1</a:t>
            </a:fld>
            <a:endParaRPr lang="en-GB" altLang="en-US" dirty="0">
              <a:solidFill>
                <a:srgbClr val="FFFFFF"/>
              </a:solidFill>
            </a:endParaRPr>
          </a:p>
        </p:txBody>
      </p:sp>
      <p:sp>
        <p:nvSpPr>
          <p:cNvPr id="18436"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8437"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5640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10</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10</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3061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11</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11</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81956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12</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12</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55047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13</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13</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5074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14</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14</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590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15</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15</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5494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16</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16</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3857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17</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17</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6426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18</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18</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7486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19</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19</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158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2</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2</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81845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20</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20</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0389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21</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21</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5948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9B0D29D9-657E-464F-9FF2-6758828F5423}" type="slidenum">
              <a:rPr lang="en-GB" altLang="en-US" sz="2800">
                <a:solidFill>
                  <a:schemeClr val="bg1"/>
                </a:solidFill>
                <a:ea typeface="MS Gothic" panose="020B0609070205080204" pitchFamily="49" charset="-128"/>
              </a:rPr>
              <a:pPr eaLnBrk="1" hangingPunct="1">
                <a:lnSpc>
                  <a:spcPct val="96000"/>
                </a:lnSpc>
                <a:spcBef>
                  <a:spcPct val="0"/>
                </a:spcBef>
              </a:pPr>
              <a:t>22</a:t>
            </a:fld>
            <a:endParaRPr lang="en-GB" altLang="en-US" sz="2800" dirty="0">
              <a:solidFill>
                <a:schemeClr val="bg1"/>
              </a:solidFill>
              <a:ea typeface="MS Gothic" panose="020B0609070205080204" pitchFamily="49" charset="-128"/>
            </a:endParaRPr>
          </a:p>
        </p:txBody>
      </p:sp>
      <p:sp>
        <p:nvSpPr>
          <p:cNvPr id="21507"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855D34C3-0F56-4D11-A5D9-F2CD9A05D4F9}" type="slidenum">
              <a:rPr lang="en-GB" altLang="en-US">
                <a:solidFill>
                  <a:srgbClr val="FFFFFF"/>
                </a:solidFill>
              </a:rPr>
              <a:pPr algn="r" eaLnBrk="1" hangingPunct="1">
                <a:lnSpc>
                  <a:spcPct val="96000"/>
                </a:lnSpc>
                <a:spcBef>
                  <a:spcPct val="0"/>
                </a:spcBef>
              </a:pPr>
              <a:t>22</a:t>
            </a:fld>
            <a:endParaRPr lang="en-GB" altLang="en-US" dirty="0">
              <a:solidFill>
                <a:srgbClr val="FFFFFF"/>
              </a:solidFill>
            </a:endParaRPr>
          </a:p>
        </p:txBody>
      </p:sp>
      <p:sp>
        <p:nvSpPr>
          <p:cNvPr id="21508"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21509"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75597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11380DAF-0C43-419D-90F3-7B131048DEF3}" type="slidenum">
              <a:rPr lang="en-GB" altLang="en-US" sz="2800">
                <a:solidFill>
                  <a:schemeClr val="bg1"/>
                </a:solidFill>
                <a:ea typeface="MS Gothic" panose="020B0609070205080204" pitchFamily="49" charset="-128"/>
              </a:rPr>
              <a:pPr eaLnBrk="1" hangingPunct="1">
                <a:lnSpc>
                  <a:spcPct val="96000"/>
                </a:lnSpc>
                <a:spcBef>
                  <a:spcPct val="0"/>
                </a:spcBef>
              </a:pPr>
              <a:t>23</a:t>
            </a:fld>
            <a:endParaRPr lang="en-GB" altLang="en-US" sz="2800" dirty="0">
              <a:solidFill>
                <a:schemeClr val="bg1"/>
              </a:solidFill>
              <a:ea typeface="MS Gothic" panose="020B0609070205080204" pitchFamily="49" charset="-128"/>
            </a:endParaRPr>
          </a:p>
        </p:txBody>
      </p:sp>
      <p:sp>
        <p:nvSpPr>
          <p:cNvPr id="22531"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A39C2584-5F87-4452-AF6B-9B451885BD35}" type="slidenum">
              <a:rPr lang="en-GB" altLang="en-US">
                <a:solidFill>
                  <a:srgbClr val="FFFFFF"/>
                </a:solidFill>
              </a:rPr>
              <a:pPr algn="r" eaLnBrk="1" hangingPunct="1">
                <a:lnSpc>
                  <a:spcPct val="96000"/>
                </a:lnSpc>
                <a:spcBef>
                  <a:spcPct val="0"/>
                </a:spcBef>
              </a:pPr>
              <a:t>23</a:t>
            </a:fld>
            <a:endParaRPr lang="en-GB" altLang="en-US" dirty="0">
              <a:solidFill>
                <a:srgbClr val="FFFFFF"/>
              </a:solidFill>
            </a:endParaRPr>
          </a:p>
        </p:txBody>
      </p:sp>
      <p:sp>
        <p:nvSpPr>
          <p:cNvPr id="22532"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22533"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6635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3</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3</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1052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4</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4</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5928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5</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5</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5556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6</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6</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005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7</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7</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3570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8</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8</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5224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idx="4294967295"/>
          </p:nvPr>
        </p:nvSpPr>
        <p:spPr bwMode="auto">
          <a:xfrm>
            <a:off x="3845947" y="9431599"/>
            <a:ext cx="2942220" cy="496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6000"/>
              </a:lnSpc>
              <a:spcBef>
                <a:spcPct val="0"/>
              </a:spcBef>
            </a:pPr>
            <a:fld id="{2893B256-6EC0-4146-A24B-04678E076DF5}" type="slidenum">
              <a:rPr lang="en-GB" altLang="en-US" sz="2800">
                <a:solidFill>
                  <a:schemeClr val="bg1"/>
                </a:solidFill>
                <a:ea typeface="MS Gothic" panose="020B0609070205080204" pitchFamily="49" charset="-128"/>
              </a:rPr>
              <a:pPr eaLnBrk="1" hangingPunct="1">
                <a:lnSpc>
                  <a:spcPct val="96000"/>
                </a:lnSpc>
                <a:spcBef>
                  <a:spcPct val="0"/>
                </a:spcBef>
              </a:pPr>
              <a:t>9</a:t>
            </a:fld>
            <a:endParaRPr lang="en-GB" altLang="en-US" sz="2800" dirty="0">
              <a:solidFill>
                <a:schemeClr val="bg1"/>
              </a:solidFill>
              <a:ea typeface="MS Gothic" panose="020B0609070205080204" pitchFamily="49" charset="-128"/>
            </a:endParaRPr>
          </a:p>
        </p:txBody>
      </p:sp>
      <p:sp>
        <p:nvSpPr>
          <p:cNvPr id="19459" name="Text Box 1"/>
          <p:cNvSpPr txBox="1">
            <a:spLocks noChangeArrowheads="1"/>
          </p:cNvSpPr>
          <p:nvPr/>
        </p:nvSpPr>
        <p:spPr bwMode="auto">
          <a:xfrm>
            <a:off x="3847519" y="9433323"/>
            <a:ext cx="2939076" cy="49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6000"/>
              </a:lnSpc>
              <a:spcBef>
                <a:spcPct val="0"/>
              </a:spcBef>
            </a:pPr>
            <a:fld id="{575C5F6C-DD0D-4130-91B2-01EBFD1E3110}" type="slidenum">
              <a:rPr lang="en-GB" altLang="en-US">
                <a:solidFill>
                  <a:srgbClr val="FFFFFF"/>
                </a:solidFill>
              </a:rPr>
              <a:pPr algn="r" eaLnBrk="1" hangingPunct="1">
                <a:lnSpc>
                  <a:spcPct val="96000"/>
                </a:lnSpc>
                <a:spcBef>
                  <a:spcPct val="0"/>
                </a:spcBef>
              </a:pPr>
              <a:t>9</a:t>
            </a:fld>
            <a:endParaRPr lang="en-GB" altLang="en-US" dirty="0">
              <a:solidFill>
                <a:srgbClr val="FFFFFF"/>
              </a:solidFill>
            </a:endParaRPr>
          </a:p>
        </p:txBody>
      </p:sp>
      <p:sp>
        <p:nvSpPr>
          <p:cNvPr id="19460" name="Text Box 2"/>
          <p:cNvSpPr txBox="1">
            <a:spLocks noChangeArrowheads="1"/>
          </p:cNvSpPr>
          <p:nvPr/>
        </p:nvSpPr>
        <p:spPr bwMode="auto">
          <a:xfrm>
            <a:off x="1131623" y="755079"/>
            <a:ext cx="4526492" cy="372368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8000"/>
              </a:lnSpc>
              <a:spcBef>
                <a:spcPct val="0"/>
              </a:spcBef>
            </a:pPr>
            <a:endParaRPr lang="en-US" altLang="en-US" sz="2800" dirty="0">
              <a:solidFill>
                <a:schemeClr val="bg1"/>
              </a:solidFill>
            </a:endParaRPr>
          </a:p>
        </p:txBody>
      </p:sp>
      <p:sp>
        <p:nvSpPr>
          <p:cNvPr id="19461" name="Rectangle 3"/>
          <p:cNvSpPr>
            <a:spLocks noGrp="1" noChangeArrowheads="1"/>
          </p:cNvSpPr>
          <p:nvPr>
            <p:ph type="body"/>
          </p:nvPr>
        </p:nvSpPr>
        <p:spPr>
          <a:xfrm>
            <a:off x="905299" y="4716662"/>
            <a:ext cx="4975998" cy="44649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74277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4" descr="New logo.jpg"/>
          <p:cNvPicPr>
            <a:picLocks noChangeAspect="1"/>
          </p:cNvPicPr>
          <p:nvPr userDrawn="1"/>
        </p:nvPicPr>
        <p:blipFill>
          <a:blip r:embed="rId2" cstate="print"/>
          <a:srcRect/>
          <a:stretch>
            <a:fillRect/>
          </a:stretch>
        </p:blipFill>
        <p:spPr bwMode="auto">
          <a:xfrm>
            <a:off x="3773092" y="1862829"/>
            <a:ext cx="1500989" cy="1674265"/>
          </a:xfrm>
          <a:prstGeom prst="rect">
            <a:avLst/>
          </a:prstGeom>
          <a:noFill/>
          <a:ln w="9525">
            <a:noFill/>
            <a:miter lim="800000"/>
            <a:headEnd/>
            <a:tailEnd/>
          </a:ln>
          <a:effectLst/>
          <a:scene3d>
            <a:camera prst="orthographicFront"/>
            <a:lightRig rig="threePt" dir="t"/>
          </a:scene3d>
          <a:sp3d>
            <a:bevelB/>
          </a:sp3d>
        </p:spPr>
      </p:pic>
      <p:sp>
        <p:nvSpPr>
          <p:cNvPr id="11" name="TextBox 10"/>
          <p:cNvSpPr txBox="1"/>
          <p:nvPr userDrawn="1"/>
        </p:nvSpPr>
        <p:spPr>
          <a:xfrm>
            <a:off x="1339456" y="3963592"/>
            <a:ext cx="6426994" cy="1964769"/>
          </a:xfrm>
          <a:prstGeom prst="rect">
            <a:avLst/>
          </a:prstGeom>
          <a:noFill/>
        </p:spPr>
        <p:txBody>
          <a:bodyPr>
            <a:spAutoFit/>
          </a:bodyPr>
          <a:lstStyle/>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rgbClr val="A60A45"/>
                </a:solidFill>
                <a:latin typeface="+mj-lt"/>
                <a:cs typeface="Arial" charset="0"/>
              </a:rPr>
              <a:t>Name Of The Presentation</a:t>
            </a: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endParaRPr lang="en-GB" sz="1800" b="1" dirty="0">
              <a:solidFill>
                <a:srgbClr val="A60A45"/>
              </a:solidFill>
              <a:latin typeface="+mj-lt"/>
              <a:cs typeface="Arial" charset="0"/>
            </a:endParaRP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A talk by Your Name &amp; Position</a:t>
            </a: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Morrish Solicitors LLP</a:t>
            </a: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endParaRPr lang="en-GB" sz="1800" b="1" dirty="0">
              <a:solidFill>
                <a:schemeClr val="accent4">
                  <a:lumMod val="75000"/>
                </a:schemeClr>
              </a:solidFill>
              <a:latin typeface="+mj-lt"/>
              <a:cs typeface="Arial" charset="0"/>
            </a:endParaRP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To Client, Date</a:t>
            </a:r>
            <a:endParaRPr lang="en-US" sz="1800" b="1" dirty="0">
              <a:solidFill>
                <a:schemeClr val="accent4">
                  <a:lumMod val="75000"/>
                </a:schemeClr>
              </a:solidFill>
              <a:latin typeface="+mj-lt"/>
              <a:cs typeface="Arial" charset="0"/>
            </a:endParaRPr>
          </a:p>
          <a:p>
            <a:pPr algn="ctr">
              <a:defRPr/>
            </a:pPr>
            <a:endParaRPr lang="en-GB" sz="1800" b="1" dirty="0">
              <a:solidFill>
                <a:srgbClr val="A60A45"/>
              </a:solidFill>
              <a:latin typeface="+mj-lt"/>
              <a:cs typeface="Arial" charset="0"/>
            </a:endParaRPr>
          </a:p>
        </p:txBody>
      </p:sp>
    </p:spTree>
    <p:extLst>
      <p:ext uri="{BB962C8B-B14F-4D97-AF65-F5344CB8AC3E}">
        <p14:creationId xmlns:p14="http://schemas.microsoft.com/office/powerpoint/2010/main" val="20815054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8510" y="456084"/>
            <a:ext cx="4314698" cy="1028700"/>
          </a:xfrm>
          <a:prstGeom prst="rect">
            <a:avLst/>
          </a:prstGeom>
        </p:spPr>
      </p:pic>
      <p:pic>
        <p:nvPicPr>
          <p:cNvPr id="4" name="Picture 4" descr="New logo.jpg"/>
          <p:cNvPicPr>
            <a:picLocks noChangeAspect="1"/>
          </p:cNvPicPr>
          <p:nvPr userDrawn="1"/>
        </p:nvPicPr>
        <p:blipFill>
          <a:blip r:embed="rId3" cstate="print"/>
          <a:srcRect/>
          <a:stretch>
            <a:fillRect/>
          </a:stretch>
        </p:blipFill>
        <p:spPr bwMode="auto">
          <a:xfrm>
            <a:off x="8263063" y="5661253"/>
            <a:ext cx="629417" cy="936103"/>
          </a:xfrm>
          <a:prstGeom prst="rect">
            <a:avLst/>
          </a:prstGeom>
          <a:noFill/>
          <a:ln w="9525">
            <a:noFill/>
            <a:miter lim="800000"/>
            <a:headEnd/>
            <a:tailEnd/>
          </a:ln>
          <a:scene3d>
            <a:camera prst="orthographicFront"/>
            <a:lightRig rig="threePt" dir="t"/>
          </a:scene3d>
          <a:sp3d>
            <a:bevelB/>
          </a:sp3d>
        </p:spPr>
      </p:pic>
      <p:sp>
        <p:nvSpPr>
          <p:cNvPr id="5" name="TextBox 4"/>
          <p:cNvSpPr txBox="1"/>
          <p:nvPr userDrawn="1"/>
        </p:nvSpPr>
        <p:spPr>
          <a:xfrm>
            <a:off x="-9822" y="1425863"/>
            <a:ext cx="8092212" cy="1015663"/>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Here</a:t>
            </a:r>
          </a:p>
          <a:p>
            <a:pPr marL="939404" indent="-533400" algn="just">
              <a:lnSpc>
                <a:spcPct val="150000"/>
              </a:lnSpc>
              <a:spcBef>
                <a:spcPts val="0"/>
              </a:spcBef>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defRPr/>
            </a:pPr>
            <a:endParaRPr lang="en-GB" sz="1500" dirty="0">
              <a:solidFill>
                <a:srgbClr val="000000"/>
              </a:solidFill>
              <a:latin typeface="Arial" charset="0"/>
            </a:endParaRPr>
          </a:p>
        </p:txBody>
      </p:sp>
      <p:sp>
        <p:nvSpPr>
          <p:cNvPr id="8" name="Text Placeholder 7"/>
          <p:cNvSpPr>
            <a:spLocks noGrp="1"/>
          </p:cNvSpPr>
          <p:nvPr>
            <p:ph type="body" sz="quarter" idx="10" hasCustomPrompt="1"/>
          </p:nvPr>
        </p:nvSpPr>
        <p:spPr>
          <a:xfrm>
            <a:off x="251223" y="730379"/>
            <a:ext cx="3673078" cy="504825"/>
          </a:xfrm>
          <a:prstGeom prst="rect">
            <a:avLst/>
          </a:prstGeom>
        </p:spPr>
        <p:txBody>
          <a:bodyPr/>
          <a:lstStyle>
            <a:lvl1pPr marL="0" indent="0">
              <a:buNone/>
              <a:defRPr sz="1800">
                <a:solidFill>
                  <a:schemeClr val="bg1"/>
                </a:solidFill>
              </a:defRPr>
            </a:lvl1pPr>
          </a:lstStyle>
          <a:p>
            <a:pPr lvl="0"/>
            <a:r>
              <a:rPr lang="en-US" dirty="0"/>
              <a:t>Title</a:t>
            </a:r>
            <a:endParaRPr lang="en-GB" dirty="0"/>
          </a:p>
        </p:txBody>
      </p:sp>
    </p:spTree>
    <p:extLst>
      <p:ext uri="{BB962C8B-B14F-4D97-AF65-F5344CB8AC3E}">
        <p14:creationId xmlns:p14="http://schemas.microsoft.com/office/powerpoint/2010/main" val="3309502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370" y="456084"/>
            <a:ext cx="4314698" cy="1028700"/>
          </a:xfrm>
          <a:prstGeom prst="rect">
            <a:avLst/>
          </a:prstGeom>
        </p:spPr>
      </p:pic>
      <p:pic>
        <p:nvPicPr>
          <p:cNvPr id="4" name="Picture 4" descr="New logo.jpg"/>
          <p:cNvPicPr>
            <a:picLocks noChangeAspect="1"/>
          </p:cNvPicPr>
          <p:nvPr userDrawn="1"/>
        </p:nvPicPr>
        <p:blipFill>
          <a:blip r:embed="rId3" cstate="print"/>
          <a:srcRect/>
          <a:stretch>
            <a:fillRect/>
          </a:stretch>
        </p:blipFill>
        <p:spPr bwMode="auto">
          <a:xfrm>
            <a:off x="8317069" y="5661253"/>
            <a:ext cx="629417" cy="936103"/>
          </a:xfrm>
          <a:prstGeom prst="rect">
            <a:avLst/>
          </a:prstGeom>
          <a:noFill/>
          <a:ln w="9525">
            <a:noFill/>
            <a:miter lim="800000"/>
            <a:headEnd/>
            <a:tailEnd/>
          </a:ln>
          <a:scene3d>
            <a:camera prst="orthographicFront"/>
            <a:lightRig rig="threePt" dir="t"/>
          </a:scene3d>
          <a:sp3d>
            <a:bevelB/>
          </a:sp3d>
        </p:spPr>
      </p:pic>
      <p:sp>
        <p:nvSpPr>
          <p:cNvPr id="5" name="TextBox 4"/>
          <p:cNvSpPr txBox="1"/>
          <p:nvPr userDrawn="1"/>
        </p:nvSpPr>
        <p:spPr>
          <a:xfrm>
            <a:off x="294701" y="680520"/>
            <a:ext cx="3618309" cy="369332"/>
          </a:xfrm>
          <a:prstGeom prst="rect">
            <a:avLst/>
          </a:prstGeom>
          <a:noFill/>
        </p:spPr>
        <p:txBody>
          <a:bodyPr>
            <a:spAutoFit/>
          </a:bodyPr>
          <a:lstStyle/>
          <a:p>
            <a:pPr>
              <a:defRPr/>
            </a:pPr>
            <a:r>
              <a:rPr lang="en-GB" sz="1800" dirty="0">
                <a:latin typeface="+mj-lt"/>
                <a:cs typeface="Arial" charset="0"/>
              </a:rPr>
              <a:t>Any Questions ?</a:t>
            </a:r>
          </a:p>
        </p:txBody>
      </p:sp>
    </p:spTree>
    <p:extLst>
      <p:ext uri="{BB962C8B-B14F-4D97-AF65-F5344CB8AC3E}">
        <p14:creationId xmlns:p14="http://schemas.microsoft.com/office/powerpoint/2010/main" val="41138856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12" descr="New about u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ew logo.jpg"/>
          <p:cNvPicPr>
            <a:picLocks noChangeAspect="1"/>
          </p:cNvPicPr>
          <p:nvPr userDrawn="1"/>
        </p:nvPicPr>
        <p:blipFill>
          <a:blip r:embed="rId3" cstate="print"/>
          <a:srcRect/>
          <a:stretch>
            <a:fillRect/>
          </a:stretch>
        </p:blipFill>
        <p:spPr bwMode="auto">
          <a:xfrm>
            <a:off x="7182943" y="404668"/>
            <a:ext cx="629417" cy="936103"/>
          </a:xfrm>
          <a:prstGeom prst="rect">
            <a:avLst/>
          </a:prstGeom>
          <a:noFill/>
          <a:ln w="9525">
            <a:noFill/>
            <a:miter lim="800000"/>
            <a:headEnd/>
            <a:tailEnd/>
          </a:ln>
          <a:scene3d>
            <a:camera prst="orthographicFront"/>
            <a:lightRig rig="threePt" dir="t"/>
          </a:scene3d>
          <a:sp3d>
            <a:bevelB/>
          </a:sp3d>
        </p:spPr>
      </p:pic>
      <p:sp>
        <p:nvSpPr>
          <p:cNvPr id="5" name="Rounded Rectangle 4"/>
          <p:cNvSpPr/>
          <p:nvPr userDrawn="1"/>
        </p:nvSpPr>
        <p:spPr>
          <a:xfrm>
            <a:off x="953690" y="333375"/>
            <a:ext cx="4779170" cy="1943100"/>
          </a:xfrm>
          <a:prstGeom prst="roundRect">
            <a:avLst/>
          </a:prstGeom>
          <a:solidFill>
            <a:srgbClr val="0093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solidFill>
                <a:srgbClr val="009390"/>
              </a:solidFill>
            </a:endParaRPr>
          </a:p>
        </p:txBody>
      </p:sp>
      <p:sp>
        <p:nvSpPr>
          <p:cNvPr id="6" name="TextBox 5"/>
          <p:cNvSpPr txBox="1"/>
          <p:nvPr userDrawn="1"/>
        </p:nvSpPr>
        <p:spPr>
          <a:xfrm>
            <a:off x="1303738" y="692154"/>
            <a:ext cx="4239815" cy="1015663"/>
          </a:xfrm>
          <a:prstGeom prst="rect">
            <a:avLst/>
          </a:prstGeom>
          <a:noFill/>
        </p:spPr>
        <p:txBody>
          <a:bodyPr>
            <a:spAutoFit/>
          </a:bodyPr>
          <a:lstStyle/>
          <a:p>
            <a:pPr>
              <a:defRPr/>
            </a:pPr>
            <a:r>
              <a:rPr lang="en-GB" sz="1350" dirty="0">
                <a:latin typeface="+mn-lt"/>
                <a:cs typeface="Gisha" pitchFamily="34" charset="-79"/>
              </a:rPr>
              <a:t>Inspired by our clients, confident in our expertise and fair employment practices, as approachable as we are professional, we aspire to provide the best legal service in the UK for people when they need it most.</a:t>
            </a:r>
          </a:p>
          <a:p>
            <a:pPr>
              <a:defRPr/>
            </a:pPr>
            <a:endParaRPr lang="en-GB" sz="600" dirty="0">
              <a:solidFill>
                <a:schemeClr val="accent5"/>
              </a:solidFill>
              <a:latin typeface="Gisha" pitchFamily="34" charset="-79"/>
              <a:cs typeface="Gisha" pitchFamily="34" charset="-79"/>
            </a:endParaRPr>
          </a:p>
        </p:txBody>
      </p:sp>
      <p:sp>
        <p:nvSpPr>
          <p:cNvPr id="7" name="TextBox 6"/>
          <p:cNvSpPr txBox="1"/>
          <p:nvPr userDrawn="1"/>
        </p:nvSpPr>
        <p:spPr>
          <a:xfrm>
            <a:off x="1169194" y="417516"/>
            <a:ext cx="244079" cy="553998"/>
          </a:xfrm>
          <a:prstGeom prst="rect">
            <a:avLst/>
          </a:prstGeom>
          <a:noFill/>
        </p:spPr>
        <p:txBody>
          <a:bodyPr>
            <a:spAutoFit/>
          </a:bodyPr>
          <a:lstStyle/>
          <a:p>
            <a:pPr>
              <a:defRPr/>
            </a:pPr>
            <a:r>
              <a:rPr lang="en-GB" sz="3000" dirty="0">
                <a:latin typeface="+mj-lt"/>
                <a:cs typeface="Arial" charset="0"/>
              </a:rPr>
              <a:t>“</a:t>
            </a:r>
          </a:p>
        </p:txBody>
      </p:sp>
      <p:sp>
        <p:nvSpPr>
          <p:cNvPr id="8" name="TextBox 7"/>
          <p:cNvSpPr txBox="1"/>
          <p:nvPr userDrawn="1"/>
        </p:nvSpPr>
        <p:spPr>
          <a:xfrm rot="10800000">
            <a:off x="5166125" y="1201760"/>
            <a:ext cx="377428" cy="553998"/>
          </a:xfrm>
          <a:prstGeom prst="rect">
            <a:avLst/>
          </a:prstGeom>
          <a:noFill/>
        </p:spPr>
        <p:txBody>
          <a:bodyPr>
            <a:spAutoFit/>
          </a:bodyPr>
          <a:lstStyle/>
          <a:p>
            <a:pPr>
              <a:defRPr/>
            </a:pPr>
            <a:r>
              <a:rPr lang="en-GB" sz="3000" dirty="0">
                <a:latin typeface="+mj-lt"/>
                <a:cs typeface="Arial" charset="0"/>
              </a:rPr>
              <a:t>“</a:t>
            </a:r>
          </a:p>
        </p:txBody>
      </p:sp>
      <p:sp>
        <p:nvSpPr>
          <p:cNvPr id="9" name="Rounded Rectangle 8"/>
          <p:cNvSpPr/>
          <p:nvPr userDrawn="1"/>
        </p:nvSpPr>
        <p:spPr>
          <a:xfrm>
            <a:off x="900114" y="5300667"/>
            <a:ext cx="3780235" cy="1368425"/>
          </a:xfrm>
          <a:prstGeom prst="roundRect">
            <a:avLst/>
          </a:prstGeom>
          <a:solidFill>
            <a:srgbClr val="A60A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solidFill>
                <a:srgbClr val="009390"/>
              </a:solidFill>
            </a:endParaRPr>
          </a:p>
        </p:txBody>
      </p:sp>
      <p:sp>
        <p:nvSpPr>
          <p:cNvPr id="10" name="TextBox 15"/>
          <p:cNvSpPr txBox="1">
            <a:spLocks noChangeArrowheads="1"/>
          </p:cNvSpPr>
          <p:nvPr userDrawn="1"/>
        </p:nvSpPr>
        <p:spPr bwMode="auto">
          <a:xfrm>
            <a:off x="1277541" y="5591178"/>
            <a:ext cx="329445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Times New Roman" pitchFamily="18" charset="0"/>
                <a:cs typeface="Arial" charset="0"/>
              </a:defRPr>
            </a:lvl1pPr>
            <a:lvl2pPr marL="742950" indent="-285750" eaLnBrk="0" hangingPunct="0">
              <a:defRPr sz="2800">
                <a:solidFill>
                  <a:schemeClr val="bg1"/>
                </a:solidFill>
                <a:latin typeface="Times New Roman" pitchFamily="18" charset="0"/>
                <a:cs typeface="Arial" charset="0"/>
              </a:defRPr>
            </a:lvl2pPr>
            <a:lvl3pPr marL="1143000" indent="-228600" eaLnBrk="0" hangingPunct="0">
              <a:defRPr sz="2800">
                <a:solidFill>
                  <a:schemeClr val="bg1"/>
                </a:solidFill>
                <a:latin typeface="Times New Roman" pitchFamily="18" charset="0"/>
                <a:cs typeface="Arial" charset="0"/>
              </a:defRPr>
            </a:lvl3pPr>
            <a:lvl4pPr marL="1600200" indent="-228600" eaLnBrk="0" hangingPunct="0">
              <a:defRPr sz="2800">
                <a:solidFill>
                  <a:schemeClr val="bg1"/>
                </a:solidFill>
                <a:latin typeface="Times New Roman" pitchFamily="18" charset="0"/>
                <a:cs typeface="Arial" charset="0"/>
              </a:defRPr>
            </a:lvl4pPr>
            <a:lvl5pPr marL="2057400" indent="-228600" eaLnBrk="0" hangingPunct="0">
              <a:defRPr sz="2800">
                <a:solidFill>
                  <a:schemeClr val="bg1"/>
                </a:solidFill>
                <a:latin typeface="Times New Roman" pitchFamily="18" charset="0"/>
                <a:cs typeface="Arial" charset="0"/>
              </a:defRPr>
            </a:lvl5pPr>
            <a:lvl6pPr marL="2514600" indent="-228600" defTabSz="449263" eaLnBrk="0" fontAlgn="base" hangingPunct="0">
              <a:spcBef>
                <a:spcPct val="0"/>
              </a:spcBef>
              <a:spcAft>
                <a:spcPct val="0"/>
              </a:spcAft>
              <a:defRPr sz="2800">
                <a:solidFill>
                  <a:schemeClr val="bg1"/>
                </a:solidFill>
                <a:latin typeface="Times New Roman" pitchFamily="18" charset="0"/>
                <a:cs typeface="Arial" charset="0"/>
              </a:defRPr>
            </a:lvl6pPr>
            <a:lvl7pPr marL="2971800" indent="-228600" defTabSz="449263" eaLnBrk="0" fontAlgn="base" hangingPunct="0">
              <a:spcBef>
                <a:spcPct val="0"/>
              </a:spcBef>
              <a:spcAft>
                <a:spcPct val="0"/>
              </a:spcAft>
              <a:defRPr sz="2800">
                <a:solidFill>
                  <a:schemeClr val="bg1"/>
                </a:solidFill>
                <a:latin typeface="Times New Roman" pitchFamily="18" charset="0"/>
                <a:cs typeface="Arial" charset="0"/>
              </a:defRPr>
            </a:lvl7pPr>
            <a:lvl8pPr marL="3429000" indent="-228600" defTabSz="449263" eaLnBrk="0" fontAlgn="base" hangingPunct="0">
              <a:spcBef>
                <a:spcPct val="0"/>
              </a:spcBef>
              <a:spcAft>
                <a:spcPct val="0"/>
              </a:spcAft>
              <a:defRPr sz="2800">
                <a:solidFill>
                  <a:schemeClr val="bg1"/>
                </a:solidFill>
                <a:latin typeface="Times New Roman" pitchFamily="18" charset="0"/>
                <a:cs typeface="Arial" charset="0"/>
              </a:defRPr>
            </a:lvl8pPr>
            <a:lvl9pPr marL="3886200" indent="-228600" defTabSz="449263" eaLnBrk="0" fontAlgn="base" hangingPunct="0">
              <a:spcBef>
                <a:spcPct val="0"/>
              </a:spcBef>
              <a:spcAft>
                <a:spcPct val="0"/>
              </a:spcAft>
              <a:defRPr sz="2800">
                <a:solidFill>
                  <a:schemeClr val="bg1"/>
                </a:solidFill>
                <a:latin typeface="Times New Roman" pitchFamily="18" charset="0"/>
                <a:cs typeface="Arial" charset="0"/>
              </a:defRPr>
            </a:lvl9pPr>
          </a:lstStyle>
          <a:p>
            <a:pPr eaLnBrk="1" hangingPunct="1">
              <a:defRPr/>
            </a:pPr>
            <a:r>
              <a:rPr lang="en-GB" altLang="en-US" sz="1500" b="1" dirty="0">
                <a:latin typeface="+mn-lt"/>
                <a:cs typeface="Gisha" pitchFamily="34" charset="-79"/>
              </a:rPr>
              <a:t>Visit morrishsolicitors.com</a:t>
            </a:r>
          </a:p>
          <a:p>
            <a:pPr eaLnBrk="1" hangingPunct="1">
              <a:defRPr/>
            </a:pPr>
            <a:endParaRPr lang="en-GB" altLang="en-US" sz="750" b="1" dirty="0">
              <a:latin typeface="+mn-lt"/>
              <a:cs typeface="Gisha" pitchFamily="34" charset="-79"/>
            </a:endParaRPr>
          </a:p>
          <a:p>
            <a:pPr eaLnBrk="1" hangingPunct="1">
              <a:defRPr/>
            </a:pPr>
            <a:r>
              <a:rPr lang="en-GB" altLang="en-US" sz="1500" b="1" dirty="0">
                <a:latin typeface="+mn-lt"/>
                <a:cs typeface="Gisha" pitchFamily="34" charset="-79"/>
              </a:rPr>
              <a:t>Or call 033 3344 9600</a:t>
            </a:r>
          </a:p>
        </p:txBody>
      </p:sp>
    </p:spTree>
    <p:extLst>
      <p:ext uri="{BB962C8B-B14F-4D97-AF65-F5344CB8AC3E}">
        <p14:creationId xmlns:p14="http://schemas.microsoft.com/office/powerpoint/2010/main" val="23411321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Lst>
  <p:transition>
    <p:fade/>
  </p:transition>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900" algn="ctr" rtl="0" eaLnBrk="1" fontAlgn="base" hangingPunct="1">
        <a:spcBef>
          <a:spcPct val="0"/>
        </a:spcBef>
        <a:spcAft>
          <a:spcPct val="0"/>
        </a:spcAft>
        <a:defRPr sz="3300">
          <a:solidFill>
            <a:schemeClr val="tx1"/>
          </a:solidFill>
          <a:latin typeface="Arial" charset="0"/>
        </a:defRPr>
      </a:lvl6pPr>
      <a:lvl7pPr marL="685800" algn="ctr" rtl="0" eaLnBrk="1" fontAlgn="base" hangingPunct="1">
        <a:spcBef>
          <a:spcPct val="0"/>
        </a:spcBef>
        <a:spcAft>
          <a:spcPct val="0"/>
        </a:spcAft>
        <a:defRPr sz="3300">
          <a:solidFill>
            <a:schemeClr val="tx1"/>
          </a:solidFill>
          <a:latin typeface="Arial" charset="0"/>
        </a:defRPr>
      </a:lvl7pPr>
      <a:lvl8pPr marL="1028700" algn="ctr" rtl="0" eaLnBrk="1" fontAlgn="base" hangingPunct="1">
        <a:spcBef>
          <a:spcPct val="0"/>
        </a:spcBef>
        <a:spcAft>
          <a:spcPct val="0"/>
        </a:spcAft>
        <a:defRPr sz="3300">
          <a:solidFill>
            <a:schemeClr val="tx1"/>
          </a:solidFill>
          <a:latin typeface="Arial" charset="0"/>
        </a:defRPr>
      </a:lvl8pPr>
      <a:lvl9pPr marL="1371600" algn="ctr" rtl="0" eaLnBrk="1" fontAlgn="base" hangingPunct="1">
        <a:spcBef>
          <a:spcPct val="0"/>
        </a:spcBef>
        <a:spcAft>
          <a:spcPct val="0"/>
        </a:spcAft>
        <a:defRPr sz="3300">
          <a:solidFill>
            <a:schemeClr val="tx1"/>
          </a:solidFill>
          <a:latin typeface="Arial"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ahUKEwjrquahktXXAhXBUhQKHSBMBbwQjRwIBw&amp;url=http://www.telegraph.co.uk/cars/classic/rover-sd1-at-40-the-right-car-made-by-the-wrong-company/&amp;psig=AOvVaw1G5fmu91n6NH6vxky4oa9h&amp;ust=1511541773310422"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s://www.google.co.uk/url?sa=i&amp;rct=j&amp;q=&amp;esrc=s&amp;source=images&amp;cd=&amp;cad=rja&amp;uact=8&amp;ved=0ahUKEwi2u_rQktXXAhWEXhQKHZvwBg8QjRwIBw&amp;url=https://thecaptainbritainblog.wordpress.com/tag/james-callaghan/&amp;psig=AOvVaw3BDcfLkE562UBazxgS2AId&amp;ust=151154191700914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hyperlink" Target="http://www.google.co.uk/url?sa=i&amp;rct=j&amp;q=&amp;esrc=s&amp;source=images&amp;cd=&amp;cad=rja&amp;uact=8&amp;ved=0ahUKEwjrquahktXXAhXBUhQKHSBMBbwQjRwIBw&amp;url=http://www.telegraph.co.uk/cars/classic/rover-sd1-at-40-the-right-car-made-by-the-wrong-company/&amp;psig=AOvVaw1G5fmu91n6NH6vxky4oa9h&amp;ust=1511541773310422"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s://www.google.co.uk/url?sa=i&amp;rct=j&amp;q=&amp;esrc=s&amp;source=images&amp;cd=&amp;cad=rja&amp;uact=8&amp;ved=0ahUKEwi2u_rQktXXAhWEXhQKHZvwBg8QjRwIBw&amp;url=https://thecaptainbritainblog.wordpress.com/tag/james-callaghan/&amp;psig=AOvVaw3BDcfLkE562UBazxgS2AId&amp;ust=1511541917009143"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s://www.google.co.uk/url?sa=i&amp;rct=j&amp;q=&amp;esrc=s&amp;source=images&amp;cd=&amp;cad=rja&amp;uact=8&amp;ved=0ahUKEwi2u_rQktXXAhWEXhQKHZvwBg8QjRwIBw&amp;url=https://thecaptainbritainblog.wordpress.com/tag/james-callaghan/&amp;psig=AOvVaw3BDcfLkE562UBazxgS2AId&amp;ust=1511541917009143"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39456" y="3963592"/>
            <a:ext cx="6426994" cy="2496581"/>
          </a:xfrm>
          <a:prstGeom prst="rect">
            <a:avLst/>
          </a:prstGeom>
          <a:noFill/>
        </p:spPr>
        <p:txBody>
          <a:bodyPr>
            <a:spAutoFit/>
          </a:bodyPr>
          <a:lstStyle/>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endParaRPr lang="en-GB" sz="1800" b="1" dirty="0">
              <a:solidFill>
                <a:srgbClr val="A60A45"/>
              </a:solidFill>
              <a:latin typeface="+mj-lt"/>
              <a:cs typeface="Arial" charset="0"/>
            </a:endParaRP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endParaRPr lang="en-GB" sz="1800" b="1" dirty="0">
              <a:solidFill>
                <a:srgbClr val="A60A45"/>
              </a:solidFill>
              <a:latin typeface="+mj-lt"/>
              <a:cs typeface="Arial" charset="0"/>
            </a:endParaRP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Post-Brexit TUPE</a:t>
            </a: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by David Sorensen, partner</a:t>
            </a: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Morrish Solicitors LLP</a:t>
            </a: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endParaRPr lang="en-GB" sz="1800" b="1" dirty="0">
              <a:solidFill>
                <a:schemeClr val="accent4">
                  <a:lumMod val="75000"/>
                </a:schemeClr>
              </a:solidFill>
              <a:latin typeface="+mj-lt"/>
              <a:cs typeface="Arial" charset="0"/>
            </a:endParaRPr>
          </a:p>
          <a:p>
            <a:pPr algn="ctr">
              <a:lnSpc>
                <a:spcPct val="96000"/>
              </a:lnSpc>
              <a:spcBef>
                <a:spcPts val="0"/>
              </a:spcBef>
              <a:spcAft>
                <a:spcPts val="0"/>
              </a:spcAft>
              <a:buClr>
                <a:srgbClr val="000000"/>
              </a:buClr>
              <a:buSzPct val="100000"/>
              <a:tabLst>
                <a:tab pos="0" algn="l"/>
                <a:tab pos="335880" algn="l"/>
                <a:tab pos="672569" algn="l"/>
                <a:tab pos="1009530" algn="l"/>
                <a:tab pos="1346490" algn="l"/>
                <a:tab pos="1683450" algn="l"/>
                <a:tab pos="2020410" algn="l"/>
                <a:tab pos="2357369" algn="l"/>
                <a:tab pos="2694330" algn="l"/>
                <a:tab pos="3031289" algn="l"/>
                <a:tab pos="3368250" algn="l"/>
                <a:tab pos="3705210" algn="l"/>
                <a:tab pos="4042170" algn="l"/>
                <a:tab pos="4379130" algn="l"/>
                <a:tab pos="4716090" algn="l"/>
                <a:tab pos="5053050" algn="l"/>
                <a:tab pos="5390009" algn="l"/>
                <a:tab pos="5726970" algn="l"/>
                <a:tab pos="6063930" algn="l"/>
                <a:tab pos="6400890" algn="l"/>
                <a:tab pos="6737850" algn="l"/>
              </a:tabLst>
              <a:defRPr/>
            </a:pPr>
            <a:r>
              <a:rPr lang="en-GB" sz="1800" b="1" dirty="0">
                <a:solidFill>
                  <a:schemeClr val="accent4">
                    <a:lumMod val="75000"/>
                  </a:schemeClr>
                </a:solidFill>
                <a:latin typeface="+mj-lt"/>
                <a:cs typeface="Arial" charset="0"/>
              </a:rPr>
              <a:t>To the Institute of Employment Rights, 30 November 2017</a:t>
            </a:r>
            <a:endParaRPr lang="en-US" sz="1800" b="1" dirty="0">
              <a:solidFill>
                <a:schemeClr val="accent4">
                  <a:lumMod val="75000"/>
                </a:schemeClr>
              </a:solidFill>
              <a:latin typeface="+mj-lt"/>
              <a:cs typeface="Arial" charset="0"/>
            </a:endParaRPr>
          </a:p>
          <a:p>
            <a:pPr algn="ctr">
              <a:defRPr/>
            </a:pPr>
            <a:endParaRPr lang="en-GB" sz="1800" b="1" dirty="0">
              <a:solidFill>
                <a:srgbClr val="A60A45"/>
              </a:solidFill>
              <a:latin typeface="+mj-lt"/>
              <a:cs typeface="Arial" charset="0"/>
            </a:endParaRPr>
          </a:p>
        </p:txBody>
      </p:sp>
      <p:pic>
        <p:nvPicPr>
          <p:cNvPr id="4" name="Picture 4" descr="New logo.jpg"/>
          <p:cNvPicPr>
            <a:picLocks noChangeAspect="1"/>
          </p:cNvPicPr>
          <p:nvPr/>
        </p:nvPicPr>
        <p:blipFill>
          <a:blip r:embed="rId3" cstate="print"/>
          <a:srcRect/>
          <a:stretch>
            <a:fillRect/>
          </a:stretch>
        </p:blipFill>
        <p:spPr bwMode="auto">
          <a:xfrm>
            <a:off x="3773092" y="1862829"/>
            <a:ext cx="1500989" cy="1674265"/>
          </a:xfrm>
          <a:prstGeom prst="rect">
            <a:avLst/>
          </a:prstGeom>
          <a:noFill/>
          <a:ln w="9525">
            <a:noFill/>
            <a:miter lim="800000"/>
            <a:headEnd/>
            <a:tailEnd/>
          </a:ln>
          <a:effectLst/>
          <a:scene3d>
            <a:camera prst="orthographicFront"/>
            <a:lightRig rig="threePt" dir="t"/>
          </a:scene3d>
          <a:sp3d>
            <a:bevelB/>
          </a:sp3d>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3439403"/>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Came into force in 1982, 3 years late</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However, the drafting was very poor leading to poor clarity</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Big differences between the EEC Directive and the Regulations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This led to misunderstandings and complexities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&amp; a large number of legislative changes </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e.g. 1993, 1995 and 1999 changes to rectify information and consultation rights alone</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0910"/>
            <a:ext cx="3618309" cy="369332"/>
          </a:xfrm>
          <a:prstGeom prst="rect">
            <a:avLst/>
          </a:prstGeom>
          <a:noFill/>
        </p:spPr>
        <p:txBody>
          <a:bodyPr>
            <a:spAutoFit/>
          </a:bodyPr>
          <a:lstStyle/>
          <a:p>
            <a:pPr>
              <a:defRPr/>
            </a:pPr>
            <a:r>
              <a:rPr lang="en-GB" sz="1800" dirty="0">
                <a:latin typeface="+mj-lt"/>
                <a:cs typeface="Arial" charset="0"/>
              </a:rPr>
              <a:t> TUPE 1981</a:t>
            </a:r>
          </a:p>
        </p:txBody>
      </p:sp>
    </p:spTree>
    <p:extLst>
      <p:ext uri="{BB962C8B-B14F-4D97-AF65-F5344CB8AC3E}">
        <p14:creationId xmlns:p14="http://schemas.microsoft.com/office/powerpoint/2010/main" val="68477259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3670236"/>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What is it?</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What does it do?</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Who and what transfers?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Objecting</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Duty to inform and consult</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Dismissals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Changes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0910"/>
            <a:ext cx="3618309" cy="369332"/>
          </a:xfrm>
          <a:prstGeom prst="rect">
            <a:avLst/>
          </a:prstGeom>
          <a:noFill/>
        </p:spPr>
        <p:txBody>
          <a:bodyPr>
            <a:spAutoFit/>
          </a:bodyPr>
          <a:lstStyle/>
          <a:p>
            <a:pPr>
              <a:defRPr/>
            </a:pPr>
            <a:r>
              <a:rPr lang="en-GB" sz="1800" dirty="0">
                <a:latin typeface="+mj-lt"/>
                <a:cs typeface="Arial" charset="0"/>
              </a:rPr>
              <a:t> TUPE 1981 – what did it do?</a:t>
            </a:r>
          </a:p>
        </p:txBody>
      </p:sp>
    </p:spTree>
    <p:extLst>
      <p:ext uri="{BB962C8B-B14F-4D97-AF65-F5344CB8AC3E}">
        <p14:creationId xmlns:p14="http://schemas.microsoft.com/office/powerpoint/2010/main" val="190102077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2516073"/>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Ethos is to protect employees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UK courts resilient at interpreting it in this way</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Good example of EU legislation affecting a change in UK Judges’ approach, moving from literal interpretation to purposive interpretation i.e. the purpose of the legislation</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0910"/>
            <a:ext cx="3618309" cy="369332"/>
          </a:xfrm>
          <a:prstGeom prst="rect">
            <a:avLst/>
          </a:prstGeom>
          <a:noFill/>
        </p:spPr>
        <p:txBody>
          <a:bodyPr>
            <a:spAutoFit/>
          </a:bodyPr>
          <a:lstStyle/>
          <a:p>
            <a:pPr>
              <a:defRPr/>
            </a:pPr>
            <a:r>
              <a:rPr lang="en-GB" sz="1800" dirty="0">
                <a:latin typeface="+mj-lt"/>
                <a:cs typeface="Arial" charset="0"/>
              </a:rPr>
              <a:t> TUPE purposive approach</a:t>
            </a:r>
          </a:p>
        </p:txBody>
      </p:sp>
    </p:spTree>
    <p:extLst>
      <p:ext uri="{BB962C8B-B14F-4D97-AF65-F5344CB8AC3E}">
        <p14:creationId xmlns:p14="http://schemas.microsoft.com/office/powerpoint/2010/main" val="157282367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251520" y="830910"/>
            <a:ext cx="3618309" cy="369332"/>
          </a:xfrm>
          <a:prstGeom prst="rect">
            <a:avLst/>
          </a:prstGeom>
          <a:noFill/>
        </p:spPr>
        <p:txBody>
          <a:bodyPr>
            <a:spAutoFit/>
          </a:bodyPr>
          <a:lstStyle/>
          <a:p>
            <a:pPr>
              <a:defRPr/>
            </a:pPr>
            <a:r>
              <a:rPr lang="en-GB" sz="1800" dirty="0">
                <a:latin typeface="+mj-lt"/>
                <a:cs typeface="Arial" charset="0"/>
              </a:rPr>
              <a:t> 1997 – Labour government</a:t>
            </a:r>
          </a:p>
        </p:txBody>
      </p:sp>
      <p:sp>
        <p:nvSpPr>
          <p:cNvPr id="3" name="Rectangle 2">
            <a:extLst>
              <a:ext uri="{FF2B5EF4-FFF2-40B4-BE49-F238E27FC236}">
                <a16:creationId xmlns:a16="http://schemas.microsoft.com/office/drawing/2014/main" id="{7FD01C10-32D6-4F38-AE9C-627BA2227315}"/>
              </a:ext>
            </a:extLst>
          </p:cNvPr>
          <p:cNvSpPr/>
          <p:nvPr/>
        </p:nvSpPr>
        <p:spPr>
          <a:xfrm>
            <a:off x="2286000" y="1874729"/>
            <a:ext cx="4572000" cy="3108543"/>
          </a:xfrm>
          <a:prstGeom prst="rect">
            <a:avLst/>
          </a:prstGeom>
        </p:spPr>
        <p:txBody>
          <a:bodyPr>
            <a:spAutoFit/>
          </a:bodyPr>
          <a:lstStyle/>
          <a:p>
            <a:r>
              <a:rPr lang="en-GB" dirty="0"/>
              <a:t>From	Categories	Subject	Size	Received	</a:t>
            </a:r>
          </a:p>
          <a:p>
            <a:r>
              <a:rPr lang="en-GB" dirty="0"/>
              <a:t>Neil Guss (Thompsons Solicitors)		RE: Unite Officer and lawyer training at Wortley Hall on 28 November 2017	76 KB	14:38	</a:t>
            </a:r>
          </a:p>
        </p:txBody>
      </p:sp>
      <p:pic>
        <p:nvPicPr>
          <p:cNvPr id="8" name="Picture 7" descr="Image result for Tony Blair looking smug">
            <a:extLst>
              <a:ext uri="{FF2B5EF4-FFF2-40B4-BE49-F238E27FC236}">
                <a16:creationId xmlns:a16="http://schemas.microsoft.com/office/drawing/2014/main" id="{4251D598-86A8-4291-99FD-D6A55AD0568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06245" y="1816100"/>
            <a:ext cx="5731510" cy="3693878"/>
          </a:xfrm>
          <a:prstGeom prst="rect">
            <a:avLst/>
          </a:prstGeom>
          <a:noFill/>
          <a:ln>
            <a:noFill/>
          </a:ln>
        </p:spPr>
      </p:pic>
    </p:spTree>
    <p:extLst>
      <p:ext uri="{BB962C8B-B14F-4D97-AF65-F5344CB8AC3E}">
        <p14:creationId xmlns:p14="http://schemas.microsoft.com/office/powerpoint/2010/main" val="395481148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18510" y="1431791"/>
            <a:ext cx="8092212" cy="2285241"/>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TUPE re-booted </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Added protections – ‘gold-plating’</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Brought in service provision change (SPC) transfer</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Required transferor to provide employee liability information</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6712"/>
            <a:ext cx="3618309" cy="369332"/>
          </a:xfrm>
          <a:prstGeom prst="rect">
            <a:avLst/>
          </a:prstGeom>
          <a:noFill/>
        </p:spPr>
        <p:txBody>
          <a:bodyPr>
            <a:spAutoFit/>
          </a:bodyPr>
          <a:lstStyle/>
          <a:p>
            <a:pPr>
              <a:defRPr/>
            </a:pPr>
            <a:r>
              <a:rPr lang="en-GB" sz="1800" dirty="0">
                <a:latin typeface="+mj-lt"/>
                <a:cs typeface="Arial" charset="0"/>
              </a:rPr>
              <a:t> TUPE 2006 changes</a:t>
            </a:r>
          </a:p>
        </p:txBody>
      </p:sp>
    </p:spTree>
    <p:extLst>
      <p:ext uri="{BB962C8B-B14F-4D97-AF65-F5344CB8AC3E}">
        <p14:creationId xmlns:p14="http://schemas.microsoft.com/office/powerpoint/2010/main" val="313247403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669414"/>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42565" y="799689"/>
            <a:ext cx="3618309" cy="369332"/>
          </a:xfrm>
          <a:prstGeom prst="rect">
            <a:avLst/>
          </a:prstGeom>
          <a:noFill/>
        </p:spPr>
        <p:txBody>
          <a:bodyPr>
            <a:spAutoFit/>
          </a:bodyPr>
          <a:lstStyle/>
          <a:p>
            <a:pPr>
              <a:defRPr/>
            </a:pPr>
            <a:r>
              <a:rPr lang="en-GB" sz="1800" dirty="0">
                <a:latin typeface="+mj-lt"/>
                <a:cs typeface="Arial" charset="0"/>
              </a:rPr>
              <a:t> 2010 ConDem government</a:t>
            </a:r>
          </a:p>
        </p:txBody>
      </p:sp>
      <p:pic>
        <p:nvPicPr>
          <p:cNvPr id="8" name="Picture 7" descr="https://images3.content-hcs.com/commimg/myhotcourses/blog-inline/myhc_6527.jpg">
            <a:extLst>
              <a:ext uri="{FF2B5EF4-FFF2-40B4-BE49-F238E27FC236}">
                <a16:creationId xmlns:a16="http://schemas.microsoft.com/office/drawing/2014/main" id="{03825B49-D92B-4DA2-B037-1F187E261D1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595437"/>
            <a:ext cx="4663405" cy="4281835"/>
          </a:xfrm>
          <a:prstGeom prst="rect">
            <a:avLst/>
          </a:prstGeom>
          <a:noFill/>
          <a:ln>
            <a:noFill/>
          </a:ln>
        </p:spPr>
      </p:pic>
    </p:spTree>
    <p:extLst>
      <p:ext uri="{BB962C8B-B14F-4D97-AF65-F5344CB8AC3E}">
        <p14:creationId xmlns:p14="http://schemas.microsoft.com/office/powerpoint/2010/main" val="256091064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18510" y="1385108"/>
            <a:ext cx="8092212" cy="3439403"/>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A watering down process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SPC – activities must remain fundamentally the same to be an SPC</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Easier to change terms and conditions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Easier to change workplace location post-transfer</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Easier to dismiss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Excludes micro-business (less than 10 employees) from part of the information and consultation duty</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TUPE 2014</a:t>
            </a:r>
          </a:p>
        </p:txBody>
      </p:sp>
    </p:spTree>
    <p:extLst>
      <p:ext uri="{BB962C8B-B14F-4D97-AF65-F5344CB8AC3E}">
        <p14:creationId xmlns:p14="http://schemas.microsoft.com/office/powerpoint/2010/main" val="8882698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2054409"/>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Overall, provides employee protection despite the 2014 changes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ECJ case-law in recent years has been more employer-friendly than employee-friendly</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UK case-law has leaned towards employee-protection</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Today’s TUPE</a:t>
            </a:r>
          </a:p>
        </p:txBody>
      </p:sp>
    </p:spTree>
    <p:extLst>
      <p:ext uri="{BB962C8B-B14F-4D97-AF65-F5344CB8AC3E}">
        <p14:creationId xmlns:p14="http://schemas.microsoft.com/office/powerpoint/2010/main" val="388550092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900246"/>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Well……</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Tomorrow’s TUPE post-Brexit</a:t>
            </a:r>
          </a:p>
        </p:txBody>
      </p:sp>
      <p:sp>
        <p:nvSpPr>
          <p:cNvPr id="3" name="AutoShape 2" descr="Image result for crystal ball image">
            <a:extLst>
              <a:ext uri="{FF2B5EF4-FFF2-40B4-BE49-F238E27FC236}">
                <a16:creationId xmlns:a16="http://schemas.microsoft.com/office/drawing/2014/main" id="{F80D8222-4152-4554-A559-83D9F28C86C6}"/>
              </a:ext>
            </a:extLst>
          </p:cNvPr>
          <p:cNvSpPr>
            <a:spLocks noChangeAspect="1" noChangeArrowheads="1"/>
          </p:cNvSpPr>
          <p:nvPr/>
        </p:nvSpPr>
        <p:spPr bwMode="auto">
          <a:xfrm>
            <a:off x="3929063" y="2743200"/>
            <a:ext cx="1285875"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crystal ball image">
            <a:extLst>
              <a:ext uri="{FF2B5EF4-FFF2-40B4-BE49-F238E27FC236}">
                <a16:creationId xmlns:a16="http://schemas.microsoft.com/office/drawing/2014/main" id="{6335D701-0CA6-4F79-B8FF-3ACC696512DF}"/>
              </a:ext>
            </a:extLst>
          </p:cNvPr>
          <p:cNvSpPr>
            <a:spLocks noChangeAspect="1" noChangeArrowheads="1"/>
          </p:cNvSpPr>
          <p:nvPr/>
        </p:nvSpPr>
        <p:spPr bwMode="auto">
          <a:xfrm>
            <a:off x="4081463" y="2895600"/>
            <a:ext cx="1285875"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Image result for crystal ball image">
            <a:extLst>
              <a:ext uri="{FF2B5EF4-FFF2-40B4-BE49-F238E27FC236}">
                <a16:creationId xmlns:a16="http://schemas.microsoft.com/office/drawing/2014/main" id="{503288B1-C720-40CE-8145-4FCE928A130B}"/>
              </a:ext>
            </a:extLst>
          </p:cNvPr>
          <p:cNvSpPr>
            <a:spLocks noChangeAspect="1" noChangeArrowheads="1"/>
          </p:cNvSpPr>
          <p:nvPr/>
        </p:nvSpPr>
        <p:spPr bwMode="auto">
          <a:xfrm>
            <a:off x="4233863" y="3048000"/>
            <a:ext cx="1285875"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8" descr="Image result for crystal ball image">
            <a:extLst>
              <a:ext uri="{FF2B5EF4-FFF2-40B4-BE49-F238E27FC236}">
                <a16:creationId xmlns:a16="http://schemas.microsoft.com/office/drawing/2014/main" id="{DE70815E-F6CB-4917-8CE3-B8C571D6B9EC}"/>
              </a:ext>
            </a:extLst>
          </p:cNvPr>
          <p:cNvSpPr>
            <a:spLocks noChangeAspect="1" noChangeArrowheads="1"/>
          </p:cNvSpPr>
          <p:nvPr/>
        </p:nvSpPr>
        <p:spPr bwMode="auto">
          <a:xfrm>
            <a:off x="4386263" y="3200400"/>
            <a:ext cx="1285875"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7008081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2746906"/>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u="sng" dirty="0">
                <a:solidFill>
                  <a:srgbClr val="000000"/>
                </a:solidFill>
                <a:latin typeface="Arial" charset="0"/>
              </a:rPr>
              <a:t>Legislation changes</a:t>
            </a:r>
            <a:r>
              <a:rPr lang="en-GB" sz="1500" dirty="0">
                <a:solidFill>
                  <a:srgbClr val="000000"/>
                </a:solidFill>
                <a:latin typeface="Arial" charset="0"/>
              </a:rPr>
              <a:t>:</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Stay or go?</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In pre-2014 changes consultation, majority of employer’s wanted TUPE to remain in place albeit altered</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Back to the 1970s? </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Tomorrow’s TUPE post-Brexit</a:t>
            </a:r>
          </a:p>
        </p:txBody>
      </p:sp>
    </p:spTree>
    <p:extLst>
      <p:ext uri="{BB962C8B-B14F-4D97-AF65-F5344CB8AC3E}">
        <p14:creationId xmlns:p14="http://schemas.microsoft.com/office/powerpoint/2010/main" val="337143699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3901068"/>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Not good</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Under the law, the transfer of a business had the effect of automatically terminating contracts of employment with resulting dismissals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Unfair dismissal, wrongful dismissal, wages and redundancy pay against the employer</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If the employer was insolvent, limited practical remedy</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No liability passed to the new employer</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Easy for business to avoid responsibilities by changing their legal structure</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6712"/>
            <a:ext cx="3618309" cy="369332"/>
          </a:xfrm>
          <a:prstGeom prst="rect">
            <a:avLst/>
          </a:prstGeom>
          <a:noFill/>
        </p:spPr>
        <p:txBody>
          <a:bodyPr>
            <a:spAutoFit/>
          </a:bodyPr>
          <a:lstStyle/>
          <a:p>
            <a:pPr>
              <a:defRPr/>
            </a:pPr>
            <a:r>
              <a:rPr lang="en-GB" sz="1800" dirty="0">
                <a:latin typeface="+mj-lt"/>
                <a:cs typeface="Arial" charset="0"/>
              </a:rPr>
              <a:t> TUPE – life before it </a:t>
            </a:r>
          </a:p>
        </p:txBody>
      </p:sp>
    </p:spTree>
    <p:extLst>
      <p:ext uri="{BB962C8B-B14F-4D97-AF65-F5344CB8AC3E}">
        <p14:creationId xmlns:p14="http://schemas.microsoft.com/office/powerpoint/2010/main" val="278028255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3901068"/>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Stay but with amends: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Reduce information and consultation requirements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Easier to harmonise terms and conditions post-transfer e.g. time limit on how long t’s and c’s last?</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Easier to dismiss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Widen insolvency provisions to promote companies (private equity…) purchasing insolvent businesses</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Tomorrow’s TUPE post-Brexit</a:t>
            </a:r>
          </a:p>
        </p:txBody>
      </p:sp>
    </p:spTree>
    <p:extLst>
      <p:ext uri="{BB962C8B-B14F-4D97-AF65-F5344CB8AC3E}">
        <p14:creationId xmlns:p14="http://schemas.microsoft.com/office/powerpoint/2010/main" val="186082165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18510" y="1235591"/>
            <a:ext cx="8092212" cy="2746906"/>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u="sng" dirty="0">
                <a:solidFill>
                  <a:srgbClr val="000000"/>
                </a:solidFill>
                <a:latin typeface="Arial" charset="0"/>
              </a:rPr>
              <a:t>Caselaw changes</a:t>
            </a:r>
            <a:r>
              <a:rPr lang="en-GB" sz="1500" dirty="0">
                <a:solidFill>
                  <a:srgbClr val="000000"/>
                </a:solidFill>
                <a:latin typeface="Arial" charset="0"/>
              </a:rPr>
              <a:t>:</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New EU caselaw may no longer apply from ‘exit date’</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‘Old’ EU caselaw will apply, as will precedent UK caselaw</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UK courts - Supreme Court will be crucial…..</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Tomorrow’s TUPE post-Brexit</a:t>
            </a:r>
          </a:p>
        </p:txBody>
      </p:sp>
    </p:spTree>
    <p:extLst>
      <p:ext uri="{BB962C8B-B14F-4D97-AF65-F5344CB8AC3E}">
        <p14:creationId xmlns:p14="http://schemas.microsoft.com/office/powerpoint/2010/main" val="42670519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370" y="620688"/>
            <a:ext cx="4314698" cy="771525"/>
          </a:xfrm>
          <a:prstGeom prst="rect">
            <a:avLst/>
          </a:prstGeom>
        </p:spPr>
      </p:pic>
      <p:sp>
        <p:nvSpPr>
          <p:cNvPr id="13" name="TextBox 12"/>
          <p:cNvSpPr txBox="1"/>
          <p:nvPr/>
        </p:nvSpPr>
        <p:spPr>
          <a:xfrm>
            <a:off x="294701" y="789015"/>
            <a:ext cx="3618309" cy="369332"/>
          </a:xfrm>
          <a:prstGeom prst="rect">
            <a:avLst/>
          </a:prstGeom>
          <a:noFill/>
        </p:spPr>
        <p:txBody>
          <a:bodyPr>
            <a:spAutoFit/>
          </a:bodyPr>
          <a:lstStyle/>
          <a:p>
            <a:pPr>
              <a:defRPr/>
            </a:pPr>
            <a:r>
              <a:rPr lang="en-GB" sz="1800" dirty="0">
                <a:latin typeface="+mj-lt"/>
                <a:cs typeface="Arial" charset="0"/>
              </a:rPr>
              <a:t>Any questions?</a:t>
            </a:r>
          </a:p>
        </p:txBody>
      </p:sp>
      <p:pic>
        <p:nvPicPr>
          <p:cNvPr id="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2" descr="New about 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169194" y="1170387"/>
            <a:ext cx="244079" cy="553998"/>
          </a:xfrm>
          <a:prstGeom prst="rect">
            <a:avLst/>
          </a:prstGeom>
          <a:noFill/>
        </p:spPr>
        <p:txBody>
          <a:bodyPr>
            <a:spAutoFit/>
          </a:bodyPr>
          <a:lstStyle/>
          <a:p>
            <a:pPr>
              <a:defRPr/>
            </a:pPr>
            <a:r>
              <a:rPr lang="en-GB" sz="3000" dirty="0">
                <a:latin typeface="+mj-lt"/>
                <a:cs typeface="Arial" charset="0"/>
              </a:rPr>
              <a:t>“</a:t>
            </a:r>
          </a:p>
        </p:txBody>
      </p:sp>
      <p:pic>
        <p:nvPicPr>
          <p:cNvPr id="12" name="Picture 1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2765" y="1177649"/>
            <a:ext cx="4736783" cy="1577340"/>
          </a:xfrm>
          <a:prstGeom prst="rect">
            <a:avLst/>
          </a:prstGeom>
          <a:noFill/>
        </p:spPr>
      </p:pic>
      <p:pic>
        <p:nvPicPr>
          <p:cNvPr id="13" name="Picture 12"/>
          <p:cNvPicPr/>
          <p:nvPr/>
        </p:nvPicPr>
        <p:blipFill>
          <a:blip r:embed="rId5">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1" y="4509120"/>
            <a:ext cx="3772376" cy="1170623"/>
          </a:xfrm>
          <a:prstGeom prst="rect">
            <a:avLst/>
          </a:prstGeom>
          <a:noFill/>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8254977" y="260648"/>
            <a:ext cx="649129" cy="722471"/>
          </a:xfrm>
          <a:prstGeom prst="rect">
            <a:avLst/>
          </a:prstGeom>
          <a:noFill/>
        </p:spPr>
      </p:pic>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669414"/>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6712"/>
            <a:ext cx="3618309" cy="369332"/>
          </a:xfrm>
          <a:prstGeom prst="rect">
            <a:avLst/>
          </a:prstGeom>
          <a:noFill/>
        </p:spPr>
        <p:txBody>
          <a:bodyPr>
            <a:spAutoFit/>
          </a:bodyPr>
          <a:lstStyle/>
          <a:p>
            <a:pPr>
              <a:defRPr/>
            </a:pPr>
            <a:r>
              <a:rPr lang="en-GB" sz="1800" dirty="0">
                <a:latin typeface="+mj-lt"/>
                <a:cs typeface="Arial" charset="0"/>
              </a:rPr>
              <a:t>Acquired Rights Directive 1977…. </a:t>
            </a:r>
          </a:p>
        </p:txBody>
      </p:sp>
      <p:pic>
        <p:nvPicPr>
          <p:cNvPr id="8" name="irc_mi" descr="Image result for rover SD1 car">
            <a:hlinkClick r:id="rId5"/>
            <a:extLst>
              <a:ext uri="{FF2B5EF4-FFF2-40B4-BE49-F238E27FC236}">
                <a16:creationId xmlns:a16="http://schemas.microsoft.com/office/drawing/2014/main" id="{9EB2EB0E-EBE1-49EF-932F-FEC58E24D22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61610" y="1933378"/>
            <a:ext cx="6390710" cy="3860501"/>
          </a:xfrm>
          <a:prstGeom prst="rect">
            <a:avLst/>
          </a:prstGeom>
          <a:noFill/>
          <a:ln>
            <a:noFill/>
          </a:ln>
        </p:spPr>
      </p:pic>
    </p:spTree>
    <p:extLst>
      <p:ext uri="{BB962C8B-B14F-4D97-AF65-F5344CB8AC3E}">
        <p14:creationId xmlns:p14="http://schemas.microsoft.com/office/powerpoint/2010/main" val="21911638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669414"/>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p:txBody>
      </p:sp>
      <p:sp>
        <p:nvSpPr>
          <p:cNvPr id="2" name="TextBox 1"/>
          <p:cNvSpPr txBox="1"/>
          <p:nvPr/>
        </p:nvSpPr>
        <p:spPr>
          <a:xfrm>
            <a:off x="251520" y="836712"/>
            <a:ext cx="3618309" cy="369332"/>
          </a:xfrm>
          <a:prstGeom prst="rect">
            <a:avLst/>
          </a:prstGeom>
          <a:noFill/>
        </p:spPr>
        <p:txBody>
          <a:bodyPr>
            <a:spAutoFit/>
          </a:bodyPr>
          <a:lstStyle/>
          <a:p>
            <a:pPr>
              <a:defRPr/>
            </a:pPr>
            <a:r>
              <a:rPr lang="en-GB" sz="1800" dirty="0">
                <a:latin typeface="+mj-lt"/>
                <a:cs typeface="Arial" charset="0"/>
              </a:rPr>
              <a:t>Acquired Rights Directive 1977…. </a:t>
            </a:r>
          </a:p>
        </p:txBody>
      </p:sp>
      <p:pic>
        <p:nvPicPr>
          <p:cNvPr id="8" name="irc_mi">
            <a:hlinkClick r:id="rId5"/>
            <a:extLst>
              <a:ext uri="{FF2B5EF4-FFF2-40B4-BE49-F238E27FC236}">
                <a16:creationId xmlns:a16="http://schemas.microsoft.com/office/drawing/2014/main" id="{9EB2EB0E-EBE1-49EF-932F-FEC58E24D228}"/>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2795024" y="1933378"/>
            <a:ext cx="2923881" cy="3860501"/>
          </a:xfrm>
          <a:prstGeom prst="rect">
            <a:avLst/>
          </a:prstGeom>
          <a:noFill/>
          <a:ln>
            <a:noFill/>
          </a:ln>
        </p:spPr>
      </p:pic>
      <p:pic>
        <p:nvPicPr>
          <p:cNvPr id="9" name="irc_mi" descr="Image result for James Callaghan">
            <a:hlinkClick r:id="rId7"/>
            <a:extLst>
              <a:ext uri="{FF2B5EF4-FFF2-40B4-BE49-F238E27FC236}">
                <a16:creationId xmlns:a16="http://schemas.microsoft.com/office/drawing/2014/main" id="{5785139A-99EB-4F56-A747-21ECDF974CF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547227" y="1723097"/>
            <a:ext cx="3419475" cy="4514215"/>
          </a:xfrm>
          <a:prstGeom prst="rect">
            <a:avLst/>
          </a:prstGeom>
          <a:noFill/>
          <a:ln>
            <a:noFill/>
          </a:ln>
        </p:spPr>
      </p:pic>
    </p:spTree>
    <p:extLst>
      <p:ext uri="{BB962C8B-B14F-4D97-AF65-F5344CB8AC3E}">
        <p14:creationId xmlns:p14="http://schemas.microsoft.com/office/powerpoint/2010/main" val="363522512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1823576"/>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77/187 EEC</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‘to provide for the protection of employees in the event of a change in employer, in particular, to ensure that their rights [were] safeguarded’</a:t>
            </a: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A 2 year deadline to implement by…</a:t>
            </a:r>
          </a:p>
        </p:txBody>
      </p:sp>
      <p:sp>
        <p:nvSpPr>
          <p:cNvPr id="2" name="TextBox 1"/>
          <p:cNvSpPr txBox="1"/>
          <p:nvPr/>
        </p:nvSpPr>
        <p:spPr>
          <a:xfrm>
            <a:off x="251520" y="836712"/>
            <a:ext cx="3618309" cy="369332"/>
          </a:xfrm>
          <a:prstGeom prst="rect">
            <a:avLst/>
          </a:prstGeom>
          <a:noFill/>
        </p:spPr>
        <p:txBody>
          <a:bodyPr>
            <a:spAutoFit/>
          </a:bodyPr>
          <a:lstStyle/>
          <a:p>
            <a:pPr>
              <a:defRPr/>
            </a:pPr>
            <a:r>
              <a:rPr lang="en-GB" sz="1800" dirty="0">
                <a:latin typeface="+mj-lt"/>
                <a:cs typeface="Arial" charset="0"/>
              </a:rPr>
              <a:t> Acquired Rights Directive 1977 </a:t>
            </a:r>
          </a:p>
        </p:txBody>
      </p:sp>
    </p:spTree>
    <p:extLst>
      <p:ext uri="{BB962C8B-B14F-4D97-AF65-F5344CB8AC3E}">
        <p14:creationId xmlns:p14="http://schemas.microsoft.com/office/powerpoint/2010/main" val="161445532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669414"/>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But something else happened that year….</a:t>
            </a:r>
          </a:p>
        </p:txBody>
      </p:sp>
      <p:sp>
        <p:nvSpPr>
          <p:cNvPr id="2" name="TextBox 1"/>
          <p:cNvSpPr txBox="1"/>
          <p:nvPr/>
        </p:nvSpPr>
        <p:spPr>
          <a:xfrm>
            <a:off x="251520" y="836712"/>
            <a:ext cx="3618309" cy="369332"/>
          </a:xfrm>
          <a:prstGeom prst="rect">
            <a:avLst/>
          </a:prstGeom>
          <a:noFill/>
        </p:spPr>
        <p:txBody>
          <a:bodyPr>
            <a:spAutoFit/>
          </a:bodyPr>
          <a:lstStyle/>
          <a:p>
            <a:pPr>
              <a:defRPr/>
            </a:pPr>
            <a:r>
              <a:rPr lang="en-GB" sz="1800" dirty="0">
                <a:latin typeface="+mj-lt"/>
                <a:cs typeface="Arial" charset="0"/>
              </a:rPr>
              <a:t> 1979 </a:t>
            </a:r>
          </a:p>
        </p:txBody>
      </p:sp>
    </p:spTree>
    <p:extLst>
      <p:ext uri="{BB962C8B-B14F-4D97-AF65-F5344CB8AC3E}">
        <p14:creationId xmlns:p14="http://schemas.microsoft.com/office/powerpoint/2010/main" val="110885676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784830"/>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939404" indent="-533400" algn="just">
              <a:lnSpc>
                <a:spcPct val="150000"/>
              </a:lnSpc>
              <a:spcBef>
                <a:spcPts val="0"/>
              </a:spcBef>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defRPr/>
            </a:pPr>
            <a:endParaRPr lang="en-GB" sz="1500" dirty="0">
              <a:solidFill>
                <a:srgbClr val="000000"/>
              </a:solidFill>
              <a:latin typeface="Arial" charset="0"/>
            </a:endParaRPr>
          </a:p>
        </p:txBody>
      </p:sp>
      <p:sp>
        <p:nvSpPr>
          <p:cNvPr id="2" name="TextBox 1"/>
          <p:cNvSpPr txBox="1"/>
          <p:nvPr/>
        </p:nvSpPr>
        <p:spPr>
          <a:xfrm>
            <a:off x="280839" y="830910"/>
            <a:ext cx="3618309" cy="369332"/>
          </a:xfrm>
          <a:prstGeom prst="rect">
            <a:avLst/>
          </a:prstGeom>
          <a:noFill/>
        </p:spPr>
        <p:txBody>
          <a:bodyPr>
            <a:spAutoFit/>
          </a:bodyPr>
          <a:lstStyle/>
          <a:p>
            <a:pPr>
              <a:defRPr/>
            </a:pPr>
            <a:r>
              <a:rPr lang="en-GB" sz="1800" dirty="0">
                <a:latin typeface="+mj-lt"/>
                <a:cs typeface="Arial" charset="0"/>
              </a:rPr>
              <a:t> 1979 – Conservative government</a:t>
            </a:r>
          </a:p>
        </p:txBody>
      </p:sp>
      <p:pic>
        <p:nvPicPr>
          <p:cNvPr id="8" name="irc_mi">
            <a:hlinkClick r:id="rId5"/>
            <a:extLst>
              <a:ext uri="{FF2B5EF4-FFF2-40B4-BE49-F238E27FC236}">
                <a16:creationId xmlns:a16="http://schemas.microsoft.com/office/drawing/2014/main" id="{AAE9CD1F-1D0F-44F6-BABD-EE14EDF86EE1}"/>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2555777" y="1702493"/>
            <a:ext cx="4314698" cy="4514215"/>
          </a:xfrm>
          <a:prstGeom prst="rect">
            <a:avLst/>
          </a:prstGeom>
          <a:noFill/>
          <a:ln>
            <a:noFill/>
          </a:ln>
        </p:spPr>
      </p:pic>
    </p:spTree>
    <p:extLst>
      <p:ext uri="{BB962C8B-B14F-4D97-AF65-F5344CB8AC3E}">
        <p14:creationId xmlns:p14="http://schemas.microsoft.com/office/powerpoint/2010/main" val="97239759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7" name="TextBox 6"/>
          <p:cNvSpPr txBox="1"/>
          <p:nvPr/>
        </p:nvSpPr>
        <p:spPr>
          <a:xfrm>
            <a:off x="-9822" y="1348022"/>
            <a:ext cx="8092212" cy="900246"/>
          </a:xfrm>
          <a:prstGeom prst="rect">
            <a:avLst/>
          </a:prstGeom>
          <a:noFill/>
        </p:spPr>
        <p:txBody>
          <a:bodyPr wrap="square">
            <a:spAutoFit/>
          </a:bodyPr>
          <a:lstStyle/>
          <a:p>
            <a:pPr>
              <a:lnSpc>
                <a:spcPct val="150000"/>
              </a:lnSpc>
              <a:defRPr/>
            </a:pPr>
            <a:endParaRPr lang="en-GB" sz="1500" b="1" dirty="0">
              <a:solidFill>
                <a:srgbClr val="009390"/>
              </a:solidFill>
              <a:latin typeface="+mj-lt"/>
              <a:cs typeface="Gisha" pitchFamily="34" charset="-79"/>
            </a:endParaRPr>
          </a:p>
          <a:p>
            <a:pPr marL="406004" algn="just">
              <a:spcBef>
                <a:spcPts val="0"/>
              </a:spcBef>
              <a:buClr>
                <a:srgbClr val="009390"/>
              </a:buCl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endParaRPr lang="en-GB" sz="1500" dirty="0">
              <a:solidFill>
                <a:srgbClr val="000000"/>
              </a:solidFill>
              <a:latin typeface="Arial" charset="0"/>
            </a:endParaRPr>
          </a:p>
          <a:p>
            <a:pPr marL="939404" indent="-533400" algn="just">
              <a:spcBef>
                <a:spcPts val="0"/>
              </a:spcBef>
              <a:buClr>
                <a:srgbClr val="009390"/>
              </a:buClr>
              <a:buFont typeface="Wingdings 3" panose="05040102010807070707" pitchFamily="18" charset="2"/>
              <a:buChar char=""/>
              <a:tabLst>
                <a:tab pos="870347" algn="l"/>
                <a:tab pos="939404" algn="l"/>
                <a:tab pos="1207294" algn="l"/>
                <a:tab pos="1544241" algn="l"/>
                <a:tab pos="1881188" algn="l"/>
                <a:tab pos="2218135" algn="l"/>
                <a:tab pos="2555081" algn="l"/>
                <a:tab pos="2892029" algn="l"/>
                <a:tab pos="3228975" algn="l"/>
                <a:tab pos="3565922" algn="l"/>
                <a:tab pos="3902869" algn="l"/>
                <a:tab pos="4239816" algn="l"/>
                <a:tab pos="4576763" algn="l"/>
                <a:tab pos="4913710" algn="l"/>
                <a:tab pos="5250656" algn="l"/>
                <a:tab pos="5587604" algn="l"/>
                <a:tab pos="5924550" algn="l"/>
                <a:tab pos="6261497" algn="l"/>
                <a:tab pos="6598444" algn="l"/>
                <a:tab pos="6935391" algn="l"/>
                <a:tab pos="7272338" algn="l"/>
              </a:tabLst>
            </a:pPr>
            <a:r>
              <a:rPr lang="en-GB" sz="1500" dirty="0">
                <a:solidFill>
                  <a:srgbClr val="000000"/>
                </a:solidFill>
                <a:latin typeface="Arial" charset="0"/>
              </a:rPr>
              <a:t>EEC infraction proceedings…..</a:t>
            </a:r>
          </a:p>
        </p:txBody>
      </p:sp>
      <p:sp>
        <p:nvSpPr>
          <p:cNvPr id="2" name="TextBox 1"/>
          <p:cNvSpPr txBox="1"/>
          <p:nvPr/>
        </p:nvSpPr>
        <p:spPr>
          <a:xfrm>
            <a:off x="305619" y="830910"/>
            <a:ext cx="3618309" cy="369332"/>
          </a:xfrm>
          <a:prstGeom prst="rect">
            <a:avLst/>
          </a:prstGeom>
          <a:noFill/>
        </p:spPr>
        <p:txBody>
          <a:bodyPr>
            <a:spAutoFit/>
          </a:bodyPr>
          <a:lstStyle/>
          <a:p>
            <a:pPr>
              <a:defRPr/>
            </a:pPr>
            <a:r>
              <a:rPr lang="en-GB" sz="1800" dirty="0">
                <a:latin typeface="+mj-lt"/>
                <a:cs typeface="Arial" charset="0"/>
              </a:rPr>
              <a:t> TUPE – no, no, no?</a:t>
            </a:r>
          </a:p>
        </p:txBody>
      </p:sp>
    </p:spTree>
    <p:extLst>
      <p:ext uri="{BB962C8B-B14F-4D97-AF65-F5344CB8AC3E}">
        <p14:creationId xmlns:p14="http://schemas.microsoft.com/office/powerpoint/2010/main" val="100987349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10" y="620688"/>
            <a:ext cx="4314698" cy="771525"/>
          </a:xfrm>
          <a:prstGeom prst="rect">
            <a:avLst/>
          </a:prstGeom>
        </p:spPr>
      </p:pic>
      <p:pic>
        <p:nvPicPr>
          <p:cNvPr id="13316" name="Picture 4" descr="New logo.jpg"/>
          <p:cNvPicPr>
            <a:picLocks noChangeAspect="1"/>
          </p:cNvPicPr>
          <p:nvPr/>
        </p:nvPicPr>
        <p:blipFill>
          <a:blip r:embed="rId4" cstate="print"/>
          <a:srcRect/>
          <a:stretch>
            <a:fillRect/>
          </a:stretch>
        </p:blipFill>
        <p:spPr bwMode="auto">
          <a:xfrm>
            <a:off x="8371075" y="6039291"/>
            <a:ext cx="629417" cy="702077"/>
          </a:xfrm>
          <a:prstGeom prst="rect">
            <a:avLst/>
          </a:prstGeom>
          <a:noFill/>
          <a:ln w="9525">
            <a:noFill/>
            <a:miter lim="800000"/>
            <a:headEnd/>
            <a:tailEnd/>
          </a:ln>
          <a:scene3d>
            <a:camera prst="orthographicFront"/>
            <a:lightRig rig="threePt" dir="t"/>
          </a:scene3d>
          <a:sp3d>
            <a:bevelB/>
          </a:sp3d>
        </p:spPr>
      </p:pic>
      <p:sp>
        <p:nvSpPr>
          <p:cNvPr id="2" name="TextBox 1"/>
          <p:cNvSpPr txBox="1"/>
          <p:nvPr/>
        </p:nvSpPr>
        <p:spPr>
          <a:xfrm>
            <a:off x="305619" y="830910"/>
            <a:ext cx="3618309" cy="369332"/>
          </a:xfrm>
          <a:prstGeom prst="rect">
            <a:avLst/>
          </a:prstGeom>
          <a:noFill/>
        </p:spPr>
        <p:txBody>
          <a:bodyPr>
            <a:spAutoFit/>
          </a:bodyPr>
          <a:lstStyle/>
          <a:p>
            <a:pPr>
              <a:defRPr/>
            </a:pPr>
            <a:r>
              <a:rPr lang="en-GB" sz="1800" dirty="0">
                <a:latin typeface="+mj-lt"/>
                <a:cs typeface="Arial" charset="0"/>
              </a:rPr>
              <a:t> TUPE – er yes, yes, yes</a:t>
            </a:r>
          </a:p>
        </p:txBody>
      </p:sp>
      <p:pic>
        <p:nvPicPr>
          <p:cNvPr id="8" name="irc_mi">
            <a:hlinkClick r:id="rId5"/>
            <a:extLst>
              <a:ext uri="{FF2B5EF4-FFF2-40B4-BE49-F238E27FC236}">
                <a16:creationId xmlns:a16="http://schemas.microsoft.com/office/drawing/2014/main" id="{2C8045BB-B8A7-44A6-9CD9-48B3D2EDE6F2}"/>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1967040" y="2110290"/>
            <a:ext cx="4314697" cy="3406941"/>
          </a:xfrm>
          <a:prstGeom prst="rect">
            <a:avLst/>
          </a:prstGeom>
          <a:noFill/>
          <a:ln>
            <a:noFill/>
          </a:ln>
        </p:spPr>
      </p:pic>
    </p:spTree>
    <p:extLst>
      <p:ext uri="{BB962C8B-B14F-4D97-AF65-F5344CB8AC3E}">
        <p14:creationId xmlns:p14="http://schemas.microsoft.com/office/powerpoint/2010/main" val="362782464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rrish PowerPoi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ER Post-Brexit 301117" id="{E79C4E5B-794A-4C5E-9A81-496209DB493E}" vid="{D3FB81E6-1DEE-464B-9D7F-DBF596E4927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5AC3EC75DFDE4499D46A4F343E603B" ma:contentTypeVersion="0" ma:contentTypeDescription="Create a new document." ma:contentTypeScope="" ma:versionID="e68441ec7c410cb0d48626a9e653282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1C7464E-A62C-41FC-B7D5-E9271FE0E3DF}">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B1F65A3-C0FC-42C9-B3AF-5771D0D61646}">
  <ds:schemaRefs>
    <ds:schemaRef ds:uri="http://schemas.microsoft.com/sharepoint/v3/contenttype/forms"/>
  </ds:schemaRefs>
</ds:datastoreItem>
</file>

<file path=customXml/itemProps3.xml><?xml version="1.0" encoding="utf-8"?>
<ds:datastoreItem xmlns:ds="http://schemas.openxmlformats.org/officeDocument/2006/customXml" ds:itemID="{FFB1457F-2707-452A-94AF-15D0264A9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David Sorensen slides</Template>
  <TotalTime>0</TotalTime>
  <Words>618</Words>
  <Application>Microsoft Office PowerPoint</Application>
  <PresentationFormat>On-screen Show (4:3)</PresentationFormat>
  <Paragraphs>189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Gothic</vt:lpstr>
      <vt:lpstr>Arial</vt:lpstr>
      <vt:lpstr>Gisha</vt:lpstr>
      <vt:lpstr>Times New Roman</vt:lpstr>
      <vt:lpstr>Wingdings 3</vt:lpstr>
      <vt:lpstr>Morrish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Harrison</dc:creator>
  <cp:lastModifiedBy>James Harrison</cp:lastModifiedBy>
  <cp:revision>1</cp:revision>
  <cp:lastPrinted>2017-11-21T13:38:27Z</cp:lastPrinted>
  <dcterms:created xsi:type="dcterms:W3CDTF">2017-12-01T10:33:00Z</dcterms:created>
  <dcterms:modified xsi:type="dcterms:W3CDTF">2017-12-01T10:33:20Z</dcterms:modified>
</cp:coreProperties>
</file>