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3" r:id="rId1"/>
  </p:sldMasterIdLst>
  <p:sldIdLst>
    <p:sldId id="256" r:id="rId2"/>
    <p:sldId id="301" r:id="rId3"/>
    <p:sldId id="302" r:id="rId4"/>
    <p:sldId id="304" r:id="rId5"/>
    <p:sldId id="303" r:id="rId6"/>
    <p:sldId id="307" r:id="rId7"/>
    <p:sldId id="309" r:id="rId8"/>
    <p:sldId id="311" r:id="rId9"/>
    <p:sldId id="308" r:id="rId10"/>
    <p:sldId id="313" r:id="rId11"/>
    <p:sldId id="312" r:id="rId12"/>
    <p:sldId id="314" r:id="rId13"/>
    <p:sldId id="287" r:id="rId14"/>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102" d="100"/>
          <a:sy n="102" d="100"/>
        </p:scale>
        <p:origin x="270" y="114"/>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64B5744A-4EF7-4F36-B31B-2BADBEB656A2}" type="datetimeFigureOut">
              <a:rPr lang="en-GB"/>
              <a:pPr>
                <a:defRPr/>
              </a:pPr>
              <a:t>09/01/2017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EC3500-0AF8-4C7F-9FE1-01A8E1B55A6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062658B-97CC-4D42-883D-22026C06A793}" type="datetimeFigureOut">
              <a:rPr lang="en-GB"/>
              <a:pPr>
                <a:defRPr/>
              </a:pPr>
              <a:t>09/01/2017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1B9DB1-799C-4E3E-A85A-C7CB068C6AD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1C09C22-D0CF-4EBB-B441-BC4468DD5309}" type="datetimeFigureOut">
              <a:rPr lang="en-GB"/>
              <a:pPr>
                <a:defRPr/>
              </a:pPr>
              <a:t>09/01/2017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EBF923-8270-44E0-A6CC-06BE965C11B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D97FD78-12FE-4604-811D-1345DA5C9E89}" type="datetimeFigureOut">
              <a:rPr lang="en-GB"/>
              <a:pPr>
                <a:defRPr/>
              </a:pPr>
              <a:t>09/01/2017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D7A49C0-0761-46F8-8AE4-585D3D69858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2AD2E76-F9BA-4145-9C51-B2D66ADD6957}" type="datetimeFigureOut">
              <a:rPr lang="en-GB"/>
              <a:pPr>
                <a:defRPr/>
              </a:pPr>
              <a:t>09/01/2017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40B36EC-80E5-4A1C-82A6-F0C672D75AA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E4EEA77-FCB8-422B-B268-FED89DEBCDCC}" type="datetimeFigureOut">
              <a:rPr lang="en-GB"/>
              <a:pPr>
                <a:defRPr/>
              </a:pPr>
              <a:t>09/01/2017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2FA0D59-B198-4C9F-A2CD-E3619DD7E56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58055E5B-DD9A-42F6-8A87-39BAC463C47A}" type="datetimeFigureOut">
              <a:rPr lang="en-GB"/>
              <a:pPr>
                <a:defRPr/>
              </a:pPr>
              <a:t>09/01/2017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E764C29-B48A-4F86-AC90-5F969790370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B49C831-BD04-4427-8558-7F860C7B47BF}" type="datetimeFigureOut">
              <a:rPr lang="en-GB"/>
              <a:pPr>
                <a:defRPr/>
              </a:pPr>
              <a:t>09/01/2017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D3A326F-1E85-4192-9A3A-78859E07BAA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0BCBECA-A799-4A93-8F6D-B1671228B20F}" type="datetimeFigureOut">
              <a:rPr lang="en-GB"/>
              <a:pPr>
                <a:defRPr/>
              </a:pPr>
              <a:t>09/01/2017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F283751-7F58-4FF9-BD2C-9FFED4B05BC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A7EEABA-F22F-4883-B028-03B742CD5BAE}" type="datetimeFigureOut">
              <a:rPr lang="en-GB"/>
              <a:pPr>
                <a:defRPr/>
              </a:pPr>
              <a:t>09/01/2017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D54770F-C20B-4F15-ABBF-452A0A3FD69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F5A569D-0083-4E72-B8FC-22C2F721FE2B}" type="datetimeFigureOut">
              <a:rPr lang="en-GB"/>
              <a:pPr>
                <a:defRPr/>
              </a:pPr>
              <a:t>09/01/2017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5E5A4E1-BBFE-4DDE-8B28-866767B4818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5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17B4C8E-77E1-464F-945A-203F330F9FA0}" type="datetimeFigureOut">
              <a:rPr lang="en-GB"/>
              <a:pPr>
                <a:defRPr/>
              </a:pPr>
              <a:t>09/01/2017</a:t>
            </a:fld>
            <a:endParaRPr lang="en-GB"/>
          </a:p>
        </p:txBody>
      </p:sp>
      <p:sp>
        <p:nvSpPr>
          <p:cNvPr id="35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35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FCD2BF-792E-4CE9-BD31-EB1B75A1021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2268538" y="549275"/>
            <a:ext cx="6551612" cy="2185214"/>
          </a:xfrm>
          <a:prstGeom prst="rect">
            <a:avLst/>
          </a:prstGeom>
          <a:noFill/>
          <a:ln w="9525">
            <a:noFill/>
            <a:miter lim="800000"/>
            <a:headEnd/>
            <a:tailEnd/>
          </a:ln>
        </p:spPr>
        <p:txBody>
          <a:bodyPr>
            <a:spAutoFit/>
          </a:bodyPr>
          <a:lstStyle/>
          <a:p>
            <a:pPr algn="r">
              <a:spcBef>
                <a:spcPct val="50000"/>
              </a:spcBef>
            </a:pPr>
            <a:r>
              <a:rPr lang="en-GB" sz="4000" dirty="0"/>
              <a:t>David Renton</a:t>
            </a:r>
            <a:endParaRPr lang="en-GB" sz="2400" dirty="0"/>
          </a:p>
          <a:p>
            <a:pPr algn="r"/>
            <a:endParaRPr lang="en-GB" sz="3200" dirty="0" smtClean="0"/>
          </a:p>
          <a:p>
            <a:pPr algn="r"/>
            <a:r>
              <a:rPr lang="en-GB" sz="3200" b="1" dirty="0"/>
              <a:t>What price access to justice in a world of social media?</a:t>
            </a:r>
          </a:p>
        </p:txBody>
      </p:sp>
      <p:sp>
        <p:nvSpPr>
          <p:cNvPr id="13315" name="Text Box 6"/>
          <p:cNvSpPr txBox="1">
            <a:spLocks noChangeArrowheads="1"/>
          </p:cNvSpPr>
          <p:nvPr/>
        </p:nvSpPr>
        <p:spPr bwMode="auto">
          <a:xfrm>
            <a:off x="1042988" y="5002213"/>
            <a:ext cx="2376487" cy="366712"/>
          </a:xfrm>
          <a:prstGeom prst="rect">
            <a:avLst/>
          </a:prstGeom>
          <a:noFill/>
          <a:ln w="9525">
            <a:noFill/>
            <a:miter lim="800000"/>
            <a:headEnd/>
            <a:tailEnd/>
          </a:ln>
        </p:spPr>
        <p:txBody>
          <a:bodyPr>
            <a:spAutoFit/>
          </a:bodyPr>
          <a:lstStyle/>
          <a:p>
            <a:pPr>
              <a:spcBef>
                <a:spcPct val="50000"/>
              </a:spcBef>
            </a:pPr>
            <a:endParaRPr lang="en-GB"/>
          </a:p>
        </p:txBody>
      </p:sp>
      <p:pic>
        <p:nvPicPr>
          <p:cNvPr id="6" name="Picture 5" descr="InsertedImage"/>
          <p:cNvPicPr>
            <a:picLocks noChangeAspect="1"/>
          </p:cNvPicPr>
          <p:nvPr/>
        </p:nvPicPr>
        <p:blipFill>
          <a:blip r:embed="rId2" cstate="print">
            <a:duotone>
              <a:prstClr val="black"/>
              <a:schemeClr val="tx2">
                <a:tint val="45000"/>
                <a:satMod val="400000"/>
              </a:schemeClr>
            </a:duotone>
          </a:blip>
          <a:stretch>
            <a:fillRect/>
          </a:stretch>
        </p:blipFill>
        <p:spPr bwMode="auto">
          <a:xfrm>
            <a:off x="8028384" y="5877272"/>
            <a:ext cx="943495" cy="860367"/>
          </a:xfrm>
          <a:prstGeom prst="rect">
            <a:avLst/>
          </a:prstGeom>
          <a:noFill/>
          <a:ln>
            <a:noFill/>
          </a:ln>
        </p:spPr>
      </p:pic>
    </p:spTree>
  </p:cSld>
  <p:clrMapOvr>
    <a:masterClrMapping/>
  </p:clrMapOvr>
  <p:transition spd="slow">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online employment court?</a:t>
            </a:r>
            <a:endParaRPr lang="en-GB" dirty="0"/>
          </a:p>
        </p:txBody>
      </p:sp>
      <p:sp>
        <p:nvSpPr>
          <p:cNvPr id="3" name="Content Placeholder 2"/>
          <p:cNvSpPr>
            <a:spLocks noGrp="1"/>
          </p:cNvSpPr>
          <p:nvPr>
            <p:ph idx="1"/>
          </p:nvPr>
        </p:nvSpPr>
        <p:spPr/>
        <p:txBody>
          <a:bodyPr/>
          <a:lstStyle/>
          <a:p>
            <a:pPr marL="0" indent="0">
              <a:buNone/>
            </a:pPr>
            <a:r>
              <a:rPr lang="en-GB" dirty="0" smtClean="0"/>
              <a:t>Might be relatively similar to present, but:</a:t>
            </a:r>
          </a:p>
          <a:p>
            <a:pPr marL="514350" indent="-514350">
              <a:buAutoNum type="alphaLcParenR"/>
            </a:pPr>
            <a:r>
              <a:rPr lang="en-GB" dirty="0" smtClean="0"/>
              <a:t>With interactive ET forms, and</a:t>
            </a:r>
          </a:p>
          <a:p>
            <a:pPr marL="514350" indent="-514350">
              <a:buAutoNum type="alphaLcParenR"/>
            </a:pPr>
            <a:r>
              <a:rPr lang="en-GB" dirty="0" smtClean="0"/>
              <a:t>Some cases only (probably wages and </a:t>
            </a:r>
            <a:r>
              <a:rPr lang="en-GB" dirty="0" smtClean="0"/>
              <a:t>possibly “simple</a:t>
            </a:r>
            <a:r>
              <a:rPr lang="en-GB" dirty="0" smtClean="0"/>
              <a:t>” unfair dismissals) being determined on the papers or at video hearings only</a:t>
            </a:r>
            <a:endParaRPr lang="en-GB" dirty="0"/>
          </a:p>
        </p:txBody>
      </p:sp>
    </p:spTree>
    <p:extLst>
      <p:ext uri="{BB962C8B-B14F-4D97-AF65-F5344CB8AC3E}">
        <p14:creationId xmlns:p14="http://schemas.microsoft.com/office/powerpoint/2010/main" val="2417729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Interactive claim forms</a:t>
            </a:r>
            <a:endParaRPr lang="en-GB" dirty="0"/>
          </a:p>
        </p:txBody>
      </p:sp>
      <p:sp>
        <p:nvSpPr>
          <p:cNvPr id="3" name="Content Placeholder 2"/>
          <p:cNvSpPr>
            <a:spLocks noGrp="1"/>
          </p:cNvSpPr>
          <p:nvPr>
            <p:ph idx="1"/>
          </p:nvPr>
        </p:nvSpPr>
        <p:spPr/>
        <p:txBody>
          <a:bodyPr/>
          <a:lstStyle/>
          <a:p>
            <a:r>
              <a:rPr lang="en-GB" dirty="0" smtClean="0"/>
              <a:t>Could be attractive to some litigants in </a:t>
            </a:r>
            <a:r>
              <a:rPr lang="en-GB" dirty="0" smtClean="0"/>
              <a:t>person</a:t>
            </a:r>
          </a:p>
          <a:p>
            <a:endParaRPr lang="en-GB" dirty="0" smtClean="0"/>
          </a:p>
          <a:p>
            <a:r>
              <a:rPr lang="en-GB" dirty="0" smtClean="0"/>
              <a:t>But will lead to repeated injustice unless we </a:t>
            </a:r>
            <a:r>
              <a:rPr lang="en-GB" dirty="0" err="1" smtClean="0"/>
              <a:t>deformalise</a:t>
            </a:r>
            <a:r>
              <a:rPr lang="en-GB" dirty="0" smtClean="0"/>
              <a:t> ET “pleadings</a:t>
            </a:r>
            <a:r>
              <a:rPr lang="en-GB" dirty="0" smtClean="0"/>
              <a:t>”</a:t>
            </a:r>
            <a:endParaRPr lang="en-GB" dirty="0" smtClean="0"/>
          </a:p>
        </p:txBody>
      </p:sp>
    </p:spTree>
    <p:extLst>
      <p:ext uri="{BB962C8B-B14F-4D97-AF65-F5344CB8AC3E}">
        <p14:creationId xmlns:p14="http://schemas.microsoft.com/office/powerpoint/2010/main" val="1585922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Justice in ETs</a:t>
            </a:r>
            <a:endParaRPr lang="en-GB" dirty="0"/>
          </a:p>
        </p:txBody>
      </p:sp>
      <p:sp>
        <p:nvSpPr>
          <p:cNvPr id="3" name="Content Placeholder 2"/>
          <p:cNvSpPr>
            <a:spLocks noGrp="1"/>
          </p:cNvSpPr>
          <p:nvPr>
            <p:ph idx="1"/>
          </p:nvPr>
        </p:nvSpPr>
        <p:spPr/>
        <p:txBody>
          <a:bodyPr/>
          <a:lstStyle/>
          <a:p>
            <a:r>
              <a:rPr lang="en-GB" sz="2400" dirty="0" smtClean="0"/>
              <a:t>In ET, real issue is expense / outcome ratio</a:t>
            </a:r>
          </a:p>
          <a:p>
            <a:r>
              <a:rPr lang="en-GB" sz="2400" dirty="0" smtClean="0"/>
              <a:t>Typical expenses = year of time, anxiety, c1.5k hearing fees, c10k legal fees for 1 day unfair dismissal</a:t>
            </a:r>
          </a:p>
          <a:p>
            <a:r>
              <a:rPr lang="en-GB" sz="2400" dirty="0" smtClean="0"/>
              <a:t>Typical outcome =  c£6k median award with c50% success and 50% recovery rates</a:t>
            </a:r>
          </a:p>
          <a:p>
            <a:pPr marL="0" indent="0">
              <a:buNone/>
            </a:pPr>
            <a:endParaRPr lang="en-GB" sz="2400" dirty="0" smtClean="0"/>
          </a:p>
          <a:p>
            <a:pPr marL="0" indent="0">
              <a:buNone/>
            </a:pPr>
            <a:r>
              <a:rPr lang="en-GB" sz="2400" dirty="0" smtClean="0"/>
              <a:t>Access to justice</a:t>
            </a:r>
          </a:p>
          <a:p>
            <a:r>
              <a:rPr lang="en-GB" sz="2400" dirty="0" smtClean="0"/>
              <a:t>Reduce </a:t>
            </a:r>
            <a:r>
              <a:rPr lang="en-GB" sz="2400" dirty="0" smtClean="0"/>
              <a:t>delays before </a:t>
            </a:r>
            <a:r>
              <a:rPr lang="en-GB" sz="2400" dirty="0" smtClean="0"/>
              <a:t>hearing, abolish fees, legal aid, “fixed” awards for unfair dismissal (12 months wages)…</a:t>
            </a:r>
          </a:p>
          <a:p>
            <a:r>
              <a:rPr lang="en-GB" sz="2400" dirty="0" smtClean="0"/>
              <a:t>“Briggs plus”? (</a:t>
            </a:r>
            <a:r>
              <a:rPr lang="en-GB" sz="2400" dirty="0" err="1" smtClean="0"/>
              <a:t>ie</a:t>
            </a:r>
            <a:r>
              <a:rPr lang="en-GB" sz="2400" dirty="0" smtClean="0"/>
              <a:t> informal hearings – but with 1 lawyer in room, not </a:t>
            </a:r>
            <a:r>
              <a:rPr lang="en-GB" sz="2400" dirty="0" smtClean="0"/>
              <a:t>three - Canada</a:t>
            </a:r>
            <a:r>
              <a:rPr lang="en-GB" sz="2400" dirty="0" smtClean="0"/>
              <a:t>)</a:t>
            </a:r>
          </a:p>
          <a:p>
            <a:endParaRPr lang="en-GB" dirty="0" smtClean="0"/>
          </a:p>
        </p:txBody>
      </p:sp>
    </p:spTree>
    <p:extLst>
      <p:ext uri="{BB962C8B-B14F-4D97-AF65-F5344CB8AC3E}">
        <p14:creationId xmlns:p14="http://schemas.microsoft.com/office/powerpoint/2010/main" val="145379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sertedImage"/>
          <p:cNvPicPr>
            <a:picLocks noGrp="1" noChangeAspect="1"/>
          </p:cNvPicPr>
          <p:nvPr>
            <p:ph idx="4294967295"/>
          </p:nvPr>
        </p:nvPicPr>
        <p:blipFill>
          <a:blip r:embed="rId2" cstate="print">
            <a:duotone>
              <a:prstClr val="black"/>
              <a:schemeClr val="tx2">
                <a:tint val="45000"/>
                <a:satMod val="400000"/>
              </a:schemeClr>
            </a:duotone>
          </a:blip>
          <a:stretch>
            <a:fillRect/>
          </a:stretch>
        </p:blipFill>
        <p:spPr>
          <a:xfrm>
            <a:off x="2344514" y="1090728"/>
            <a:ext cx="4608512" cy="3778432"/>
          </a:xfrm>
        </p:spPr>
      </p:pic>
      <p:sp>
        <p:nvSpPr>
          <p:cNvPr id="19459" name="Rectangle 4"/>
          <p:cNvSpPr>
            <a:spLocks noChangeArrowheads="1"/>
          </p:cNvSpPr>
          <p:nvPr/>
        </p:nvSpPr>
        <p:spPr bwMode="auto">
          <a:xfrm>
            <a:off x="2949575" y="3244850"/>
            <a:ext cx="184150" cy="368300"/>
          </a:xfrm>
          <a:prstGeom prst="rect">
            <a:avLst/>
          </a:prstGeom>
          <a:noFill/>
          <a:ln w="9525">
            <a:noFill/>
            <a:miter lim="800000"/>
            <a:headEnd/>
            <a:tailEnd/>
          </a:ln>
        </p:spPr>
        <p:txBody>
          <a:bodyPr wrap="none">
            <a:spAutoFit/>
          </a:bodyPr>
          <a:lstStyle/>
          <a:p>
            <a:endParaRPr lang="en-GB">
              <a:latin typeface="Century Gothic" pitchFamily="34" charset="0"/>
            </a:endParaRPr>
          </a:p>
        </p:txBody>
      </p:sp>
      <p:sp>
        <p:nvSpPr>
          <p:cNvPr id="6" name="Rectangle 5"/>
          <p:cNvSpPr/>
          <p:nvPr/>
        </p:nvSpPr>
        <p:spPr>
          <a:xfrm>
            <a:off x="1907704" y="5363924"/>
            <a:ext cx="5256584" cy="369332"/>
          </a:xfrm>
          <a:prstGeom prst="rect">
            <a:avLst/>
          </a:prstGeom>
        </p:spPr>
        <p:txBody>
          <a:bodyPr>
            <a:spAutoFit/>
          </a:bodyPr>
          <a:lstStyle/>
          <a:p>
            <a:pPr algn="ctr" fontAlgn="auto">
              <a:spcBef>
                <a:spcPts val="0"/>
              </a:spcBef>
              <a:spcAft>
                <a:spcPts val="0"/>
              </a:spcAft>
              <a:defRPr/>
            </a:pPr>
            <a:r>
              <a:rPr lang="en-US" b="1" dirty="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latin typeface="+mn-lt"/>
              </a:rPr>
              <a:t>www.gardencourtchambers.co.uk</a:t>
            </a:r>
            <a:endParaRPr lang="en-GB" dirty="0">
              <a:solidFill>
                <a:prstClr val="white"/>
              </a:solidFill>
              <a:latin typeface="+mn-lt"/>
            </a:endParaRPr>
          </a:p>
        </p:txBody>
      </p:sp>
    </p:spTree>
    <p:extLst>
      <p:ext uri="{BB962C8B-B14F-4D97-AF65-F5344CB8AC3E}">
        <p14:creationId xmlns:p14="http://schemas.microsoft.com/office/powerpoint/2010/main" val="2021275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Briggs LJ, ‘Civil </a:t>
            </a:r>
            <a:r>
              <a:rPr lang="en-GB" sz="3200" dirty="0"/>
              <a:t>C</a:t>
            </a:r>
            <a:r>
              <a:rPr lang="en-GB" sz="3200" dirty="0" smtClean="0"/>
              <a:t>ourt Structure Review’</a:t>
            </a:r>
            <a:endParaRPr lang="en-GB" sz="3200" dirty="0"/>
          </a:p>
        </p:txBody>
      </p:sp>
      <p:sp>
        <p:nvSpPr>
          <p:cNvPr id="3" name="Content Placeholder 2"/>
          <p:cNvSpPr>
            <a:spLocks noGrp="1"/>
          </p:cNvSpPr>
          <p:nvPr>
            <p:ph idx="1"/>
          </p:nvPr>
        </p:nvSpPr>
        <p:spPr/>
        <p:txBody>
          <a:bodyPr/>
          <a:lstStyle/>
          <a:p>
            <a:pPr marL="0" indent="0">
              <a:buNone/>
            </a:pPr>
            <a:r>
              <a:rPr lang="en-GB" sz="2800" dirty="0" smtClean="0"/>
              <a:t>“</a:t>
            </a:r>
            <a:r>
              <a:rPr lang="en-GB" sz="2800" dirty="0" smtClean="0"/>
              <a:t>The single, most pervasive and indeed shocking weakness of our civil courts is that they fail to provide reasonable access to justice for the ordinary individuals or small or moderate value claims” (final report, para 5.14)</a:t>
            </a:r>
          </a:p>
          <a:p>
            <a:pPr marL="0" indent="0">
              <a:buNone/>
            </a:pPr>
            <a:endParaRPr lang="en-GB" sz="1800" dirty="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a:p>
          <a:p>
            <a:pPr marL="0" indent="0">
              <a:buNone/>
            </a:pPr>
            <a:r>
              <a:rPr lang="en-GB" sz="1800" dirty="0"/>
              <a:t> </a:t>
            </a:r>
          </a:p>
          <a:p>
            <a:pPr marL="0" indent="0">
              <a:buNone/>
            </a:pPr>
            <a:endParaRPr lang="en-GB" sz="1800" dirty="0"/>
          </a:p>
        </p:txBody>
      </p:sp>
      <p:pic>
        <p:nvPicPr>
          <p:cNvPr id="4" name="Picture 3" descr="InsertedImage"/>
          <p:cNvPicPr>
            <a:picLocks noChangeAspect="1"/>
          </p:cNvPicPr>
          <p:nvPr/>
        </p:nvPicPr>
        <p:blipFill>
          <a:blip r:embed="rId2" cstate="print">
            <a:duotone>
              <a:prstClr val="black"/>
              <a:schemeClr val="tx2">
                <a:tint val="45000"/>
                <a:satMod val="400000"/>
              </a:schemeClr>
            </a:duotone>
          </a:blip>
          <a:stretch>
            <a:fillRect/>
          </a:stretch>
        </p:blipFill>
        <p:spPr bwMode="auto">
          <a:xfrm>
            <a:off x="8028384" y="5877272"/>
            <a:ext cx="943495" cy="860367"/>
          </a:xfrm>
          <a:prstGeom prst="rect">
            <a:avLst/>
          </a:prstGeom>
          <a:noFill/>
          <a:ln>
            <a:noFill/>
          </a:ln>
        </p:spPr>
      </p:pic>
    </p:spTree>
    <p:extLst>
      <p:ext uri="{BB962C8B-B14F-4D97-AF65-F5344CB8AC3E}">
        <p14:creationId xmlns:p14="http://schemas.microsoft.com/office/powerpoint/2010/main" val="206415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Online court</a:t>
            </a:r>
            <a:endParaRPr lang="en-GB" dirty="0"/>
          </a:p>
        </p:txBody>
      </p:sp>
      <p:sp>
        <p:nvSpPr>
          <p:cNvPr id="3" name="Content Placeholder 2"/>
          <p:cNvSpPr>
            <a:spLocks noGrp="1"/>
          </p:cNvSpPr>
          <p:nvPr>
            <p:ph idx="1"/>
          </p:nvPr>
        </p:nvSpPr>
        <p:spPr/>
        <p:txBody>
          <a:bodyPr/>
          <a:lstStyle/>
          <a:p>
            <a:pPr marL="0" indent="0">
              <a:buNone/>
            </a:pPr>
            <a:r>
              <a:rPr lang="en-GB" dirty="0" smtClean="0"/>
              <a:t>From (2018?) all civil disputes &lt; £25,000</a:t>
            </a:r>
          </a:p>
          <a:p>
            <a:pPr marL="0" indent="0">
              <a:buNone/>
            </a:pPr>
            <a:endParaRPr lang="en-GB" dirty="0" smtClean="0"/>
          </a:p>
          <a:p>
            <a:pPr marL="514350" indent="-514350">
              <a:buAutoNum type="arabicParenR"/>
            </a:pPr>
            <a:r>
              <a:rPr lang="en-GB" dirty="0" smtClean="0"/>
              <a:t>Interactive claim and response forms</a:t>
            </a:r>
          </a:p>
          <a:p>
            <a:pPr marL="514350" indent="-514350">
              <a:buAutoNum type="arabicParenR"/>
            </a:pPr>
            <a:r>
              <a:rPr lang="en-GB" dirty="0" smtClean="0"/>
              <a:t>Settlement stage</a:t>
            </a:r>
          </a:p>
          <a:p>
            <a:pPr marL="514350" indent="-514350">
              <a:buAutoNum type="arabicParenR"/>
            </a:pPr>
            <a:r>
              <a:rPr lang="en-GB" dirty="0" smtClean="0"/>
              <a:t>If no settlement, then judge to decide either on papers or video hearing or trial</a:t>
            </a:r>
          </a:p>
          <a:p>
            <a:pPr marL="0" indent="0">
              <a:buNone/>
            </a:pPr>
            <a:r>
              <a:rPr lang="en-GB" dirty="0" smtClean="0"/>
              <a:t>But assumption – </a:t>
            </a:r>
            <a:r>
              <a:rPr lang="en-GB" dirty="0" err="1" smtClean="0"/>
              <a:t>maj</a:t>
            </a:r>
            <a:r>
              <a:rPr lang="en-GB" dirty="0" smtClean="0"/>
              <a:t> cases decide w/o trial</a:t>
            </a: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867889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a solution? (1)</a:t>
            </a:r>
            <a:endParaRPr lang="en-GB" dirty="0"/>
          </a:p>
        </p:txBody>
      </p:sp>
      <p:sp>
        <p:nvSpPr>
          <p:cNvPr id="3" name="Content Placeholder 2"/>
          <p:cNvSpPr>
            <a:spLocks noGrp="1"/>
          </p:cNvSpPr>
          <p:nvPr>
            <p:ph idx="1"/>
          </p:nvPr>
        </p:nvSpPr>
        <p:spPr/>
        <p:txBody>
          <a:bodyPr/>
          <a:lstStyle/>
          <a:p>
            <a:pPr marL="0" indent="0">
              <a:buNone/>
            </a:pPr>
            <a:r>
              <a:rPr lang="en-GB" sz="2400" dirty="0" smtClean="0"/>
              <a:t>Interactive claim forms</a:t>
            </a:r>
          </a:p>
          <a:p>
            <a:endParaRPr lang="en-GB" sz="2400" dirty="0" smtClean="0"/>
          </a:p>
          <a:p>
            <a:r>
              <a:rPr lang="en-GB" sz="2400" dirty="0" smtClean="0"/>
              <a:t>“The </a:t>
            </a:r>
            <a:r>
              <a:rPr lang="en-GB" sz="2400" dirty="0"/>
              <a:t>O</a:t>
            </a:r>
            <a:r>
              <a:rPr lang="en-GB" sz="2400" dirty="0" smtClean="0"/>
              <a:t>nline Court will provide interactive triage designed to assist [unrepresented litigants] to articulate their claim and to upload their evidence” (final report, 6.9)</a:t>
            </a:r>
          </a:p>
          <a:p>
            <a:pPr marL="0" indent="0">
              <a:buNone/>
            </a:pPr>
            <a:endParaRPr lang="en-GB" sz="2400" dirty="0" smtClean="0"/>
          </a:p>
          <a:p>
            <a:r>
              <a:rPr lang="en-GB" sz="2400" dirty="0" smtClean="0"/>
              <a:t>“A series of questions for litigants (in the form of a decision fee for each case type) which will extract from them the alleged facts and evidence” (6.62).</a:t>
            </a:r>
          </a:p>
        </p:txBody>
      </p:sp>
    </p:spTree>
    <p:extLst>
      <p:ext uri="{BB962C8B-B14F-4D97-AF65-F5344CB8AC3E}">
        <p14:creationId xmlns:p14="http://schemas.microsoft.com/office/powerpoint/2010/main" val="1573795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a solution? (2)</a:t>
            </a:r>
            <a:endParaRPr lang="en-GB" dirty="0"/>
          </a:p>
        </p:txBody>
      </p:sp>
      <p:sp>
        <p:nvSpPr>
          <p:cNvPr id="3" name="Content Placeholder 2"/>
          <p:cNvSpPr>
            <a:spLocks noGrp="1"/>
          </p:cNvSpPr>
          <p:nvPr>
            <p:ph idx="1"/>
          </p:nvPr>
        </p:nvSpPr>
        <p:spPr/>
        <p:txBody>
          <a:bodyPr/>
          <a:lstStyle/>
          <a:p>
            <a:pPr marL="0" indent="0">
              <a:buNone/>
            </a:pPr>
            <a:r>
              <a:rPr lang="en-GB" dirty="0" smtClean="0"/>
              <a:t>Briggs:</a:t>
            </a:r>
          </a:p>
          <a:p>
            <a:pPr marL="0" indent="0">
              <a:buNone/>
            </a:pPr>
            <a:r>
              <a:rPr lang="en-GB" dirty="0" smtClean="0"/>
              <a:t>Litigants </a:t>
            </a:r>
            <a:r>
              <a:rPr lang="en-GB" dirty="0"/>
              <a:t>are </a:t>
            </a:r>
            <a:r>
              <a:rPr lang="en-GB" dirty="0" err="1"/>
              <a:t>disatisfied</a:t>
            </a:r>
            <a:r>
              <a:rPr lang="en-GB" dirty="0"/>
              <a:t> </a:t>
            </a:r>
            <a:r>
              <a:rPr lang="en-GB" i="1" dirty="0"/>
              <a:t>because lawyers are too expensive</a:t>
            </a:r>
          </a:p>
          <a:p>
            <a:pPr marL="0" indent="0">
              <a:buNone/>
            </a:pPr>
            <a:endParaRPr lang="en-GB" dirty="0"/>
          </a:p>
          <a:p>
            <a:pPr marL="0" indent="0">
              <a:buNone/>
            </a:pPr>
            <a:r>
              <a:rPr lang="en-GB" dirty="0"/>
              <a:t>“Disputes of modest value … attract disproportionate cost, if litigated with the assistance of lawyers” (interim report, para 6.6)</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24926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a solution? (3)</a:t>
            </a:r>
            <a:endParaRPr lang="en-GB" dirty="0"/>
          </a:p>
        </p:txBody>
      </p:sp>
      <p:sp>
        <p:nvSpPr>
          <p:cNvPr id="3" name="Content Placeholder 2"/>
          <p:cNvSpPr>
            <a:spLocks noGrp="1"/>
          </p:cNvSpPr>
          <p:nvPr>
            <p:ph idx="1"/>
          </p:nvPr>
        </p:nvSpPr>
        <p:spPr/>
        <p:txBody>
          <a:bodyPr/>
          <a:lstStyle/>
          <a:p>
            <a:pPr marL="0" indent="0">
              <a:buNone/>
            </a:pPr>
            <a:r>
              <a:rPr lang="en-GB" dirty="0" smtClean="0"/>
              <a:t>Briggs:</a:t>
            </a:r>
          </a:p>
          <a:p>
            <a:pPr marL="0" indent="0">
              <a:buNone/>
            </a:pPr>
            <a:r>
              <a:rPr lang="en-GB" dirty="0" smtClean="0"/>
              <a:t>Online justice is better justice</a:t>
            </a:r>
          </a:p>
          <a:p>
            <a:pPr marL="0" indent="0">
              <a:buNone/>
            </a:pPr>
            <a:r>
              <a:rPr lang="en-GB" dirty="0" smtClean="0"/>
              <a:t>“</a:t>
            </a:r>
            <a:r>
              <a:rPr lang="en-GB" dirty="0" err="1" smtClean="0"/>
              <a:t>Ebay</a:t>
            </a:r>
            <a:r>
              <a:rPr lang="en-GB" dirty="0" smtClean="0"/>
              <a:t> … resolves more disputes than do the English civil courts” (final report, 6.41)</a:t>
            </a:r>
          </a:p>
          <a:p>
            <a:pPr marL="0" indent="0">
              <a:buNone/>
            </a:pPr>
            <a:r>
              <a:rPr lang="en-GB" dirty="0" smtClean="0"/>
              <a:t>	</a:t>
            </a:r>
            <a:endParaRPr lang="en-GB" dirty="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97654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courts = more cases?</a:t>
            </a:r>
            <a:endParaRPr lang="en-GB" dirty="0"/>
          </a:p>
        </p:txBody>
      </p:sp>
      <p:sp>
        <p:nvSpPr>
          <p:cNvPr id="3" name="Content Placeholder 2"/>
          <p:cNvSpPr>
            <a:spLocks noGrp="1"/>
          </p:cNvSpPr>
          <p:nvPr>
            <p:ph idx="1"/>
          </p:nvPr>
        </p:nvSpPr>
        <p:spPr/>
        <p:txBody>
          <a:bodyPr/>
          <a:lstStyle/>
          <a:p>
            <a:r>
              <a:rPr lang="en-GB" sz="2400" i="1" dirty="0" smtClean="0"/>
              <a:t>Briggs</a:t>
            </a:r>
            <a:r>
              <a:rPr lang="en-GB" sz="2400" dirty="0" smtClean="0"/>
              <a:t>: doesn’t say </a:t>
            </a:r>
            <a:r>
              <a:rPr lang="en-GB" sz="2400" i="1" dirty="0" smtClean="0"/>
              <a:t>directly</a:t>
            </a:r>
            <a:r>
              <a:rPr lang="en-GB" sz="2400" dirty="0" smtClean="0"/>
              <a:t> that volume of cases will rise or fees will </a:t>
            </a:r>
            <a:r>
              <a:rPr lang="en-GB" sz="2400" dirty="0" smtClean="0"/>
              <a:t>fall or even that delay will be reduced. </a:t>
            </a:r>
            <a:r>
              <a:rPr lang="en-GB" sz="2400" dirty="0" smtClean="0"/>
              <a:t>Focus is rather on cuts avoidance - </a:t>
            </a:r>
          </a:p>
          <a:p>
            <a:endParaRPr lang="en-GB" sz="2400" dirty="0" smtClean="0"/>
          </a:p>
          <a:p>
            <a:r>
              <a:rPr lang="en-GB" sz="2400" dirty="0" smtClean="0"/>
              <a:t>“The working assumption is that he current mainly paper-based system would be more expensive to run, and therefore more vulnerable to further cuts, than a digitised system” (6.58)</a:t>
            </a:r>
          </a:p>
          <a:p>
            <a:endParaRPr lang="en-GB" dirty="0"/>
          </a:p>
        </p:txBody>
      </p:sp>
    </p:spTree>
    <p:extLst>
      <p:ext uri="{BB962C8B-B14F-4D97-AF65-F5344CB8AC3E}">
        <p14:creationId xmlns:p14="http://schemas.microsoft.com/office/powerpoint/2010/main" val="2685728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Consultation</a:t>
            </a:r>
            <a:endParaRPr lang="en-GB" sz="3200" dirty="0"/>
          </a:p>
        </p:txBody>
      </p:sp>
      <p:sp>
        <p:nvSpPr>
          <p:cNvPr id="3" name="Content Placeholder 2"/>
          <p:cNvSpPr>
            <a:spLocks noGrp="1"/>
          </p:cNvSpPr>
          <p:nvPr>
            <p:ph idx="1"/>
          </p:nvPr>
        </p:nvSpPr>
        <p:spPr/>
        <p:txBody>
          <a:bodyPr/>
          <a:lstStyle/>
          <a:p>
            <a:pPr marL="0" indent="0">
              <a:buNone/>
            </a:pPr>
            <a:r>
              <a:rPr lang="en-GB" sz="2400" dirty="0" smtClean="0"/>
              <a:t>‘Reforming the Employment Tribunal System’ </a:t>
            </a:r>
          </a:p>
          <a:p>
            <a:pPr marL="0" indent="0">
              <a:buNone/>
            </a:pPr>
            <a:r>
              <a:rPr lang="en-GB" sz="2400" dirty="0" smtClean="0"/>
              <a:t>(Dec 16-Jan 17)</a:t>
            </a:r>
          </a:p>
          <a:p>
            <a:pPr marL="0" indent="0">
              <a:buNone/>
            </a:pPr>
            <a:endParaRPr lang="en-GB" sz="2400" b="1" dirty="0" smtClean="0"/>
          </a:p>
          <a:p>
            <a:pPr marL="0" indent="0">
              <a:buNone/>
            </a:pPr>
            <a:r>
              <a:rPr lang="en-GB" sz="2400" b="1" dirty="0" smtClean="0"/>
              <a:t>1</a:t>
            </a:r>
            <a:r>
              <a:rPr lang="en-GB" sz="2400" b="1" dirty="0"/>
              <a:t>. </a:t>
            </a:r>
            <a:r>
              <a:rPr lang="en-GB" sz="2400" dirty="0"/>
              <a:t>	Do you agree that with the right system in place the specific needs of users of Employment Tribunals and the Employment Appeal Tribunal can be accommodated in a more digitally based system? 	</a:t>
            </a:r>
          </a:p>
          <a:p>
            <a:pPr marL="0" indent="0">
              <a:buNone/>
            </a:pPr>
            <a:endParaRPr lang="en-GB" sz="2400" b="1" dirty="0" smtClean="0"/>
          </a:p>
          <a:p>
            <a:pPr marL="0" indent="0">
              <a:buNone/>
            </a:pPr>
            <a:r>
              <a:rPr lang="en-GB" sz="2400" b="1" dirty="0" smtClean="0"/>
              <a:t>2</a:t>
            </a:r>
            <a:r>
              <a:rPr lang="en-GB" sz="2400" b="1" dirty="0"/>
              <a:t>. </a:t>
            </a:r>
            <a:r>
              <a:rPr lang="en-GB" sz="2400" dirty="0"/>
              <a:t>	What issues do you think need to be considered when deciding whether a claim would be suitable for online consideration? Please give reasons. </a:t>
            </a:r>
            <a:r>
              <a:rPr lang="en-GB" sz="1800" dirty="0"/>
              <a:t>	</a:t>
            </a:r>
          </a:p>
          <a:p>
            <a:pPr marL="0" indent="0">
              <a:buNone/>
            </a:pPr>
            <a:endParaRPr lang="en-GB" sz="1800" dirty="0" smtClean="0"/>
          </a:p>
          <a:p>
            <a:pPr marL="0" indent="0">
              <a:buNone/>
            </a:pPr>
            <a:endParaRPr lang="en-GB" sz="1800" dirty="0"/>
          </a:p>
          <a:p>
            <a:pPr marL="0" indent="0">
              <a:buNone/>
            </a:pPr>
            <a:endParaRPr lang="en-GB" sz="1800" dirty="0"/>
          </a:p>
          <a:p>
            <a:pPr marL="0" indent="0">
              <a:buNone/>
            </a:pPr>
            <a:r>
              <a:rPr lang="en-GB" sz="1800" dirty="0"/>
              <a:t> </a:t>
            </a:r>
          </a:p>
          <a:p>
            <a:pPr marL="0" indent="0">
              <a:buNone/>
            </a:pPr>
            <a:endParaRPr lang="en-GB" sz="1800" dirty="0"/>
          </a:p>
        </p:txBody>
      </p:sp>
      <p:pic>
        <p:nvPicPr>
          <p:cNvPr id="4" name="Picture 3" descr="InsertedImage"/>
          <p:cNvPicPr>
            <a:picLocks noChangeAspect="1"/>
          </p:cNvPicPr>
          <p:nvPr/>
        </p:nvPicPr>
        <p:blipFill>
          <a:blip r:embed="rId2" cstate="print">
            <a:duotone>
              <a:prstClr val="black"/>
              <a:schemeClr val="tx2">
                <a:tint val="45000"/>
                <a:satMod val="400000"/>
              </a:schemeClr>
            </a:duotone>
          </a:blip>
          <a:stretch>
            <a:fillRect/>
          </a:stretch>
        </p:blipFill>
        <p:spPr bwMode="auto">
          <a:xfrm>
            <a:off x="8028384" y="5877272"/>
            <a:ext cx="943495" cy="860367"/>
          </a:xfrm>
          <a:prstGeom prst="rect">
            <a:avLst/>
          </a:prstGeom>
          <a:noFill/>
          <a:ln>
            <a:noFill/>
          </a:ln>
        </p:spPr>
      </p:pic>
    </p:spTree>
    <p:extLst>
      <p:ext uri="{BB962C8B-B14F-4D97-AF65-F5344CB8AC3E}">
        <p14:creationId xmlns:p14="http://schemas.microsoft.com/office/powerpoint/2010/main" val="3496784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online employment court?</a:t>
            </a:r>
            <a:endParaRPr lang="en-GB" dirty="0"/>
          </a:p>
        </p:txBody>
      </p:sp>
      <p:sp>
        <p:nvSpPr>
          <p:cNvPr id="3" name="Content Placeholder 2"/>
          <p:cNvSpPr>
            <a:spLocks noGrp="1"/>
          </p:cNvSpPr>
          <p:nvPr>
            <p:ph idx="1"/>
          </p:nvPr>
        </p:nvSpPr>
        <p:spPr/>
        <p:txBody>
          <a:bodyPr/>
          <a:lstStyle/>
          <a:p>
            <a:pPr marL="0" indent="0">
              <a:buNone/>
            </a:pPr>
            <a:r>
              <a:rPr lang="en-GB" dirty="0" smtClean="0"/>
              <a:t>Shouldn’t idealise present Employment Tribunal system </a:t>
            </a:r>
          </a:p>
          <a:p>
            <a:pPr marL="0" indent="0">
              <a:buNone/>
            </a:pPr>
            <a:endParaRPr lang="en-GB" dirty="0" smtClean="0"/>
          </a:p>
          <a:p>
            <a:r>
              <a:rPr lang="en-GB" dirty="0" smtClean="0"/>
              <a:t>Fees are wrong in principle and too high</a:t>
            </a:r>
          </a:p>
          <a:p>
            <a:r>
              <a:rPr lang="en-GB" dirty="0" smtClean="0"/>
              <a:t>Inequality of resources and of arms</a:t>
            </a:r>
          </a:p>
          <a:p>
            <a:r>
              <a:rPr lang="en-GB" dirty="0" smtClean="0"/>
              <a:t>Over-formalisation of “Tribunal”</a:t>
            </a:r>
          </a:p>
          <a:p>
            <a:r>
              <a:rPr lang="en-GB" dirty="0" smtClean="0"/>
              <a:t>Low success rates, low awards, low levels of payment of ET awards</a:t>
            </a:r>
          </a:p>
          <a:p>
            <a:endParaRPr lang="en-GB" dirty="0" smtClean="0"/>
          </a:p>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086259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859</TotalTime>
  <Words>562</Words>
  <Application>Microsoft Office PowerPoint</Application>
  <PresentationFormat>On-screen Show (4:3)</PresentationFormat>
  <Paragraphs>87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Default Design</vt:lpstr>
      <vt:lpstr>PowerPoint Presentation</vt:lpstr>
      <vt:lpstr>Briggs LJ, ‘Civil Court Structure Review’</vt:lpstr>
      <vt:lpstr>Solution: Online court</vt:lpstr>
      <vt:lpstr>Why is this a solution? (1)</vt:lpstr>
      <vt:lpstr>Why is this a solution? (2)</vt:lpstr>
      <vt:lpstr>Why is this a solution? (3)</vt:lpstr>
      <vt:lpstr>Online courts = more cases?</vt:lpstr>
      <vt:lpstr>Consultation</vt:lpstr>
      <vt:lpstr>An online employment court?</vt:lpstr>
      <vt:lpstr>An online employment court?</vt:lpstr>
      <vt:lpstr>Interactive claim forms</vt:lpstr>
      <vt:lpstr>Access to Justice in ETs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trends in youth sentencing Â  The overriding principles Â  Â  The approach taken when sentencing an offender aged 10-17 is different to those for adult offenders. Â  Â  Â  When sentencing an offender aged under 18, a court must have regard to: Â  the principal aim of the youth justice system (to prevent offending by children and young persons); and Â  b) the welfare of the offender. Â  Â  Â  The main statutes (although there are other statutes): Â  The Children's and Young Persons Act 1933 &amp; Â  The Crime and Disorder Act 1998 Â  Youth Justice Board Â  Is an executive non-departmental public body. Â  Oversees the youth justice system in England and Wales. Â  Works to prevent offending and reoffending by children and young people under the age of 18. Â  Ensures that custody for them is safe, secure, and addresses the causes of their offending behaviour Â  Summary Â  Agencies involved in the welfare of children should be actively engaged in diverting young people at risk of offending away from the criminal justice system. Â  Those under 18 coming before the courts will be treated differently as compared to their adult counterparts. Â  Some rioting statistics  Â  Â  Â  Â  Â  Â  Â  Â  Â  Â  Â  Â  Â  Â  Â  Â  Â  Â  Â  Â  Â  Â  Â  Â  Â  Â  Â  Â  Â  Â  Â  Â  Â  Â  Â  Â  Â  Â  Â  Â  Â  Â  Â  Â  Â  Â  Â  Â  The age group with the highest proportion of convictions was the 10 to 20 age group. Of the 10 to 17 year olds convicted of offences related to the riots, 66% had special educational needs. 42 % were eligible for free school meals. Educational backgrounds: Â  Two-thirds of the young people in court were classed as having some form of special educational need, compared to 21% for the national average More than a third of young people who were involved in the riots had been excluded from school during 2009-10 - this compares with Department for Education records showing 6% exclusions for all Year 11 pupils More than one in 10 of the young people appearing before courts had been permanently excluded - the figure drops to 0.1% among all those aged 15</dc:title>
  <dc:creator>Anthony Hudson</dc:creator>
  <cp:lastModifiedBy>David Renton</cp:lastModifiedBy>
  <cp:revision>67</cp:revision>
  <cp:lastPrinted>2016-09-16T12:54:22Z</cp:lastPrinted>
  <dcterms:created xsi:type="dcterms:W3CDTF">2012-04-24T15:40:43Z</dcterms:created>
  <dcterms:modified xsi:type="dcterms:W3CDTF">2017-01-09T10:39:52Z</dcterms:modified>
</cp:coreProperties>
</file>