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1" r:id="rId3"/>
    <p:sldId id="279" r:id="rId4"/>
    <p:sldId id="271" r:id="rId5"/>
    <p:sldId id="268" r:id="rId6"/>
    <p:sldId id="285" r:id="rId7"/>
    <p:sldId id="286" r:id="rId8"/>
    <p:sldId id="287" r:id="rId9"/>
    <p:sldId id="267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6C94"/>
    <a:srgbClr val="A465A1"/>
    <a:srgbClr val="7699C0"/>
    <a:srgbClr val="FF8A78"/>
    <a:srgbClr val="FEFD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5405" autoAdjust="0"/>
  </p:normalViewPr>
  <p:slideViewPr>
    <p:cSldViewPr snapToGrid="0" snapToObjects="1">
      <p:cViewPr varScale="1">
        <p:scale>
          <a:sx n="86" d="100"/>
          <a:sy n="86" d="100"/>
        </p:scale>
        <p:origin x="111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C88C8C-5C51-1C4E-ACA5-16AAADB6F592}" type="doc">
      <dgm:prSet loTypeId="urn:microsoft.com/office/officeart/2005/8/layout/matrix2" loCatId="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7226884-0D4A-044C-9814-EEEE0D5DC856}">
      <dgm:prSet phldrT="[Text]" custT="1"/>
      <dgm:spPr>
        <a:solidFill>
          <a:srgbClr val="FEFDA6"/>
        </a:solidFill>
      </dgm:spPr>
      <dgm:t>
        <a:bodyPr anchor="t"/>
        <a:lstStyle/>
        <a:p>
          <a:r>
            <a:rPr lang="en-US" sz="1600" b="1" noProof="0" dirty="0" smtClean="0"/>
            <a:t>Economic liberalism</a:t>
          </a:r>
          <a:endParaRPr lang="en-US" sz="1600" noProof="0" dirty="0" smtClean="0"/>
        </a:p>
        <a:p>
          <a:r>
            <a:rPr lang="en-GB" sz="1600" noProof="0" dirty="0" smtClean="0"/>
            <a:t>Labour</a:t>
          </a:r>
          <a:r>
            <a:rPr lang="en-US" sz="1600" noProof="0" dirty="0" smtClean="0"/>
            <a:t> supply benefits of migration</a:t>
          </a:r>
        </a:p>
        <a:p>
          <a:r>
            <a:rPr lang="en-GB" sz="1600" noProof="0" dirty="0" smtClean="0"/>
            <a:t>Flexibility in labour markets</a:t>
          </a:r>
        </a:p>
        <a:p>
          <a:r>
            <a:rPr lang="en-GB" sz="1600" noProof="0" dirty="0" smtClean="0"/>
            <a:t>Benefits to national workers as consumers</a:t>
          </a:r>
        </a:p>
      </dgm:t>
    </dgm:pt>
    <dgm:pt modelId="{D6984C8F-3AE8-2449-B585-8DD6AAE2FF69}" type="parTrans" cxnId="{36C89582-1F03-084B-930D-EDD33D65DC6A}">
      <dgm:prSet/>
      <dgm:spPr/>
      <dgm:t>
        <a:bodyPr/>
        <a:lstStyle/>
        <a:p>
          <a:endParaRPr lang="en-US"/>
        </a:p>
      </dgm:t>
    </dgm:pt>
    <dgm:pt modelId="{480E522E-D2A9-D444-A1F9-A9623DD04548}" type="sibTrans" cxnId="{36C89582-1F03-084B-930D-EDD33D65DC6A}">
      <dgm:prSet/>
      <dgm:spPr/>
      <dgm:t>
        <a:bodyPr/>
        <a:lstStyle/>
        <a:p>
          <a:endParaRPr lang="en-US"/>
        </a:p>
      </dgm:t>
    </dgm:pt>
    <dgm:pt modelId="{760C28E1-F0BA-7346-8D15-E88A0A464FF5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 anchor="t"/>
        <a:lstStyle/>
        <a:p>
          <a:r>
            <a:rPr lang="en-US" sz="1600" b="1" dirty="0" smtClean="0"/>
            <a:t>Popular </a:t>
          </a:r>
        </a:p>
        <a:p>
          <a:r>
            <a:rPr lang="en-US" sz="1600" b="1" dirty="0" smtClean="0"/>
            <a:t>nationalism</a:t>
          </a:r>
          <a:endParaRPr lang="en-US" sz="1600" b="0" dirty="0" smtClean="0"/>
        </a:p>
        <a:p>
          <a:r>
            <a:rPr lang="en-US" sz="1600" b="0" dirty="0" smtClean="0"/>
            <a:t>Costs of migration to identity/ social provision</a:t>
          </a:r>
        </a:p>
        <a:p>
          <a:r>
            <a:rPr lang="en-US" sz="1600" b="0" dirty="0" smtClean="0"/>
            <a:t>Regulation of </a:t>
          </a:r>
          <a:r>
            <a:rPr lang="en-GB" sz="1600" b="0" noProof="0" dirty="0" smtClean="0"/>
            <a:t>labour</a:t>
          </a:r>
          <a:r>
            <a:rPr lang="en-US" sz="1600" b="0" dirty="0" smtClean="0"/>
            <a:t> markets (only) to prevent abuses</a:t>
          </a:r>
        </a:p>
      </dgm:t>
    </dgm:pt>
    <dgm:pt modelId="{1EB97D33-0495-F94D-92CF-8005C584BB3F}" type="parTrans" cxnId="{2B4A1796-55F8-4444-A563-FC55B35E53AF}">
      <dgm:prSet/>
      <dgm:spPr/>
      <dgm:t>
        <a:bodyPr/>
        <a:lstStyle/>
        <a:p>
          <a:endParaRPr lang="en-US"/>
        </a:p>
      </dgm:t>
    </dgm:pt>
    <dgm:pt modelId="{E133365A-EA44-B143-BB0E-8768AFF432BE}" type="sibTrans" cxnId="{2B4A1796-55F8-4444-A563-FC55B35E53AF}">
      <dgm:prSet/>
      <dgm:spPr/>
      <dgm:t>
        <a:bodyPr/>
        <a:lstStyle/>
        <a:p>
          <a:endParaRPr lang="en-US"/>
        </a:p>
      </dgm:t>
    </dgm:pt>
    <dgm:pt modelId="{6CDB7C78-941F-6F46-AF84-107CECFFAD9A}">
      <dgm:prSet phldrT="[Text]" custT="1"/>
      <dgm:spPr>
        <a:solidFill>
          <a:srgbClr val="FF8A78"/>
        </a:solidFill>
      </dgm:spPr>
      <dgm:t>
        <a:bodyPr anchor="t"/>
        <a:lstStyle/>
        <a:p>
          <a:r>
            <a:rPr lang="en-US" sz="1600" b="1" dirty="0" smtClean="0"/>
            <a:t>Egalitarianism</a:t>
          </a:r>
        </a:p>
        <a:p>
          <a:r>
            <a:rPr lang="en-US" sz="1600" b="0" dirty="0" smtClean="0"/>
            <a:t>Rights of migrants to work and then to equal treatment</a:t>
          </a:r>
        </a:p>
        <a:p>
          <a:r>
            <a:rPr lang="en-US" sz="1600" b="0" dirty="0" smtClean="0"/>
            <a:t>Regulation of labour markets to benefit/ protect all workers</a:t>
          </a:r>
        </a:p>
      </dgm:t>
    </dgm:pt>
    <dgm:pt modelId="{3B14538B-B5DE-E245-A2C9-1E9A0426188B}" type="parTrans" cxnId="{96D052B7-B5C1-C84F-A586-2D49611ABDC4}">
      <dgm:prSet/>
      <dgm:spPr/>
      <dgm:t>
        <a:bodyPr/>
        <a:lstStyle/>
        <a:p>
          <a:endParaRPr lang="en-US"/>
        </a:p>
      </dgm:t>
    </dgm:pt>
    <dgm:pt modelId="{53F0901A-1C8D-7B46-9A2B-ADAC0AF9712C}" type="sibTrans" cxnId="{96D052B7-B5C1-C84F-A586-2D49611ABDC4}">
      <dgm:prSet/>
      <dgm:spPr/>
      <dgm:t>
        <a:bodyPr/>
        <a:lstStyle/>
        <a:p>
          <a:endParaRPr lang="en-US"/>
        </a:p>
      </dgm:t>
    </dgm:pt>
    <dgm:pt modelId="{2619B82D-C12C-6948-8E08-2B5FEFEB6DFD}">
      <dgm:prSet phldrT="[Text]" custT="1"/>
      <dgm:spPr>
        <a:solidFill>
          <a:srgbClr val="A46C94"/>
        </a:solidFill>
      </dgm:spPr>
      <dgm:t>
        <a:bodyPr anchor="t"/>
        <a:lstStyle/>
        <a:p>
          <a:r>
            <a:rPr lang="en-GB" sz="1600" b="1" noProof="0" dirty="0" smtClean="0"/>
            <a:t>Labour</a:t>
          </a:r>
          <a:r>
            <a:rPr lang="en-GB" sz="1600" b="1" dirty="0" smtClean="0"/>
            <a:t> protectionism</a:t>
          </a:r>
          <a:endParaRPr lang="en-GB" sz="1500" noProof="0" dirty="0" smtClean="0"/>
        </a:p>
        <a:p>
          <a:r>
            <a:rPr lang="en-GB" sz="1600" dirty="0" smtClean="0"/>
            <a:t>Labour market competition due to migration </a:t>
          </a:r>
        </a:p>
        <a:p>
          <a:r>
            <a:rPr lang="en-GB" sz="1600" dirty="0" smtClean="0"/>
            <a:t>Regulation of labour markets to benefit/ protect British workers</a:t>
          </a:r>
          <a:endParaRPr lang="en-GB" sz="1600" dirty="0"/>
        </a:p>
      </dgm:t>
    </dgm:pt>
    <dgm:pt modelId="{940DDB5E-9D2B-2343-BF8E-8C0D88C91388}" type="parTrans" cxnId="{96025493-5722-CA47-8C5A-EAF902A5A875}">
      <dgm:prSet/>
      <dgm:spPr/>
      <dgm:t>
        <a:bodyPr/>
        <a:lstStyle/>
        <a:p>
          <a:endParaRPr lang="en-US"/>
        </a:p>
      </dgm:t>
    </dgm:pt>
    <dgm:pt modelId="{00A8353B-0A18-BD42-8303-4042E146AE62}" type="sibTrans" cxnId="{96025493-5722-CA47-8C5A-EAF902A5A875}">
      <dgm:prSet/>
      <dgm:spPr/>
      <dgm:t>
        <a:bodyPr/>
        <a:lstStyle/>
        <a:p>
          <a:endParaRPr lang="en-US"/>
        </a:p>
      </dgm:t>
    </dgm:pt>
    <dgm:pt modelId="{80A6CFFA-1FA4-D447-982B-A782E9199620}">
      <dgm:prSet/>
      <dgm:spPr/>
      <dgm:t>
        <a:bodyPr/>
        <a:lstStyle/>
        <a:p>
          <a:endParaRPr lang="en-GB"/>
        </a:p>
      </dgm:t>
    </dgm:pt>
    <dgm:pt modelId="{59E931BD-416B-1546-8946-2FE6102DFC82}" type="parTrans" cxnId="{7B569D3A-699C-FF4E-B738-343B0ADF1A9F}">
      <dgm:prSet/>
      <dgm:spPr/>
      <dgm:t>
        <a:bodyPr/>
        <a:lstStyle/>
        <a:p>
          <a:endParaRPr lang="en-GB"/>
        </a:p>
      </dgm:t>
    </dgm:pt>
    <dgm:pt modelId="{B5EFD7D7-20E9-0D42-9821-010FDB3EED2B}" type="sibTrans" cxnId="{7B569D3A-699C-FF4E-B738-343B0ADF1A9F}">
      <dgm:prSet/>
      <dgm:spPr/>
      <dgm:t>
        <a:bodyPr/>
        <a:lstStyle/>
        <a:p>
          <a:endParaRPr lang="en-GB"/>
        </a:p>
      </dgm:t>
    </dgm:pt>
    <dgm:pt modelId="{B3665906-B841-514C-8872-75F301FBBC22}" type="pres">
      <dgm:prSet presAssocID="{26C88C8C-5C51-1C4E-ACA5-16AAADB6F59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B7217F-A5B6-6C4C-9DBE-31282FFFD4AF}" type="pres">
      <dgm:prSet presAssocID="{26C88C8C-5C51-1C4E-ACA5-16AAADB6F592}" presName="axisShape" presStyleLbl="bgShp" presStyleIdx="0" presStyleCnt="1" custScaleX="143743" custLinFactNeighborX="66" custLinFactNeighborY="-340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GB"/>
        </a:p>
      </dgm:t>
    </dgm:pt>
    <dgm:pt modelId="{CE39C030-DB2E-C742-9380-079E6A69F88B}" type="pres">
      <dgm:prSet presAssocID="{26C88C8C-5C51-1C4E-ACA5-16AAADB6F592}" presName="rect1" presStyleLbl="node1" presStyleIdx="0" presStyleCnt="4" custScaleX="179481" custLinFactY="21347" custLinFactNeighborX="-5288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6BAA1-FEEA-604F-8716-B4B75395C4D4}" type="pres">
      <dgm:prSet presAssocID="{26C88C8C-5C51-1C4E-ACA5-16AAADB6F592}" presName="rect2" presStyleLbl="node1" presStyleIdx="1" presStyleCnt="4" custScaleX="176034" custScaleY="108470" custLinFactY="25582" custLinFactNeighborX="5521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FC8233-98C8-D740-9397-3D2AAFCA5628}" type="pres">
      <dgm:prSet presAssocID="{26C88C8C-5C51-1C4E-ACA5-16AAADB6F592}" presName="rect3" presStyleLbl="node1" presStyleIdx="2" presStyleCnt="4" custScaleX="173735" custScaleY="102016" custLinFactY="-32742" custLinFactNeighborX="-5555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7687E-EB83-CA4D-9E9C-BA7E48F24CA3}" type="pres">
      <dgm:prSet presAssocID="{26C88C8C-5C51-1C4E-ACA5-16AAADB6F592}" presName="rect4" presStyleLbl="node1" presStyleIdx="3" presStyleCnt="4" custScaleX="179481" custLinFactY="-29601" custLinFactNeighborX="5694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386D54-6B87-DF43-BA18-C9031DB72665}" type="presOf" srcId="{6CDB7C78-941F-6F46-AF84-107CECFFAD9A}" destId="{EFFC8233-98C8-D740-9397-3D2AAFCA5628}" srcOrd="0" destOrd="0" presId="urn:microsoft.com/office/officeart/2005/8/layout/matrix2"/>
    <dgm:cxn modelId="{45E2DA7A-2189-DF41-9DB0-DE601BE854A9}" type="presOf" srcId="{2619B82D-C12C-6948-8E08-2B5FEFEB6DFD}" destId="{B217687E-EB83-CA4D-9E9C-BA7E48F24CA3}" srcOrd="0" destOrd="0" presId="urn:microsoft.com/office/officeart/2005/8/layout/matrix2"/>
    <dgm:cxn modelId="{A2222F63-633F-E54D-AC63-A198DA1A8F11}" type="presOf" srcId="{E7226884-0D4A-044C-9814-EEEE0D5DC856}" destId="{CE39C030-DB2E-C742-9380-079E6A69F88B}" srcOrd="0" destOrd="0" presId="urn:microsoft.com/office/officeart/2005/8/layout/matrix2"/>
    <dgm:cxn modelId="{8E03FC44-E469-6B44-8F74-96B1B0D2E249}" type="presOf" srcId="{760C28E1-F0BA-7346-8D15-E88A0A464FF5}" destId="{38E6BAA1-FEEA-604F-8716-B4B75395C4D4}" srcOrd="0" destOrd="0" presId="urn:microsoft.com/office/officeart/2005/8/layout/matrix2"/>
    <dgm:cxn modelId="{36C89582-1F03-084B-930D-EDD33D65DC6A}" srcId="{26C88C8C-5C51-1C4E-ACA5-16AAADB6F592}" destId="{E7226884-0D4A-044C-9814-EEEE0D5DC856}" srcOrd="0" destOrd="0" parTransId="{D6984C8F-3AE8-2449-B585-8DD6AAE2FF69}" sibTransId="{480E522E-D2A9-D444-A1F9-A9623DD04548}"/>
    <dgm:cxn modelId="{53912C19-CEE7-A643-8CEE-47536C440537}" type="presOf" srcId="{26C88C8C-5C51-1C4E-ACA5-16AAADB6F592}" destId="{B3665906-B841-514C-8872-75F301FBBC22}" srcOrd="0" destOrd="0" presId="urn:microsoft.com/office/officeart/2005/8/layout/matrix2"/>
    <dgm:cxn modelId="{2B4A1796-55F8-4444-A563-FC55B35E53AF}" srcId="{26C88C8C-5C51-1C4E-ACA5-16AAADB6F592}" destId="{760C28E1-F0BA-7346-8D15-E88A0A464FF5}" srcOrd="1" destOrd="0" parTransId="{1EB97D33-0495-F94D-92CF-8005C584BB3F}" sibTransId="{E133365A-EA44-B143-BB0E-8768AFF432BE}"/>
    <dgm:cxn modelId="{96025493-5722-CA47-8C5A-EAF902A5A875}" srcId="{26C88C8C-5C51-1C4E-ACA5-16AAADB6F592}" destId="{2619B82D-C12C-6948-8E08-2B5FEFEB6DFD}" srcOrd="3" destOrd="0" parTransId="{940DDB5E-9D2B-2343-BF8E-8C0D88C91388}" sibTransId="{00A8353B-0A18-BD42-8303-4042E146AE62}"/>
    <dgm:cxn modelId="{7B569D3A-699C-FF4E-B738-343B0ADF1A9F}" srcId="{26C88C8C-5C51-1C4E-ACA5-16AAADB6F592}" destId="{80A6CFFA-1FA4-D447-982B-A782E9199620}" srcOrd="4" destOrd="0" parTransId="{59E931BD-416B-1546-8946-2FE6102DFC82}" sibTransId="{B5EFD7D7-20E9-0D42-9821-010FDB3EED2B}"/>
    <dgm:cxn modelId="{96D052B7-B5C1-C84F-A586-2D49611ABDC4}" srcId="{26C88C8C-5C51-1C4E-ACA5-16AAADB6F592}" destId="{6CDB7C78-941F-6F46-AF84-107CECFFAD9A}" srcOrd="2" destOrd="0" parTransId="{3B14538B-B5DE-E245-A2C9-1E9A0426188B}" sibTransId="{53F0901A-1C8D-7B46-9A2B-ADAC0AF9712C}"/>
    <dgm:cxn modelId="{BCC053C5-42E0-C943-842A-7411FE7FCED5}" type="presParOf" srcId="{B3665906-B841-514C-8872-75F301FBBC22}" destId="{2BB7217F-A5B6-6C4C-9DBE-31282FFFD4AF}" srcOrd="0" destOrd="0" presId="urn:microsoft.com/office/officeart/2005/8/layout/matrix2"/>
    <dgm:cxn modelId="{1008D22A-E983-C640-A3D4-578A7C30F3C6}" type="presParOf" srcId="{B3665906-B841-514C-8872-75F301FBBC22}" destId="{CE39C030-DB2E-C742-9380-079E6A69F88B}" srcOrd="1" destOrd="0" presId="urn:microsoft.com/office/officeart/2005/8/layout/matrix2"/>
    <dgm:cxn modelId="{FDD10822-1851-3642-AE23-80D175D1D246}" type="presParOf" srcId="{B3665906-B841-514C-8872-75F301FBBC22}" destId="{38E6BAA1-FEEA-604F-8716-B4B75395C4D4}" srcOrd="2" destOrd="0" presId="urn:microsoft.com/office/officeart/2005/8/layout/matrix2"/>
    <dgm:cxn modelId="{64F6ADA4-88D2-2748-B7A5-F9655C87BFB1}" type="presParOf" srcId="{B3665906-B841-514C-8872-75F301FBBC22}" destId="{EFFC8233-98C8-D740-9397-3D2AAFCA5628}" srcOrd="3" destOrd="0" presId="urn:microsoft.com/office/officeart/2005/8/layout/matrix2"/>
    <dgm:cxn modelId="{26FE79AA-3665-4B44-8F5B-EF4A19FF4AE4}" type="presParOf" srcId="{B3665906-B841-514C-8872-75F301FBBC22}" destId="{B217687E-EB83-CA4D-9E9C-BA7E48F24CA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7217F-A5B6-6C4C-9DBE-31282FFFD4AF}">
      <dsp:nvSpPr>
        <dsp:cNvPr id="0" name=""/>
        <dsp:cNvSpPr/>
      </dsp:nvSpPr>
      <dsp:spPr>
        <a:xfrm>
          <a:off x="799551" y="0"/>
          <a:ext cx="6306409" cy="4387281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E39C030-DB2E-C742-9380-079E6A69F88B}">
      <dsp:nvSpPr>
        <dsp:cNvPr id="0" name=""/>
        <dsp:cNvSpPr/>
      </dsp:nvSpPr>
      <dsp:spPr>
        <a:xfrm>
          <a:off x="415985" y="2414706"/>
          <a:ext cx="3149734" cy="1754912"/>
        </a:xfrm>
        <a:prstGeom prst="roundRect">
          <a:avLst/>
        </a:prstGeom>
        <a:solidFill>
          <a:srgbClr val="FEFDA6"/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Economic liberalism</a:t>
          </a:r>
          <a:endParaRPr lang="en-US" sz="1600" kern="1200" noProof="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Labour</a:t>
          </a:r>
          <a:r>
            <a:rPr lang="en-US" sz="1600" kern="1200" noProof="0" dirty="0" smtClean="0"/>
            <a:t> supply benefits of migration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Flexibility in labour markets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Benefits to national workers as consumers</a:t>
          </a:r>
        </a:p>
      </dsp:txBody>
      <dsp:txXfrm>
        <a:off x="501653" y="2500374"/>
        <a:ext cx="2978398" cy="1583576"/>
      </dsp:txXfrm>
    </dsp:sp>
    <dsp:sp modelId="{38E6BAA1-FEEA-604F-8716-B4B75395C4D4}">
      <dsp:nvSpPr>
        <dsp:cNvPr id="0" name=""/>
        <dsp:cNvSpPr/>
      </dsp:nvSpPr>
      <dsp:spPr>
        <a:xfrm>
          <a:off x="4405243" y="2414706"/>
          <a:ext cx="3089242" cy="190355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Popular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nationalism</a:t>
          </a:r>
          <a:endParaRPr lang="en-US" sz="1600" b="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Costs of migration to identity/ social provision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Regulation of </a:t>
          </a:r>
          <a:r>
            <a:rPr lang="en-GB" sz="1600" b="0" kern="1200" noProof="0" dirty="0" smtClean="0"/>
            <a:t>labour</a:t>
          </a:r>
          <a:r>
            <a:rPr lang="en-US" sz="1600" b="0" kern="1200" dirty="0" smtClean="0"/>
            <a:t> markets (only) to prevent abuses</a:t>
          </a:r>
        </a:p>
      </dsp:txBody>
      <dsp:txXfrm>
        <a:off x="4498167" y="2507630"/>
        <a:ext cx="2903394" cy="1717705"/>
      </dsp:txXfrm>
    </dsp:sp>
    <dsp:sp modelId="{EFFC8233-98C8-D740-9397-3D2AAFCA5628}">
      <dsp:nvSpPr>
        <dsp:cNvPr id="0" name=""/>
        <dsp:cNvSpPr/>
      </dsp:nvSpPr>
      <dsp:spPr>
        <a:xfrm>
          <a:off x="419407" y="0"/>
          <a:ext cx="3048897" cy="1790291"/>
        </a:xfrm>
        <a:prstGeom prst="roundRect">
          <a:avLst/>
        </a:prstGeom>
        <a:solidFill>
          <a:srgbClr val="FF8A78"/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Egalitarianism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Rights of migrants to work and then to equal treatment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Regulation of labour markets to benefit/ protect all workers</a:t>
          </a:r>
        </a:p>
      </dsp:txBody>
      <dsp:txXfrm>
        <a:off x="506802" y="87395"/>
        <a:ext cx="2874107" cy="1615501"/>
      </dsp:txXfrm>
    </dsp:sp>
    <dsp:sp modelId="{B217687E-EB83-CA4D-9E9C-BA7E48F24CA3}">
      <dsp:nvSpPr>
        <dsp:cNvPr id="0" name=""/>
        <dsp:cNvSpPr/>
      </dsp:nvSpPr>
      <dsp:spPr>
        <a:xfrm>
          <a:off x="4405251" y="72811"/>
          <a:ext cx="3149734" cy="1754912"/>
        </a:xfrm>
        <a:prstGeom prst="roundRect">
          <a:avLst/>
        </a:prstGeom>
        <a:solidFill>
          <a:srgbClr val="A46C94"/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/>
            <a:t>Labour</a:t>
          </a:r>
          <a:r>
            <a:rPr lang="en-GB" sz="1600" b="1" kern="1200" dirty="0" smtClean="0"/>
            <a:t> protectionism</a:t>
          </a:r>
          <a:endParaRPr lang="en-GB" sz="1500" kern="1200" noProof="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Labour market competition due to migration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Regulation of labour markets to benefit/ protect British workers</a:t>
          </a:r>
          <a:endParaRPr lang="en-GB" sz="1600" kern="1200" dirty="0"/>
        </a:p>
      </dsp:txBody>
      <dsp:txXfrm>
        <a:off x="4490919" y="158479"/>
        <a:ext cx="2978398" cy="1583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14D28-0EA7-4CBD-93FF-8271DA3EF009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525EC-78C0-407A-A3C5-A73D44670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509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4AFD6-36AD-4458-9A17-91E71A064CC2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C4D02-5DE7-4D1D-8F0B-D053EB2AF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29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7257E7C-EEBF-AB43-B71F-A19E19701EFC}" type="datetime1">
              <a:rPr lang="en-GB" smtClean="0"/>
              <a:t>16/03/2017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F9E4-95CF-A040-98A2-530FB18867AC}" type="datetime1">
              <a:rPr lang="en-GB" smtClean="0"/>
              <a:t>16/03/2017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B6A1-0847-A342-AFD4-34DE486AFF4A}" type="datetime1">
              <a:rPr lang="en-GB" smtClean="0"/>
              <a:t>16/03/2017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1832"/>
            <a:ext cx="8229600" cy="685800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04"/>
            <a:ext cx="8229600" cy="459943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754C-E864-474A-9D36-0D9B43E7ABEC}" type="datetime1">
              <a:rPr lang="en-GB" smtClean="0"/>
              <a:t>16/03/2017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06624" y="6574536"/>
            <a:ext cx="3721608" cy="457200"/>
          </a:xfrm>
        </p:spPr>
        <p:txBody>
          <a:bodyPr/>
          <a:lstStyle>
            <a:lvl1pPr>
              <a:defRPr sz="1200" baseline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B73A-E2CD-3E4B-88A6-493C241B33A0}" type="datetime1">
              <a:rPr lang="en-GB" smtClean="0"/>
              <a:t>16/03/2017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AE6B-17BB-BD48-BA84-78212A24E31B}" type="datetime1">
              <a:rPr lang="en-GB" smtClean="0"/>
              <a:t>16/03/2017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17AACF-A1F8-F34F-8069-56FAE8D63CE3}" type="datetime1">
              <a:rPr lang="en-GB" smtClean="0"/>
              <a:t>16/03/2017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DCFEC98-A13B-5342-A5A6-ACC349334D7F}" type="datetime1">
              <a:rPr lang="en-GB" smtClean="0"/>
              <a:t>16/03/2017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6A5A-BFB0-E04D-9069-810645DBB254}" type="datetime1">
              <a:rPr lang="en-GB" smtClean="0"/>
              <a:t>16/03/2017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B4D5-E630-824D-89DA-06C009483C1E}" type="datetime1">
              <a:rPr lang="en-GB" smtClean="0"/>
              <a:t>16/03/2017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ADBB-2EE9-3F4C-AB10-E01B05ECDDF0}" type="datetime1">
              <a:rPr lang="en-GB" smtClean="0"/>
              <a:t>16/03/2017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8D250D-5D0F-2045-88D8-D9D156F3B2CD}" type="datetime1">
              <a:rPr lang="en-GB" smtClean="0"/>
              <a:t>16/03/2017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989F76B-B860-E040-A107-82EC6635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r85@le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3965" y="370114"/>
            <a:ext cx="6300934" cy="200523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b="1" dirty="0" err="1"/>
              <a:t>Labour</a:t>
            </a:r>
            <a:r>
              <a:rPr lang="en-US" b="1" dirty="0"/>
              <a:t> migration after Brexit: New questions, new </a:t>
            </a:r>
            <a:r>
              <a:rPr lang="en-US" b="1" dirty="0" smtClean="0"/>
              <a:t>answers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4080" y="3925927"/>
            <a:ext cx="6119367" cy="2620788"/>
          </a:xfrm>
        </p:spPr>
        <p:txBody>
          <a:bodyPr>
            <a:noAutofit/>
          </a:bodyPr>
          <a:lstStyle/>
          <a:p>
            <a:r>
              <a:rPr lang="en-US" sz="1600" dirty="0" smtClean="0"/>
              <a:t>Bernard Ryan </a:t>
            </a:r>
          </a:p>
          <a:p>
            <a:r>
              <a:rPr lang="en-US" sz="1600" dirty="0" smtClean="0"/>
              <a:t>School of Law, University of Leicester</a:t>
            </a:r>
          </a:p>
          <a:p>
            <a:r>
              <a:rPr lang="en-US" sz="1600" dirty="0" smtClean="0">
                <a:hlinkClick r:id="rId2"/>
              </a:rPr>
              <a:t>br85@le.ac.uk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/>
              <a:t>‘Migration </a:t>
            </a:r>
            <a:r>
              <a:rPr lang="en-US" sz="1600" b="1" dirty="0"/>
              <a:t>after Brexit: </a:t>
            </a:r>
            <a:r>
              <a:rPr lang="en-US" sz="1600" b="1" dirty="0" smtClean="0"/>
              <a:t>the </a:t>
            </a:r>
            <a:r>
              <a:rPr lang="en-US" sz="1600" b="1" dirty="0"/>
              <a:t>challenge </a:t>
            </a:r>
            <a:r>
              <a:rPr lang="en-US" sz="1600" b="1" dirty="0" smtClean="0"/>
              <a:t>for </a:t>
            </a:r>
            <a:r>
              <a:rPr lang="en-US" sz="1600" b="1" dirty="0" err="1" smtClean="0"/>
              <a:t>labour</a:t>
            </a:r>
            <a:r>
              <a:rPr lang="en-US" sz="1600" b="1" dirty="0" smtClean="0"/>
              <a:t> standards’</a:t>
            </a:r>
            <a:endParaRPr lang="en-US" sz="1600" b="1" dirty="0"/>
          </a:p>
          <a:p>
            <a:r>
              <a:rPr lang="en-US" sz="1600" b="1" dirty="0"/>
              <a:t>Institute of Employment Rights: </a:t>
            </a:r>
            <a:endParaRPr lang="en-US" sz="1600" b="1" dirty="0" smtClean="0"/>
          </a:p>
          <a:p>
            <a:r>
              <a:rPr lang="en-US" sz="1600" b="1" dirty="0" smtClean="0"/>
              <a:t>15 </a:t>
            </a:r>
            <a:r>
              <a:rPr lang="en-US" sz="1600" b="1" dirty="0" smtClean="0"/>
              <a:t>March 2017</a:t>
            </a:r>
            <a:endParaRPr lang="en-US" sz="1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7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and employment law after Brexit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9617"/>
            <a:ext cx="8229600" cy="4774919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Previous Institute of Employment Rights work: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285750" indent="-285750">
              <a:spcBef>
                <a:spcPts val="0"/>
              </a:spcBef>
              <a:buClrTx/>
            </a:pPr>
            <a:r>
              <a:rPr lang="en-US" i="1" dirty="0" err="1"/>
              <a:t>Labour</a:t>
            </a:r>
            <a:r>
              <a:rPr lang="en-US" i="1" dirty="0"/>
              <a:t> Migration and Employment Rights </a:t>
            </a:r>
            <a:r>
              <a:rPr lang="en-US" dirty="0" smtClean="0"/>
              <a:t>(September 2005) 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US" dirty="0" smtClean="0"/>
              <a:t>Background of optimism about openness to migration</a:t>
            </a:r>
          </a:p>
          <a:p>
            <a:pPr marL="285750" indent="-285750">
              <a:spcBef>
                <a:spcPts val="0"/>
              </a:spcBef>
              <a:buClrTx/>
            </a:pPr>
            <a:endParaRPr lang="en-US" dirty="0" smtClean="0"/>
          </a:p>
          <a:p>
            <a:pPr marL="285750" indent="-285750">
              <a:spcBef>
                <a:spcPts val="0"/>
              </a:spcBef>
              <a:buClrTx/>
            </a:pPr>
            <a:r>
              <a:rPr lang="en-GB" i="1" dirty="0"/>
              <a:t>Labour migration in hard times: Reforming labour market regulation?</a:t>
            </a:r>
            <a:r>
              <a:rPr lang="en-GB" dirty="0"/>
              <a:t> </a:t>
            </a:r>
            <a:r>
              <a:rPr lang="en-GB" dirty="0" smtClean="0"/>
              <a:t>(November 2013)</a:t>
            </a:r>
            <a:r>
              <a:rPr lang="en-US" dirty="0" smtClean="0"/>
              <a:t> 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US" dirty="0" smtClean="0"/>
              <a:t>Background of pessimism about migration policy - linked to numbers, ‘austerity’, policy on non-EU migration, doubts over EU membership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US" dirty="0" smtClean="0"/>
              <a:t>Greater awareness of specific challenges in </a:t>
            </a:r>
            <a:r>
              <a:rPr lang="en-US" dirty="0" err="1" smtClean="0"/>
              <a:t>labour</a:t>
            </a:r>
            <a:r>
              <a:rPr lang="en-US" dirty="0" smtClean="0"/>
              <a:t> market: a legal right to work not a panacea; enforcement of contracts/ rights a key problem</a:t>
            </a:r>
          </a:p>
          <a:p>
            <a:pPr marL="578358" lvl="1" indent="-285750">
              <a:spcBef>
                <a:spcPts val="0"/>
              </a:spcBef>
              <a:buClrTx/>
            </a:pPr>
            <a:endParaRPr lang="en-US" dirty="0"/>
          </a:p>
          <a:p>
            <a:pPr marL="285750" indent="-285750">
              <a:spcBef>
                <a:spcPts val="0"/>
              </a:spcBef>
              <a:buClrTx/>
            </a:pPr>
            <a:r>
              <a:rPr lang="en-US" dirty="0" smtClean="0"/>
              <a:t>Implications of  ‘hard Brexit’?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US" dirty="0" smtClean="0"/>
              <a:t>Pessimism over migration appears triumphant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US" dirty="0" smtClean="0"/>
              <a:t>Majority of voters + Government giving up single market membership, in order to gain sovereignty over migration, accepted by Labour </a:t>
            </a:r>
            <a:r>
              <a:rPr lang="en-US" dirty="0"/>
              <a:t>Party </a:t>
            </a:r>
            <a:r>
              <a:rPr lang="en-US" dirty="0" smtClean="0"/>
              <a:t>leadership 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US" dirty="0" smtClean="0"/>
              <a:t>Yet, significant migration is almost certain to continue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US" dirty="0" smtClean="0"/>
              <a:t>Legal status of migrants likely to be weaker (temporary/ conditional work statuses)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US" dirty="0" smtClean="0"/>
              <a:t>And: little prospect of strengthening of employment standards regime</a:t>
            </a:r>
          </a:p>
          <a:p>
            <a:pPr marL="578358" lvl="1" indent="-285750">
              <a:spcBef>
                <a:spcPts val="0"/>
              </a:spcBef>
              <a:buClrTx/>
            </a:pPr>
            <a:endParaRPr lang="en-US" dirty="0" smtClean="0"/>
          </a:p>
          <a:p>
            <a:pPr marL="578358" lvl="1" indent="-285750">
              <a:spcBef>
                <a:spcPts val="0"/>
              </a:spcBef>
              <a:buClrTx/>
            </a:pPr>
            <a:endParaRPr lang="en-US" dirty="0" smtClean="0"/>
          </a:p>
          <a:p>
            <a:pPr marL="285750" indent="-285750">
              <a:spcBef>
                <a:spcPts val="0"/>
              </a:spcBef>
              <a:buClrTx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Increase in migrant employment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363" y="5835273"/>
            <a:ext cx="7732071" cy="701714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GB" sz="1400" dirty="0" smtClean="0"/>
              <a:t>Increase in foreign-born employed of 3.6 million. </a:t>
            </a:r>
            <a:r>
              <a:rPr lang="en-GB" sz="1400" dirty="0"/>
              <a:t>Employment of UK-born has </a:t>
            </a:r>
            <a:r>
              <a:rPr lang="en-GB" sz="1400" dirty="0" smtClean="0"/>
              <a:t>increased </a:t>
            </a:r>
            <a:r>
              <a:rPr lang="en-GB" sz="1400" dirty="0"/>
              <a:t>by 2 </a:t>
            </a:r>
            <a:r>
              <a:rPr lang="en-GB" sz="1400" dirty="0" smtClean="0"/>
              <a:t>million.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GB" sz="1400" dirty="0" smtClean="0"/>
              <a:t>Foreign-born share of employed increased by 10%: 5% non-EU, 4% EU8+EU2, 1% EU14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21856" y="4550214"/>
            <a:ext cx="4571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Source: Labour Force </a:t>
            </a:r>
            <a:r>
              <a:rPr lang="en-GB" sz="1600" i="1" dirty="0" smtClean="0"/>
              <a:t>Survey. United Kingdom.</a:t>
            </a:r>
            <a:endParaRPr lang="en-GB" sz="1600" i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207696"/>
              </p:ext>
            </p:extLst>
          </p:nvPr>
        </p:nvGraphicFramePr>
        <p:xfrm>
          <a:off x="1648838" y="1777147"/>
          <a:ext cx="5846324" cy="4004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1405"/>
                <a:gridCol w="398834"/>
                <a:gridCol w="1264596"/>
                <a:gridCol w="1050587"/>
                <a:gridCol w="1001949"/>
                <a:gridCol w="1108953"/>
              </a:tblGrid>
              <a:tr h="41205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Employment by country of birth 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(LFS, United Kingdom, thousands)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057"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Q1 </a:t>
                      </a:r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Q1 </a:t>
                      </a:r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smtClean="0">
                          <a:effectLst/>
                          <a:latin typeface="+mn-lt"/>
                        </a:rPr>
                        <a:t>Q4 </a:t>
                      </a:r>
                      <a:r>
                        <a:rPr lang="fr-FR" sz="1400" b="1" i="0" u="none" strike="noStrike" dirty="0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Change 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1997-2016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09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26,245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28,327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31,916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+ 5,672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UK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24,323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25,738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26,369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+ 2,046</a:t>
                      </a:r>
                      <a:endParaRPr kumimoji="0"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25831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Non UK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1,921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2,593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5,543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+ 3,622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7.32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9.15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17.37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+ 10.05</a:t>
                      </a:r>
                      <a:endParaRPr lang="en-US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EU27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2,304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+ 1,665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2.43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2.63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7.22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+ 4.79</a:t>
                      </a:r>
                      <a:endParaRPr lang="en-US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EU14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929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+ 365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2.15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2.19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2.91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+0.76</a:t>
                      </a:r>
                      <a:endParaRPr lang="en-US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EU8+EU2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1,336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+ 1,309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0.11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0.27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4.19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+ 4.08</a:t>
                      </a:r>
                      <a:endParaRPr lang="en-US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/>
                      </a:r>
                      <a:br>
                        <a:rPr lang="en-US" sz="14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non-EU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1,283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1,847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3,239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1,956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583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%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4.89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6.52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effectLst/>
                          <a:latin typeface="+mn-lt"/>
                        </a:rPr>
                        <a:t>10.15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+ 5.26</a:t>
                      </a:r>
                      <a:endParaRPr lang="en-US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70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link to flexible labour market?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5450"/>
            <a:ext cx="8229600" cy="487908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1500" dirty="0" smtClean="0"/>
              <a:t>Many factors contribute to the increase in labour migration: </a:t>
            </a:r>
          </a:p>
          <a:p>
            <a:pPr>
              <a:spcBef>
                <a:spcPts val="0"/>
              </a:spcBef>
              <a:buNone/>
            </a:pPr>
            <a:endParaRPr lang="en-GB" sz="1500" dirty="0" smtClean="0"/>
          </a:p>
          <a:p>
            <a:pPr>
              <a:spcBef>
                <a:spcPts val="0"/>
              </a:spcBef>
            </a:pPr>
            <a:r>
              <a:rPr lang="en-GB" sz="1500" dirty="0" smtClean="0"/>
              <a:t>Increase </a:t>
            </a:r>
            <a:r>
              <a:rPr lang="en-GB" sz="1500" dirty="0"/>
              <a:t>in </a:t>
            </a:r>
            <a:r>
              <a:rPr lang="en-GB" sz="1500" i="1" dirty="0"/>
              <a:t>available</a:t>
            </a:r>
            <a:r>
              <a:rPr lang="en-GB" sz="1500" dirty="0"/>
              <a:t> labour abroad: skills, means to get here, legal rights in EU</a:t>
            </a:r>
          </a:p>
          <a:p>
            <a:pPr>
              <a:spcBef>
                <a:spcPts val="0"/>
              </a:spcBef>
            </a:pPr>
            <a:r>
              <a:rPr lang="en-GB" sz="1500" dirty="0"/>
              <a:t>Ease of entry to labour market: English language + migrant networks</a:t>
            </a:r>
          </a:p>
          <a:p>
            <a:pPr>
              <a:spcBef>
                <a:spcPts val="0"/>
              </a:spcBef>
            </a:pPr>
            <a:r>
              <a:rPr lang="en-GB" sz="1500" dirty="0"/>
              <a:t>Simply linked to expansion of economy </a:t>
            </a:r>
            <a:r>
              <a:rPr lang="en-GB" sz="1500" dirty="0" smtClean="0"/>
              <a:t>(as it has grown, so has employment)</a:t>
            </a:r>
            <a:endParaRPr lang="en-GB" sz="1500" dirty="0"/>
          </a:p>
          <a:p>
            <a:pPr>
              <a:spcBef>
                <a:spcPts val="0"/>
              </a:spcBef>
            </a:pPr>
            <a:r>
              <a:rPr lang="en-GB" sz="1500" dirty="0" smtClean="0"/>
              <a:t>Lack of British/ resident labour for less attractive work (ageing, education patterns, </a:t>
            </a:r>
            <a:r>
              <a:rPr lang="en-GB" sz="1500" dirty="0" err="1" smtClean="0"/>
              <a:t>etc</a:t>
            </a:r>
            <a:r>
              <a:rPr lang="en-GB" sz="1500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GB" sz="1500" dirty="0" smtClean="0"/>
              <a:t>International sectors requiring international labour</a:t>
            </a:r>
          </a:p>
          <a:p>
            <a:pPr>
              <a:spcBef>
                <a:spcPts val="0"/>
              </a:spcBef>
            </a:pPr>
            <a:r>
              <a:rPr lang="en-GB" sz="1500" dirty="0" smtClean="0"/>
              <a:t>Cost pressures in all sectors</a:t>
            </a:r>
          </a:p>
          <a:p>
            <a:pPr>
              <a:spcBef>
                <a:spcPts val="0"/>
              </a:spcBef>
              <a:buNone/>
            </a:pPr>
            <a:endParaRPr lang="en-GB" sz="1500" dirty="0"/>
          </a:p>
          <a:p>
            <a:pPr>
              <a:spcBef>
                <a:spcPts val="0"/>
              </a:spcBef>
              <a:buNone/>
            </a:pPr>
            <a:r>
              <a:rPr lang="en-GB" sz="1500" dirty="0" smtClean="0"/>
              <a:t>Post-1979 flexible labour market also plays a part:</a:t>
            </a:r>
          </a:p>
          <a:p>
            <a:pPr>
              <a:spcBef>
                <a:spcPts val="0"/>
              </a:spcBef>
            </a:pPr>
            <a:r>
              <a:rPr lang="en-GB" sz="1500" dirty="0" smtClean="0"/>
              <a:t>Emphasis on freedom of contract over core questions: pay/ time/ form of employment</a:t>
            </a:r>
          </a:p>
          <a:p>
            <a:pPr>
              <a:spcBef>
                <a:spcPts val="0"/>
              </a:spcBef>
            </a:pPr>
            <a:r>
              <a:rPr lang="en-GB" sz="1500" dirty="0" smtClean="0"/>
              <a:t>Rise in non-full-time work: part-time, agencies, zero-hours, labour-only </a:t>
            </a:r>
            <a:r>
              <a:rPr lang="en-GB" sz="1500" dirty="0"/>
              <a:t>self-employment. </a:t>
            </a:r>
            <a:r>
              <a:rPr lang="en-GB" sz="1500" dirty="0" smtClean="0"/>
              <a:t>Tending </a:t>
            </a:r>
            <a:r>
              <a:rPr lang="en-GB" sz="1500" dirty="0"/>
              <a:t>to weaken </a:t>
            </a:r>
            <a:r>
              <a:rPr lang="en-GB" sz="1500" i="1" dirty="0"/>
              <a:t>de facto </a:t>
            </a:r>
            <a:r>
              <a:rPr lang="en-GB" sz="1500" dirty="0"/>
              <a:t>job </a:t>
            </a:r>
            <a:r>
              <a:rPr lang="en-GB" sz="1500" dirty="0" smtClean="0"/>
              <a:t>security </a:t>
            </a:r>
          </a:p>
          <a:p>
            <a:pPr>
              <a:spcBef>
                <a:spcPts val="0"/>
              </a:spcBef>
            </a:pPr>
            <a:r>
              <a:rPr lang="en-GB" sz="1500" dirty="0" smtClean="0"/>
              <a:t>Collective bargaining/ trade </a:t>
            </a:r>
            <a:r>
              <a:rPr lang="en-GB" sz="1500" dirty="0"/>
              <a:t>union representation weaker </a:t>
            </a:r>
            <a:r>
              <a:rPr lang="en-GB" sz="1500" dirty="0" smtClean="0"/>
              <a:t>and narrower</a:t>
            </a:r>
          </a:p>
          <a:p>
            <a:pPr>
              <a:spcBef>
                <a:spcPts val="0"/>
              </a:spcBef>
            </a:pPr>
            <a:r>
              <a:rPr lang="en-GB" sz="1500" dirty="0" smtClean="0"/>
              <a:t>Contracts and rights difficult to enforce (e.g. tribunal fees, lack of labour inspectorate)</a:t>
            </a:r>
            <a:endParaRPr lang="en-GB" sz="1500" dirty="0"/>
          </a:p>
          <a:p>
            <a:pPr>
              <a:spcBef>
                <a:spcPts val="0"/>
              </a:spcBef>
              <a:buFontTx/>
              <a:buChar char="-"/>
            </a:pPr>
            <a:endParaRPr lang="en-GB" sz="1500" dirty="0"/>
          </a:p>
          <a:p>
            <a:pPr marL="109728" indent="0">
              <a:spcBef>
                <a:spcPts val="0"/>
              </a:spcBef>
              <a:buNone/>
            </a:pPr>
            <a:r>
              <a:rPr lang="en-GB" sz="1500" dirty="0" smtClean="0"/>
              <a:t>Weak </a:t>
            </a:r>
            <a:r>
              <a:rPr lang="en-GB" sz="1500" dirty="0"/>
              <a:t>regulation </a:t>
            </a:r>
            <a:r>
              <a:rPr lang="en-GB" sz="1500" dirty="0" smtClean="0"/>
              <a:t>leaves employers </a:t>
            </a:r>
            <a:r>
              <a:rPr lang="en-GB" sz="1500" dirty="0"/>
              <a:t>freedom to take </a:t>
            </a:r>
            <a:r>
              <a:rPr lang="en-GB" sz="1500" dirty="0" smtClean="0"/>
              <a:t>opportunities given by labour market - the </a:t>
            </a:r>
            <a:r>
              <a:rPr lang="en-GB" sz="1500" dirty="0"/>
              <a:t>availability of migrant labour </a:t>
            </a:r>
            <a:r>
              <a:rPr lang="en-GB" sz="1500" dirty="0" smtClean="0"/>
              <a:t>is a major opportunity</a:t>
            </a:r>
          </a:p>
          <a:p>
            <a:pPr>
              <a:spcBef>
                <a:spcPts val="0"/>
              </a:spcBef>
            </a:pPr>
            <a:r>
              <a:rPr lang="en-GB" sz="1500" dirty="0" smtClean="0"/>
              <a:t>Enables expansion of certain forms of economic activity</a:t>
            </a:r>
          </a:p>
          <a:p>
            <a:pPr>
              <a:spcBef>
                <a:spcPts val="0"/>
              </a:spcBef>
            </a:pPr>
            <a:r>
              <a:rPr lang="en-GB" sz="1500" dirty="0" smtClean="0"/>
              <a:t>Migrants may be prepared to accept less attractive work, or poorer wage-work bargain, or may find it harder to enforce rights (for social and legal reasons)</a:t>
            </a:r>
            <a:endParaRPr lang="en-GB" sz="1500" dirty="0"/>
          </a:p>
          <a:p>
            <a:pPr>
              <a:spcBef>
                <a:spcPts val="0"/>
              </a:spcBef>
              <a:buNone/>
            </a:pPr>
            <a:r>
              <a:rPr lang="en-GB" sz="1500" dirty="0" smtClean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82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Evidence concerning labour market impacts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7633"/>
            <a:ext cx="8229600" cy="4946904"/>
          </a:xfrm>
        </p:spPr>
        <p:txBody>
          <a:bodyPr>
            <a:noAutofit/>
          </a:bodyPr>
          <a:lstStyle/>
          <a:p>
            <a:pPr marL="109728" lvl="1" indent="0">
              <a:spcBef>
                <a:spcPts val="0"/>
              </a:spcBef>
              <a:buClr>
                <a:schemeClr val="accent3"/>
              </a:buClr>
              <a:buNone/>
            </a:pPr>
            <a:endParaRPr lang="en-GB" sz="1500" dirty="0" smtClean="0"/>
          </a:p>
          <a:p>
            <a:pPr marL="365760" lvl="1" indent="-256032">
              <a:spcBef>
                <a:spcPts val="0"/>
              </a:spcBef>
              <a:buClr>
                <a:schemeClr val="accent3"/>
              </a:buClr>
              <a:buFont typeface="Georgia"/>
              <a:buChar char="•"/>
            </a:pPr>
            <a:r>
              <a:rPr lang="en-GB" sz="1500" dirty="0" smtClean="0"/>
              <a:t>Migration </a:t>
            </a:r>
            <a:r>
              <a:rPr lang="en-GB" sz="1500" dirty="0"/>
              <a:t>Observatory </a:t>
            </a:r>
            <a:r>
              <a:rPr lang="en-GB" sz="1500" dirty="0" smtClean="0"/>
              <a:t>(2014) shows </a:t>
            </a:r>
            <a:r>
              <a:rPr lang="en-GB" sz="1500" dirty="0"/>
              <a:t>high shares (30-40%) in </a:t>
            </a:r>
            <a:r>
              <a:rPr lang="en-GB" sz="1500" b="1" dirty="0"/>
              <a:t>lower-skilled process occupations</a:t>
            </a:r>
            <a:r>
              <a:rPr lang="en-GB" sz="1500" dirty="0"/>
              <a:t>, cleaning, food preparation/ hospitality. Also </a:t>
            </a:r>
            <a:r>
              <a:rPr lang="en-GB" sz="1500" dirty="0" smtClean="0"/>
              <a:t>health </a:t>
            </a:r>
            <a:r>
              <a:rPr lang="en-GB" sz="1500" dirty="0"/>
              <a:t>professionals = 28</a:t>
            </a:r>
            <a:r>
              <a:rPr lang="en-GB" sz="1500" dirty="0" smtClean="0"/>
              <a:t>%</a:t>
            </a:r>
          </a:p>
          <a:p>
            <a:pPr marL="365760" lvl="1" indent="-256032">
              <a:spcBef>
                <a:spcPts val="0"/>
              </a:spcBef>
              <a:buClr>
                <a:schemeClr val="accent3"/>
              </a:buClr>
              <a:buFont typeface="Georgia"/>
              <a:buChar char="•"/>
            </a:pPr>
            <a:endParaRPr lang="en-GB" sz="1500" dirty="0" smtClean="0"/>
          </a:p>
          <a:p>
            <a:pPr>
              <a:spcBef>
                <a:spcPts val="0"/>
              </a:spcBef>
            </a:pPr>
            <a:r>
              <a:rPr lang="en-GB" sz="1500" dirty="0" smtClean="0"/>
              <a:t>Qualitative evidence of </a:t>
            </a:r>
            <a:r>
              <a:rPr lang="en-GB" sz="1500" b="1" dirty="0" smtClean="0"/>
              <a:t>employer preference</a:t>
            </a:r>
            <a:r>
              <a:rPr lang="en-GB" sz="1500" dirty="0" smtClean="0"/>
              <a:t> for migrants in certain sectors – Adams </a:t>
            </a:r>
            <a:r>
              <a:rPr lang="en-GB" sz="1500" i="1" dirty="0" smtClean="0"/>
              <a:t>et</a:t>
            </a:r>
            <a:r>
              <a:rPr lang="en-GB" sz="1500" dirty="0" smtClean="0"/>
              <a:t> </a:t>
            </a:r>
            <a:r>
              <a:rPr lang="en-GB" sz="1500" i="1" dirty="0" smtClean="0"/>
              <a:t>al</a:t>
            </a:r>
            <a:r>
              <a:rPr lang="en-GB" sz="1500" dirty="0" smtClean="0"/>
              <a:t>, </a:t>
            </a:r>
            <a:r>
              <a:rPr lang="en-GB" sz="1500" i="1" dirty="0" smtClean="0"/>
              <a:t>Recruitment in Britain </a:t>
            </a:r>
            <a:r>
              <a:rPr lang="en-GB" sz="1500" dirty="0" smtClean="0"/>
              <a:t>(2016, Equality and Human Rights Commission) </a:t>
            </a:r>
          </a:p>
          <a:p>
            <a:pPr>
              <a:spcBef>
                <a:spcPts val="0"/>
              </a:spcBef>
            </a:pPr>
            <a:endParaRPr lang="en-GB" sz="1500" b="1" dirty="0" smtClean="0"/>
          </a:p>
          <a:p>
            <a:pPr>
              <a:spcBef>
                <a:spcPts val="0"/>
              </a:spcBef>
            </a:pPr>
            <a:r>
              <a:rPr lang="en-GB" sz="1500" b="1" dirty="0" smtClean="0"/>
              <a:t>No evidence of displacement</a:t>
            </a:r>
            <a:r>
              <a:rPr lang="en-GB" sz="1500" dirty="0" smtClean="0"/>
              <a:t> effects in post-2008 recession: </a:t>
            </a:r>
            <a:r>
              <a:rPr lang="en-GB" sz="1500" dirty="0"/>
              <a:t>see </a:t>
            </a:r>
            <a:r>
              <a:rPr lang="en-GB" sz="1500" dirty="0" smtClean="0"/>
              <a:t>Devlin </a:t>
            </a:r>
            <a:r>
              <a:rPr lang="en-GB" sz="1500" i="1" dirty="0"/>
              <a:t>et al</a:t>
            </a:r>
            <a:r>
              <a:rPr lang="en-GB" sz="1500" dirty="0"/>
              <a:t> (Home Office/ BIS, 2014</a:t>
            </a:r>
            <a:r>
              <a:rPr lang="en-GB" sz="1500" dirty="0" smtClean="0"/>
              <a:t>).</a:t>
            </a:r>
          </a:p>
          <a:p>
            <a:pPr>
              <a:spcBef>
                <a:spcPts val="0"/>
              </a:spcBef>
            </a:pPr>
            <a:endParaRPr lang="en-GB" sz="1500" dirty="0"/>
          </a:p>
          <a:p>
            <a:pPr>
              <a:spcBef>
                <a:spcPts val="0"/>
              </a:spcBef>
            </a:pPr>
            <a:r>
              <a:rPr lang="en-GB" sz="1500" dirty="0"/>
              <a:t>Some evidence of reduction in average </a:t>
            </a:r>
            <a:r>
              <a:rPr lang="en-GB" sz="1500" dirty="0" smtClean="0"/>
              <a:t>wages, in </a:t>
            </a:r>
            <a:r>
              <a:rPr lang="en-GB" sz="1500" b="1" dirty="0" smtClean="0"/>
              <a:t>lower-skilled occupations only</a:t>
            </a:r>
            <a:r>
              <a:rPr lang="en-GB" sz="1500" dirty="0" smtClean="0"/>
              <a:t>: see Nickell and </a:t>
            </a:r>
            <a:r>
              <a:rPr lang="en-GB" sz="1500" dirty="0" err="1" smtClean="0"/>
              <a:t>Saleheen</a:t>
            </a:r>
            <a:r>
              <a:rPr lang="en-GB" sz="1500" dirty="0" smtClean="0"/>
              <a:t> (2015): suggest on average 10% increase leads to a 1% fall, rising to 1.8% in case of lower-skilled.</a:t>
            </a:r>
            <a:endParaRPr lang="en-GB" sz="1500" b="1" dirty="0" smtClean="0"/>
          </a:p>
          <a:p>
            <a:pPr>
              <a:spcBef>
                <a:spcPts val="0"/>
              </a:spcBef>
            </a:pPr>
            <a:endParaRPr lang="en-GB" sz="1500" b="1" dirty="0" smtClean="0"/>
          </a:p>
          <a:p>
            <a:pPr lvl="1">
              <a:spcBef>
                <a:spcPts val="0"/>
              </a:spcBef>
            </a:pPr>
            <a:endParaRPr lang="en-GB" sz="15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526" y="796517"/>
            <a:ext cx="8229600" cy="685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Perspectives on </a:t>
            </a:r>
            <a:r>
              <a:rPr lang="en-US" sz="2400" dirty="0"/>
              <a:t>l</a:t>
            </a:r>
            <a:r>
              <a:rPr lang="en-US" sz="2400" dirty="0" smtClean="0"/>
              <a:t>abour migration and employment regulation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053254"/>
              </p:ext>
            </p:extLst>
          </p:nvPr>
        </p:nvGraphicFramePr>
        <p:xfrm>
          <a:off x="787078" y="2186557"/>
          <a:ext cx="7899722" cy="4387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95554" y="1817225"/>
            <a:ext cx="2488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</a:rPr>
              <a:t>High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4370" y="6573838"/>
            <a:ext cx="1805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</a:rPr>
              <a:t>Low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63318" y="4231939"/>
            <a:ext cx="3472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958542" y="4231939"/>
            <a:ext cx="1354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MIGR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552209" y="2876323"/>
            <a:ext cx="2628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REGUL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10896" y="4231939"/>
            <a:ext cx="1273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TION</a:t>
            </a:r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902825" y="4231939"/>
            <a:ext cx="694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70C0"/>
                </a:solidFill>
              </a:rPr>
              <a:t>High 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29309" y="4225331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70C0"/>
                </a:solidFill>
              </a:rPr>
              <a:t>Low</a:t>
            </a:r>
            <a:endParaRPr lang="en-GB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53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GB" dirty="0" smtClean="0"/>
              <a:t>Three (unfashionable) perspectives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4412"/>
            <a:ext cx="8229600" cy="4790124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Economic liberalism</a:t>
            </a:r>
          </a:p>
          <a:p>
            <a:pPr marL="285750" indent="-285750">
              <a:spcBef>
                <a:spcPts val="0"/>
              </a:spcBef>
              <a:buClrTx/>
              <a:defRPr/>
            </a:pPr>
            <a:r>
              <a:rPr lang="en-GB" dirty="0" smtClean="0"/>
              <a:t>1997-2016: dominant political outlook in relation to migration</a:t>
            </a:r>
          </a:p>
          <a:p>
            <a:pPr marL="285750" indent="-285750">
              <a:spcBef>
                <a:spcPts val="0"/>
              </a:spcBef>
              <a:buClrTx/>
              <a:defRPr/>
            </a:pPr>
            <a:r>
              <a:rPr lang="en-GB" dirty="0" smtClean="0"/>
              <a:t>Emphasis on flexible labour supply from EU + ‘selective migration for non-EU</a:t>
            </a:r>
          </a:p>
          <a:p>
            <a:pPr marL="285750" indent="-285750">
              <a:spcBef>
                <a:spcPts val="0"/>
              </a:spcBef>
              <a:buClrTx/>
            </a:pPr>
            <a:r>
              <a:rPr lang="en-GB" dirty="0" smtClean="0"/>
              <a:t>Concessions </a:t>
            </a:r>
            <a:r>
              <a:rPr lang="en-GB" dirty="0"/>
              <a:t>to public </a:t>
            </a:r>
            <a:r>
              <a:rPr lang="en-GB" dirty="0" smtClean="0"/>
              <a:t>opinion: points-based </a:t>
            </a:r>
            <a:r>
              <a:rPr lang="en-GB" dirty="0"/>
              <a:t>system (2005-), employer civil penalties (2008), Conservative net migration </a:t>
            </a:r>
            <a:r>
              <a:rPr lang="en-GB" dirty="0" smtClean="0"/>
              <a:t>target, Coalition reforms to labour migration (2011-2012)</a:t>
            </a:r>
          </a:p>
          <a:p>
            <a:pPr marL="285750" indent="-285750">
              <a:spcBef>
                <a:spcPts val="0"/>
              </a:spcBef>
              <a:buClrTx/>
            </a:pPr>
            <a:r>
              <a:rPr lang="en-GB" dirty="0" smtClean="0"/>
              <a:t>Employment law regime retained and expanded in parts (minimum wage)</a:t>
            </a:r>
          </a:p>
          <a:p>
            <a:pPr marL="285750" indent="-285750">
              <a:spcBef>
                <a:spcPts val="0"/>
              </a:spcBef>
              <a:buClrTx/>
            </a:pPr>
            <a:endParaRPr lang="en-GB" dirty="0"/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b="1" dirty="0" smtClean="0"/>
              <a:t>Egalitarianism</a:t>
            </a:r>
          </a:p>
          <a:p>
            <a:pPr marL="285750" indent="-285750">
              <a:spcBef>
                <a:spcPts val="0"/>
              </a:spcBef>
              <a:buClrTx/>
            </a:pPr>
            <a:r>
              <a:rPr lang="en-GB" dirty="0" smtClean="0"/>
              <a:t>Accepts </a:t>
            </a:r>
            <a:r>
              <a:rPr lang="en-GB" dirty="0"/>
              <a:t>legitimacy of migration for work, and seeks equality of treatment (legally and </a:t>
            </a:r>
            <a:r>
              <a:rPr lang="en-GB" i="1" dirty="0"/>
              <a:t>de</a:t>
            </a:r>
            <a:r>
              <a:rPr lang="en-GB" dirty="0"/>
              <a:t> </a:t>
            </a:r>
            <a:r>
              <a:rPr lang="en-GB" i="1" dirty="0"/>
              <a:t>facto</a:t>
            </a:r>
            <a:r>
              <a:rPr lang="en-GB" dirty="0"/>
              <a:t>) in labour </a:t>
            </a:r>
            <a:r>
              <a:rPr lang="en-GB" dirty="0" smtClean="0"/>
              <a:t>market</a:t>
            </a:r>
          </a:p>
          <a:p>
            <a:pPr marL="285750" indent="-285750">
              <a:spcBef>
                <a:spcPts val="0"/>
              </a:spcBef>
              <a:buClrTx/>
            </a:pPr>
            <a:r>
              <a:rPr lang="en-GB" dirty="0" smtClean="0"/>
              <a:t>Miliband-led Labour </a:t>
            </a:r>
            <a:r>
              <a:rPr lang="en-GB" dirty="0"/>
              <a:t>Party advocated labour market reform within migration policy debate (2012-2015), focused on avoiding </a:t>
            </a:r>
            <a:r>
              <a:rPr lang="en-GB" dirty="0" smtClean="0"/>
              <a:t>pressure on wages and conditions.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dirty="0"/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b="1" dirty="0" smtClean="0"/>
              <a:t>Labour protectionism</a:t>
            </a:r>
          </a:p>
          <a:p>
            <a:pPr marL="285750" indent="-285750">
              <a:spcBef>
                <a:spcPts val="0"/>
              </a:spcBef>
              <a:buClrTx/>
            </a:pPr>
            <a:r>
              <a:rPr lang="en-GB" dirty="0" smtClean="0"/>
              <a:t>Seeks to limit migration </a:t>
            </a:r>
            <a:r>
              <a:rPr lang="en-GB" i="1" dirty="0" smtClean="0"/>
              <a:t>and </a:t>
            </a:r>
            <a:r>
              <a:rPr lang="en-GB" dirty="0" smtClean="0"/>
              <a:t>to</a:t>
            </a:r>
            <a:r>
              <a:rPr lang="en-GB" i="1" dirty="0" smtClean="0"/>
              <a:t> </a:t>
            </a:r>
            <a:r>
              <a:rPr lang="en-GB" dirty="0" smtClean="0"/>
              <a:t>regulate to protect national workers</a:t>
            </a:r>
          </a:p>
          <a:p>
            <a:pPr marL="285750" indent="-285750">
              <a:spcBef>
                <a:spcPts val="0"/>
              </a:spcBef>
              <a:buClrTx/>
            </a:pPr>
            <a:r>
              <a:rPr lang="en-GB" dirty="0" smtClean="0"/>
              <a:t>Remains present within Labour Party/ trade unions (e.g. ‘Labour leave’)</a:t>
            </a:r>
          </a:p>
          <a:p>
            <a:pPr marL="285750" indent="-285750">
              <a:spcBef>
                <a:spcPts val="0"/>
              </a:spcBef>
              <a:buClrTx/>
            </a:pPr>
            <a:endParaRPr lang="en-GB" dirty="0"/>
          </a:p>
          <a:p>
            <a:pPr marL="285750" indent="-285750">
              <a:spcBef>
                <a:spcPts val="0"/>
              </a:spcBef>
              <a:buClrTx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6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… and a fourth which currently dominates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5651"/>
            <a:ext cx="8229600" cy="490586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ClrTx/>
              <a:buNone/>
            </a:pPr>
            <a:r>
              <a:rPr lang="en-GB" sz="1500" b="1" dirty="0" smtClean="0"/>
              <a:t>Contemporary/ popular </a:t>
            </a:r>
            <a:r>
              <a:rPr lang="en-GB" sz="1500" b="1" dirty="0"/>
              <a:t>nationalism</a:t>
            </a:r>
          </a:p>
          <a:p>
            <a:pPr marL="285750" indent="-285750">
              <a:spcBef>
                <a:spcPts val="0"/>
              </a:spcBef>
              <a:buClrTx/>
            </a:pPr>
            <a:endParaRPr lang="en-GB" sz="1500" dirty="0" smtClean="0"/>
          </a:p>
          <a:p>
            <a:pPr marL="285750" indent="-285750">
              <a:spcBef>
                <a:spcPts val="0"/>
              </a:spcBef>
              <a:buClrTx/>
            </a:pPr>
            <a:r>
              <a:rPr lang="en-GB" sz="1500" dirty="0" smtClean="0"/>
              <a:t>Emphasis </a:t>
            </a:r>
            <a:r>
              <a:rPr lang="en-GB" sz="1500" dirty="0"/>
              <a:t>on </a:t>
            </a:r>
            <a:r>
              <a:rPr lang="en-GB" sz="1500" dirty="0" smtClean="0"/>
              <a:t>migration’s ‘damage</a:t>
            </a:r>
            <a:r>
              <a:rPr lang="en-GB" sz="1500" dirty="0"/>
              <a:t>’ to </a:t>
            </a:r>
            <a:r>
              <a:rPr lang="en-GB" sz="1500" dirty="0" smtClean="0"/>
              <a:t>communities and </a:t>
            </a:r>
            <a:r>
              <a:rPr lang="en-GB" sz="1500" dirty="0"/>
              <a:t>social </a:t>
            </a:r>
            <a:r>
              <a:rPr lang="en-GB" sz="1500" dirty="0" smtClean="0"/>
              <a:t>costs</a:t>
            </a:r>
          </a:p>
          <a:p>
            <a:pPr marL="285750" indent="-285750">
              <a:spcBef>
                <a:spcPts val="0"/>
              </a:spcBef>
              <a:buClrTx/>
            </a:pPr>
            <a:endParaRPr lang="en-GB" sz="1500" dirty="0" smtClean="0"/>
          </a:p>
          <a:p>
            <a:pPr marL="285750" indent="-285750">
              <a:spcBef>
                <a:spcPts val="0"/>
              </a:spcBef>
              <a:buClrTx/>
            </a:pPr>
            <a:r>
              <a:rPr lang="en-GB" sz="1500" dirty="0" smtClean="0"/>
              <a:t>Theresa May, Conservative Party, 6 October 2015: “when </a:t>
            </a:r>
            <a:r>
              <a:rPr lang="en-GB" sz="1500" dirty="0"/>
              <a:t>immigration is too high, when the pace of change is too fast, it’s impossible to build a cohesive society. </a:t>
            </a:r>
            <a:r>
              <a:rPr lang="en-GB" sz="1500" dirty="0" smtClean="0"/>
              <a:t>It’s </a:t>
            </a:r>
            <a:r>
              <a:rPr lang="en-GB" sz="1500" dirty="0"/>
              <a:t>difficult for schools and hospitals and core infrastructure like housing and transport to cope. </a:t>
            </a:r>
            <a:r>
              <a:rPr lang="en-GB" sz="1500" dirty="0" smtClean="0"/>
              <a:t>And … for </a:t>
            </a:r>
            <a:r>
              <a:rPr lang="en-GB" sz="1500" dirty="0"/>
              <a:t>people in low-paid jobs, wages are forced down even further while some people are forced out of work altogether</a:t>
            </a:r>
            <a:r>
              <a:rPr lang="en-GB" sz="1500" dirty="0" smtClean="0"/>
              <a:t>.”</a:t>
            </a:r>
          </a:p>
          <a:p>
            <a:pPr marL="292608" lvl="1" indent="0">
              <a:spcBef>
                <a:spcPts val="0"/>
              </a:spcBef>
              <a:buClrTx/>
              <a:buNone/>
            </a:pPr>
            <a:endParaRPr lang="en-GB" sz="1500" dirty="0"/>
          </a:p>
          <a:p>
            <a:pPr marL="285750" indent="-285750">
              <a:spcBef>
                <a:spcPts val="0"/>
              </a:spcBef>
              <a:buClrTx/>
            </a:pPr>
            <a:r>
              <a:rPr lang="en-GB" sz="1500" dirty="0" smtClean="0"/>
              <a:t>Consistent with selective and conditional labour migration policy.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GB" sz="1500" dirty="0" smtClean="0"/>
              <a:t>For example, since 2011 restrictions on settlement for Tier 2 economic migrants </a:t>
            </a:r>
            <a:r>
              <a:rPr lang="en-GB" sz="1500" dirty="0" smtClean="0"/>
              <a:t>earning </a:t>
            </a:r>
            <a:r>
              <a:rPr lang="en-GB" sz="1500" dirty="0" smtClean="0"/>
              <a:t>below £35,000 – blocks route to full participation in labour market/ society</a:t>
            </a:r>
          </a:p>
          <a:p>
            <a:pPr marL="285750" indent="-285750">
              <a:spcBef>
                <a:spcPts val="0"/>
              </a:spcBef>
              <a:buClrTx/>
            </a:pPr>
            <a:endParaRPr lang="en-GB" sz="1500" dirty="0" smtClean="0"/>
          </a:p>
          <a:p>
            <a:pPr marL="285750" indent="-285750">
              <a:spcBef>
                <a:spcPts val="0"/>
              </a:spcBef>
              <a:buClrTx/>
            </a:pPr>
            <a:r>
              <a:rPr lang="en-GB" sz="1500" dirty="0" smtClean="0"/>
              <a:t>Regulation focuses on </a:t>
            </a:r>
            <a:r>
              <a:rPr lang="en-GB" sz="1500" i="1" dirty="0" smtClean="0"/>
              <a:t>abuse</a:t>
            </a:r>
            <a:r>
              <a:rPr lang="en-GB" sz="1500" dirty="0" smtClean="0"/>
              <a:t> in employment and </a:t>
            </a:r>
            <a:r>
              <a:rPr lang="en-GB" sz="1500" i="1" dirty="0" smtClean="0"/>
              <a:t>criminalisation</a:t>
            </a:r>
            <a:r>
              <a:rPr lang="en-GB" sz="1500" dirty="0" smtClean="0"/>
              <a:t>: </a:t>
            </a:r>
          </a:p>
          <a:p>
            <a:pPr marL="578358" lvl="1" indent="-285750">
              <a:spcBef>
                <a:spcPts val="0"/>
              </a:spcBef>
              <a:buClrTx/>
            </a:pPr>
            <a:r>
              <a:rPr lang="en-GB" sz="1500" dirty="0" smtClean="0"/>
              <a:t>Modern Slavery Act 2015: offences including forced labour and trafficking for ‘exploitation’, which includes ‘s</a:t>
            </a:r>
            <a:r>
              <a:rPr lang="en-US" sz="1500" dirty="0" err="1" smtClean="0"/>
              <a:t>ecuring</a:t>
            </a:r>
            <a:r>
              <a:rPr lang="en-US" sz="1500" dirty="0" smtClean="0"/>
              <a:t> </a:t>
            </a:r>
            <a:r>
              <a:rPr lang="en-US" sz="1500" dirty="0"/>
              <a:t>services </a:t>
            </a:r>
            <a:r>
              <a:rPr lang="en-US" sz="1500" dirty="0" smtClean="0"/>
              <a:t>… by </a:t>
            </a:r>
            <a:r>
              <a:rPr lang="en-US" sz="1500" dirty="0"/>
              <a:t>force, threats or </a:t>
            </a:r>
            <a:r>
              <a:rPr lang="en-US" sz="1500" dirty="0" smtClean="0"/>
              <a:t>deception’ </a:t>
            </a:r>
            <a:endParaRPr lang="en-GB" sz="1500" dirty="0"/>
          </a:p>
          <a:p>
            <a:pPr marL="578358" lvl="1" indent="-285750">
              <a:spcBef>
                <a:spcPts val="0"/>
              </a:spcBef>
              <a:buClrTx/>
            </a:pPr>
            <a:r>
              <a:rPr lang="en-GB" sz="1500" dirty="0" smtClean="0"/>
              <a:t>Immigration Act 2016: Director </a:t>
            </a:r>
            <a:r>
              <a:rPr lang="en-GB" sz="1500" dirty="0"/>
              <a:t>of Labour Market </a:t>
            </a:r>
            <a:r>
              <a:rPr lang="en-GB" sz="1500" dirty="0" smtClean="0"/>
              <a:t>Enforcement + renamed Gangmasters </a:t>
            </a:r>
            <a:r>
              <a:rPr lang="en-GB" sz="1500" dirty="0"/>
              <a:t>and Labour Abuse </a:t>
            </a:r>
            <a:r>
              <a:rPr lang="en-GB" sz="1500" dirty="0" smtClean="0"/>
              <a:t>Authority</a:t>
            </a:r>
          </a:p>
          <a:p>
            <a:pPr marL="285750" indent="-285750">
              <a:spcBef>
                <a:spcPts val="0"/>
              </a:spcBef>
              <a:buClrTx/>
            </a:pPr>
            <a:endParaRPr lang="en-GB" sz="15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Further thoughts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806"/>
            <a:ext cx="8229600" cy="49417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b="1" dirty="0" smtClean="0"/>
              <a:t>Pre-referendum</a:t>
            </a:r>
            <a:r>
              <a:rPr lang="en-GB" dirty="0"/>
              <a:t> </a:t>
            </a:r>
            <a:r>
              <a:rPr lang="en-GB" dirty="0" smtClean="0"/>
              <a:t>…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My view was that employment law reform critical if a ‘remain’ decision. Labour market regulation then the only way (1) to address labour market challenges of migration and (2) to promote public acceptance. 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That implied creative approach to (a) equal treatment and (b) raising of standards in labour market: e.g. collective agreements, de-</a:t>
            </a:r>
            <a:r>
              <a:rPr lang="en-GB" dirty="0" err="1" smtClean="0"/>
              <a:t>casualisation</a:t>
            </a:r>
            <a:r>
              <a:rPr lang="en-GB" dirty="0" smtClean="0"/>
              <a:t>, labour inspection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GB" b="1" dirty="0" smtClean="0"/>
              <a:t>... currently</a:t>
            </a:r>
          </a:p>
          <a:p>
            <a:pPr>
              <a:spcBef>
                <a:spcPts val="0"/>
              </a:spcBef>
            </a:pPr>
            <a:r>
              <a:rPr lang="en-GB" dirty="0"/>
              <a:t>H</a:t>
            </a:r>
            <a:r>
              <a:rPr lang="en-GB" dirty="0" smtClean="0"/>
              <a:t>igh levels of labour migration likely to continue – consensus on the need in many sectors (from agriculture, care work, hospitality, NHS, higher education, science, finance)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Employment law reforms needed more than ever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Sceptical that ‘criminalisation’ approach of Immigration Act 2016 the way forward – likely to address extremes, and not designed to protect workers as such 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Need for employment law values in </a:t>
            </a:r>
            <a:r>
              <a:rPr lang="en-GB" i="1" dirty="0" smtClean="0"/>
              <a:t>design</a:t>
            </a:r>
            <a:r>
              <a:rPr lang="en-GB" dirty="0" smtClean="0"/>
              <a:t> of immigration policy – especially power to change employer, acquisition of indefinite leave</a:t>
            </a:r>
          </a:p>
          <a:p>
            <a:pPr>
              <a:spcBef>
                <a:spcPts val="0"/>
              </a:spcBef>
            </a:pPr>
            <a:r>
              <a:rPr lang="en-GB" smtClean="0"/>
              <a:t>Also, in </a:t>
            </a:r>
            <a:r>
              <a:rPr lang="en-GB" dirty="0" smtClean="0"/>
              <a:t>shaping employer </a:t>
            </a:r>
            <a:r>
              <a:rPr lang="en-GB" dirty="0"/>
              <a:t>checks against irregular work by migrants </a:t>
            </a:r>
            <a:r>
              <a:rPr lang="en-GB" dirty="0" smtClean="0"/>
              <a:t>– these likely </a:t>
            </a:r>
            <a:r>
              <a:rPr lang="en-GB" dirty="0"/>
              <a:t>to become more significant, as number of migrants with </a:t>
            </a:r>
            <a:r>
              <a:rPr lang="en-GB" dirty="0" smtClean="0"/>
              <a:t>full rights </a:t>
            </a:r>
            <a:r>
              <a:rPr lang="en-GB" dirty="0"/>
              <a:t>to work </a:t>
            </a:r>
            <a:r>
              <a:rPr lang="en-GB" dirty="0" smtClean="0"/>
              <a:t>declines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  <a:buNone/>
            </a:pPr>
            <a:r>
              <a:rPr lang="en-GB" dirty="0" smtClean="0"/>
              <a:t>Politically, is it possible to move from nationalism to an egalitarian perspective?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76B-B860-E040-A107-82EC6635646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2482</TotalTime>
  <Words>1305</Words>
  <Application>Microsoft Office PowerPoint</Application>
  <PresentationFormat>On-screen Show (4:3)</PresentationFormat>
  <Paragraphs>196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Georgia</vt:lpstr>
      <vt:lpstr>Trebuchet MS</vt:lpstr>
      <vt:lpstr>Wingdings 2</vt:lpstr>
      <vt:lpstr>Urban</vt:lpstr>
      <vt:lpstr>    Labour migration after Brexit: New questions, new answers?</vt:lpstr>
      <vt:lpstr>Migration and employment law after Brexit</vt:lpstr>
      <vt:lpstr>Increase in migrant employment</vt:lpstr>
      <vt:lpstr>What link to flexible labour market? </vt:lpstr>
      <vt:lpstr>Evidence concerning labour market impacts</vt:lpstr>
      <vt:lpstr>Perspectives on labour migration and employment regulation </vt:lpstr>
      <vt:lpstr>Three (unfashionable) perspectives …</vt:lpstr>
      <vt:lpstr>… and a fourth which currently dominates</vt:lpstr>
      <vt:lpstr>Further thoughts</vt:lpstr>
    </vt:vector>
  </TitlesOfParts>
  <Company>Kent Law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Labour  Law in a time of Migration</dc:title>
  <dc:creator>Bernard Ryan</dc:creator>
  <cp:lastModifiedBy>Anon</cp:lastModifiedBy>
  <cp:revision>265</cp:revision>
  <cp:lastPrinted>2014-03-10T12:43:55Z</cp:lastPrinted>
  <dcterms:created xsi:type="dcterms:W3CDTF">2013-04-23T11:17:37Z</dcterms:created>
  <dcterms:modified xsi:type="dcterms:W3CDTF">2017-03-16T11:03:38Z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-365718548</vt:i4>
  </property>
  <property fmtid="{D5CDD505-2E9C-101B-9397-08002B2CF9AE}" pid="3" name="_NewReviewCycle">
    <vt:lpwstr/>
  </property>
  <property fmtid="{D5CDD505-2E9C-101B-9397-08002B2CF9AE}" pid="4" name="_EmailSubject">
    <vt:lpwstr>Thanks and costs</vt:lpwstr>
  </property>
  <property fmtid="{D5CDD505-2E9C-101B-9397-08002B2CF9AE}" pid="5" name="_AuthorEmail">
    <vt:lpwstr>br85@leicester.ac.uk</vt:lpwstr>
  </property>
  <property fmtid="{D5CDD505-2E9C-101B-9397-08002B2CF9AE}" pid="6" name="_AuthorEmailDisplayName">
    <vt:lpwstr>Ryan, Bernard (Prof.)</vt:lpwstr>
  </property>
</Properties>
</file>