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8" r:id="rId3"/>
    <p:sldId id="261" r:id="rId4"/>
    <p:sldId id="257" r:id="rId5"/>
    <p:sldId id="269" r:id="rId6"/>
    <p:sldId id="271" r:id="rId7"/>
    <p:sldId id="272" r:id="rId8"/>
    <p:sldId id="268" r:id="rId9"/>
    <p:sldId id="263"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FFB98D-C838-4C35-9A3E-7C6FBDBD2C8E}" type="datetimeFigureOut">
              <a:rPr lang="en-US" smtClean="0"/>
              <a:pPr/>
              <a:t>11/29/2017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6558E8-3589-4AF0-A127-C237C329FE84}"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E84CB-CADC-46AD-A931-C6983D19A3E9}" type="datetimeFigureOut">
              <a:rPr lang="en-GB" smtClean="0"/>
              <a:pPr/>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850FCD-7D01-4A43-865F-7A247B3C24F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E84CB-CADC-46AD-A931-C6983D19A3E9}" type="datetimeFigureOut">
              <a:rPr lang="en-GB" smtClean="0"/>
              <a:pPr/>
              <a:t>29/11/2017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50FCD-7D01-4A43-865F-7A247B3C24F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roche@unison.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60848"/>
            <a:ext cx="6400800" cy="3744416"/>
          </a:xfrm>
        </p:spPr>
        <p:txBody>
          <a:bodyPr>
            <a:normAutofit/>
          </a:bodyPr>
          <a:lstStyle/>
          <a:p>
            <a:r>
              <a:rPr lang="en-GB" b="1" dirty="0" smtClean="0">
                <a:solidFill>
                  <a:schemeClr val="tx1"/>
                </a:solidFill>
              </a:rPr>
              <a:t>What does it mean for workers rights </a:t>
            </a:r>
            <a:endParaRPr lang="en-GB" b="1" dirty="0" smtClean="0">
              <a:solidFill>
                <a:schemeClr val="tx1"/>
              </a:solidFill>
            </a:endParaRPr>
          </a:p>
          <a:p>
            <a:endParaRPr lang="en-GB" b="1" dirty="0" smtClean="0">
              <a:solidFill>
                <a:schemeClr val="tx1"/>
              </a:solidFill>
            </a:endParaRPr>
          </a:p>
          <a:p>
            <a:r>
              <a:rPr lang="en-GB" sz="5400" b="1" dirty="0" smtClean="0">
                <a:solidFill>
                  <a:schemeClr val="tx1"/>
                </a:solidFill>
              </a:rPr>
              <a:t>  </a:t>
            </a:r>
            <a:endParaRPr lang="en-GB" sz="4800" dirty="0" smtClean="0">
              <a:solidFill>
                <a:schemeClr val="tx1"/>
              </a:solidFill>
            </a:endParaRPr>
          </a:p>
          <a:p>
            <a:r>
              <a:rPr lang="en-GB" sz="5400" b="1" dirty="0" smtClean="0">
                <a:solidFill>
                  <a:schemeClr val="tx1"/>
                </a:solidFill>
              </a:rPr>
              <a:t>                          </a:t>
            </a:r>
          </a:p>
          <a:p>
            <a:endParaRPr lang="en-GB" sz="5400" b="1" dirty="0">
              <a:solidFill>
                <a:schemeClr val="tx1"/>
              </a:solidFill>
            </a:endParaRPr>
          </a:p>
        </p:txBody>
      </p:sp>
      <p:pic>
        <p:nvPicPr>
          <p:cNvPr id="5" name="Picture 4" descr="UNISON logo.jpg"/>
          <p:cNvPicPr>
            <a:picLocks noChangeAspect="1"/>
          </p:cNvPicPr>
          <p:nvPr/>
        </p:nvPicPr>
        <p:blipFill>
          <a:blip r:embed="rId2" cstate="print"/>
          <a:stretch>
            <a:fillRect/>
          </a:stretch>
        </p:blipFill>
        <p:spPr>
          <a:xfrm>
            <a:off x="2987824" y="5949280"/>
            <a:ext cx="3384376" cy="648072"/>
          </a:xfrm>
          <a:prstGeom prst="rect">
            <a:avLst/>
          </a:prstGeom>
        </p:spPr>
      </p:pic>
      <p:pic>
        <p:nvPicPr>
          <p:cNvPr id="6" name="Picture 5" descr="Brexit 6.jpg"/>
          <p:cNvPicPr>
            <a:picLocks noChangeAspect="1"/>
          </p:cNvPicPr>
          <p:nvPr/>
        </p:nvPicPr>
        <p:blipFill>
          <a:blip r:embed="rId3" cstate="print"/>
          <a:stretch>
            <a:fillRect/>
          </a:stretch>
        </p:blipFill>
        <p:spPr>
          <a:xfrm>
            <a:off x="2267744" y="3284984"/>
            <a:ext cx="4896544" cy="1512168"/>
          </a:xfrm>
          <a:prstGeom prst="rect">
            <a:avLst/>
          </a:prstGeom>
        </p:spPr>
      </p:pic>
      <p:sp>
        <p:nvSpPr>
          <p:cNvPr id="8" name="Rectangle 7"/>
          <p:cNvSpPr/>
          <p:nvPr/>
        </p:nvSpPr>
        <p:spPr>
          <a:xfrm>
            <a:off x="2195736" y="5085184"/>
            <a:ext cx="4827733" cy="338554"/>
          </a:xfrm>
          <a:prstGeom prst="rect">
            <a:avLst/>
          </a:prstGeom>
        </p:spPr>
        <p:txBody>
          <a:bodyPr wrap="square">
            <a:spAutoFit/>
          </a:bodyPr>
          <a:lstStyle/>
          <a:p>
            <a:pPr algn="ctr"/>
            <a:r>
              <a:rPr lang="en-GB" sz="1600" b="1" dirty="0" smtClean="0"/>
              <a:t>Institute of Employment </a:t>
            </a:r>
            <a:r>
              <a:rPr lang="en-GB" sz="1600" b="1" dirty="0" smtClean="0"/>
              <a:t>Rights November 2017</a:t>
            </a:r>
            <a:endParaRPr lang="en-GB" sz="1600" dirty="0"/>
          </a:p>
        </p:txBody>
      </p:sp>
      <p:sp>
        <p:nvSpPr>
          <p:cNvPr id="9" name="Title 1"/>
          <p:cNvSpPr>
            <a:spLocks noGrp="1"/>
          </p:cNvSpPr>
          <p:nvPr>
            <p:ph type="ctrTitle"/>
          </p:nvPr>
        </p:nvSpPr>
        <p:spPr>
          <a:xfrm>
            <a:off x="685800" y="476250"/>
            <a:ext cx="7740650" cy="1512888"/>
          </a:xfrm>
          <a:solidFill>
            <a:schemeClr val="tx2">
              <a:lumMod val="40000"/>
              <a:lumOff val="60000"/>
            </a:schemeClr>
          </a:solidFill>
        </p:spPr>
        <p:txBody>
          <a:bodyPr>
            <a:noAutofit/>
          </a:bodyPr>
          <a:lstStyle/>
          <a:p>
            <a:r>
              <a:rPr lang="en-GB" sz="7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Exiting the EU</a:t>
            </a:r>
            <a:endParaRPr lang="en-GB" sz="72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For more information contact </a:t>
            </a:r>
            <a:endParaRPr lang="en-GB" dirty="0"/>
          </a:p>
        </p:txBody>
      </p:sp>
      <p:sp>
        <p:nvSpPr>
          <p:cNvPr id="3" name="Content Placeholder 2"/>
          <p:cNvSpPr>
            <a:spLocks noGrp="1"/>
          </p:cNvSpPr>
          <p:nvPr>
            <p:ph idx="1"/>
          </p:nvPr>
        </p:nvSpPr>
        <p:spPr>
          <a:xfrm>
            <a:off x="457200" y="1340768"/>
            <a:ext cx="8229600" cy="4785395"/>
          </a:xfrm>
        </p:spPr>
        <p:txBody>
          <a:bodyPr>
            <a:normAutofit/>
          </a:bodyPr>
          <a:lstStyle/>
          <a:p>
            <a:pPr algn="ctr">
              <a:buNone/>
            </a:pPr>
            <a:r>
              <a:rPr lang="en-GB" dirty="0" smtClean="0"/>
              <a:t>                                                                                                  </a:t>
            </a:r>
          </a:p>
          <a:p>
            <a:pPr algn="ctr">
              <a:buNone/>
            </a:pPr>
            <a:endParaRPr lang="en-GB" dirty="0" smtClean="0"/>
          </a:p>
          <a:p>
            <a:pPr algn="ctr"/>
            <a:r>
              <a:rPr lang="en-GB" dirty="0" smtClean="0"/>
              <a:t>Allison Roche UNISON Policy Officer lead for Brexit </a:t>
            </a:r>
            <a:r>
              <a:rPr lang="en-GB" dirty="0" smtClean="0">
                <a:hlinkClick r:id="rId2"/>
              </a:rPr>
              <a:t>a.roche@unison.co.uk</a:t>
            </a:r>
            <a:r>
              <a:rPr lang="en-GB" dirty="0" smtClean="0"/>
              <a:t> </a:t>
            </a:r>
          </a:p>
          <a:p>
            <a:pPr algn="ctr">
              <a:buNone/>
            </a:pPr>
            <a:endParaRPr lang="en-GB" dirty="0" smtClean="0"/>
          </a:p>
        </p:txBody>
      </p:sp>
      <p:pic>
        <p:nvPicPr>
          <p:cNvPr id="4" name="Content Placeholder 5" descr="UNISON logo.jpg"/>
          <p:cNvPicPr>
            <a:picLocks noChangeAspect="1"/>
          </p:cNvPicPr>
          <p:nvPr/>
        </p:nvPicPr>
        <p:blipFill>
          <a:blip r:embed="rId3" cstate="print"/>
          <a:stretch>
            <a:fillRect/>
          </a:stretch>
        </p:blipFill>
        <p:spPr>
          <a:xfrm>
            <a:off x="2411760" y="4941168"/>
            <a:ext cx="4572000" cy="9031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Exiting the EU Time line</a:t>
            </a:r>
            <a:endParaRPr lang="en-GB" dirty="0"/>
          </a:p>
        </p:txBody>
      </p:sp>
      <p:sp>
        <p:nvSpPr>
          <p:cNvPr id="3" name="Content Placeholder 2"/>
          <p:cNvSpPr>
            <a:spLocks noGrp="1"/>
          </p:cNvSpPr>
          <p:nvPr>
            <p:ph idx="1"/>
          </p:nvPr>
        </p:nvSpPr>
        <p:spPr>
          <a:xfrm>
            <a:off x="457200" y="1484784"/>
            <a:ext cx="8229600" cy="4641379"/>
          </a:xfrm>
        </p:spPr>
        <p:txBody>
          <a:bodyPr>
            <a:normAutofit fontScale="92500"/>
          </a:bodyPr>
          <a:lstStyle/>
          <a:p>
            <a:r>
              <a:rPr lang="en-GB" sz="2800" dirty="0" smtClean="0">
                <a:latin typeface="Arial" pitchFamily="34" charset="0"/>
                <a:cs typeface="Arial" pitchFamily="34" charset="0"/>
              </a:rPr>
              <a:t> EU (Notification of withdrawal) Bill – March 2017</a:t>
            </a:r>
          </a:p>
          <a:p>
            <a:r>
              <a:rPr lang="en-GB" sz="2800" dirty="0" smtClean="0">
                <a:latin typeface="Arial" pitchFamily="34" charset="0"/>
                <a:cs typeface="Arial" pitchFamily="34" charset="0"/>
              </a:rPr>
              <a:t>General Repeal Bill – EU Withdrawal Bill July 2017</a:t>
            </a:r>
          </a:p>
          <a:p>
            <a:r>
              <a:rPr lang="en-GB" sz="2800" dirty="0" smtClean="0">
                <a:latin typeface="Arial" pitchFamily="34" charset="0"/>
                <a:cs typeface="Arial" pitchFamily="34" charset="0"/>
              </a:rPr>
              <a:t>Phase One </a:t>
            </a:r>
            <a:r>
              <a:rPr lang="en-GB" sz="2800" dirty="0" smtClean="0">
                <a:latin typeface="Arial" pitchFamily="34" charset="0"/>
                <a:cs typeface="Arial" pitchFamily="34" charset="0"/>
              </a:rPr>
              <a:t>then</a:t>
            </a:r>
            <a:r>
              <a:rPr lang="en-GB" sz="2800" dirty="0" smtClean="0">
                <a:latin typeface="Arial" pitchFamily="34" charset="0"/>
                <a:cs typeface="Arial" pitchFamily="34" charset="0"/>
              </a:rPr>
              <a:t> </a:t>
            </a:r>
            <a:r>
              <a:rPr lang="en-GB" sz="2800" dirty="0" smtClean="0">
                <a:latin typeface="Arial" pitchFamily="34" charset="0"/>
                <a:cs typeface="Arial" pitchFamily="34" charset="0"/>
              </a:rPr>
              <a:t>Phase Two </a:t>
            </a:r>
            <a:r>
              <a:rPr lang="en-GB" sz="2800" dirty="0" smtClean="0">
                <a:latin typeface="Arial" pitchFamily="34" charset="0"/>
                <a:cs typeface="Arial" pitchFamily="34" charset="0"/>
              </a:rPr>
              <a:t>- Timetable </a:t>
            </a:r>
            <a:r>
              <a:rPr lang="en-GB" sz="2800" dirty="0" smtClean="0">
                <a:latin typeface="Arial" pitchFamily="34" charset="0"/>
                <a:cs typeface="Arial" pitchFamily="34" charset="0"/>
              </a:rPr>
              <a:t>of 2 days talk </a:t>
            </a:r>
            <a:r>
              <a:rPr lang="en-GB" sz="2800" dirty="0" smtClean="0">
                <a:latin typeface="Arial" pitchFamily="34" charset="0"/>
                <a:cs typeface="Arial" pitchFamily="34" charset="0"/>
              </a:rPr>
              <a:t>every </a:t>
            </a:r>
            <a:r>
              <a:rPr lang="en-GB" sz="2800" dirty="0" smtClean="0">
                <a:latin typeface="Arial" pitchFamily="34" charset="0"/>
                <a:cs typeface="Arial" pitchFamily="34" charset="0"/>
              </a:rPr>
              <a:t>month on the key </a:t>
            </a:r>
            <a:r>
              <a:rPr lang="en-GB" sz="2800" dirty="0" err="1" smtClean="0">
                <a:latin typeface="Arial" pitchFamily="34" charset="0"/>
                <a:cs typeface="Arial" pitchFamily="34" charset="0"/>
              </a:rPr>
              <a:t>Brexit</a:t>
            </a:r>
            <a:r>
              <a:rPr lang="en-GB" sz="2800" dirty="0" smtClean="0">
                <a:latin typeface="Arial" pitchFamily="34" charset="0"/>
                <a:cs typeface="Arial" pitchFamily="34" charset="0"/>
              </a:rPr>
              <a:t> issues</a:t>
            </a:r>
          </a:p>
          <a:p>
            <a:r>
              <a:rPr lang="en-GB" sz="2800" dirty="0" smtClean="0">
                <a:latin typeface="Arial" pitchFamily="34" charset="0"/>
                <a:cs typeface="Arial" pitchFamily="34" charset="0"/>
              </a:rPr>
              <a:t>Leave originally to be negotiated by March 2019</a:t>
            </a:r>
          </a:p>
          <a:p>
            <a:r>
              <a:rPr lang="en-GB" sz="2800" dirty="0" smtClean="0">
                <a:latin typeface="Arial" pitchFamily="34" charset="0"/>
                <a:cs typeface="Arial" pitchFamily="34" charset="0"/>
              </a:rPr>
              <a:t>A </a:t>
            </a:r>
            <a:r>
              <a:rPr lang="en-GB" sz="2800" dirty="0" smtClean="0">
                <a:latin typeface="Arial" pitchFamily="34" charset="0"/>
                <a:cs typeface="Arial" pitchFamily="34" charset="0"/>
              </a:rPr>
              <a:t>Transition </a:t>
            </a:r>
            <a:r>
              <a:rPr lang="en-GB" sz="2800" dirty="0" smtClean="0">
                <a:latin typeface="Arial" pitchFamily="34" charset="0"/>
                <a:cs typeface="Arial" pitchFamily="34" charset="0"/>
              </a:rPr>
              <a:t>Deal to be negotiated by March </a:t>
            </a:r>
            <a:r>
              <a:rPr lang="en-GB" sz="2800" dirty="0" smtClean="0">
                <a:latin typeface="Arial" pitchFamily="34" charset="0"/>
                <a:cs typeface="Arial" pitchFamily="34" charset="0"/>
              </a:rPr>
              <a:t>21?</a:t>
            </a: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Both Leave and Transition deal has to be agreed by all other 27 Council members and ratified by EU </a:t>
            </a:r>
            <a:r>
              <a:rPr lang="en-GB" sz="2800" dirty="0" smtClean="0">
                <a:latin typeface="Arial" pitchFamily="34" charset="0"/>
                <a:cs typeface="Arial" pitchFamily="34" charset="0"/>
              </a:rPr>
              <a:t>Parliament</a:t>
            </a:r>
          </a:p>
          <a:p>
            <a:r>
              <a:rPr lang="en-GB" sz="2800" dirty="0" smtClean="0">
                <a:latin typeface="Arial" pitchFamily="34" charset="0"/>
                <a:cs typeface="Arial" pitchFamily="34" charset="0"/>
              </a:rPr>
              <a:t>UK parliament will get a vote on deal</a:t>
            </a:r>
            <a:endParaRPr lang="en-GB" sz="2800" dirty="0" smtClean="0">
              <a:latin typeface="Arial" pitchFamily="34" charset="0"/>
              <a:cs typeface="Arial" pitchFamily="34" charset="0"/>
            </a:endParaRPr>
          </a:p>
        </p:txBody>
      </p:sp>
      <p:pic>
        <p:nvPicPr>
          <p:cNvPr id="4" name="Content Placeholder 3" descr="UNISON logo.jpg"/>
          <p:cNvPicPr>
            <a:picLocks noChangeAspect="1"/>
          </p:cNvPicPr>
          <p:nvPr/>
        </p:nvPicPr>
        <p:blipFill>
          <a:blip r:embed="rId2" cstate="print"/>
          <a:stretch>
            <a:fillRect/>
          </a:stretch>
        </p:blipFill>
        <p:spPr>
          <a:xfrm>
            <a:off x="2483768" y="5949280"/>
            <a:ext cx="4572000" cy="5760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7158" y="357166"/>
            <a:ext cx="8229600" cy="1000132"/>
          </a:xfrm>
        </p:spPr>
        <p:txBody>
          <a:bodyPr>
            <a:normAutofit fontScale="90000"/>
          </a:bodyPr>
          <a:lstStyle/>
          <a:p>
            <a:pPr marL="1143000" indent="-1143000">
              <a:defRPr/>
            </a:pP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b="1" dirty="0" smtClean="0"/>
              <a:t>Governments negotiating plans </a:t>
            </a:r>
            <a:r>
              <a:rPr lang="en-GB" sz="1400" b="1" dirty="0" smtClean="0"/>
              <a:t/>
            </a:r>
            <a:br>
              <a:rPr lang="en-GB" sz="1400" b="1" dirty="0" smtClean="0"/>
            </a:br>
            <a:r>
              <a:rPr lang="en-GB" sz="1300" b="1" dirty="0" smtClean="0"/>
              <a:t/>
            </a:r>
            <a:br>
              <a:rPr lang="en-GB" sz="1300" b="1"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pic>
        <p:nvPicPr>
          <p:cNvPr id="9" name="Content Placeholder 3" descr="UNISON logo.jpg"/>
          <p:cNvPicPr>
            <a:picLocks noGrp="1" noChangeAspect="1"/>
          </p:cNvPicPr>
          <p:nvPr>
            <p:ph idx="1"/>
          </p:nvPr>
        </p:nvPicPr>
        <p:blipFill>
          <a:blip r:embed="rId2" cstate="print"/>
          <a:stretch>
            <a:fillRect/>
          </a:stretch>
        </p:blipFill>
        <p:spPr>
          <a:xfrm>
            <a:off x="3059832" y="5949280"/>
            <a:ext cx="3024336" cy="504056"/>
          </a:xfrm>
          <a:prstGeom prst="rect">
            <a:avLst/>
          </a:prstGeom>
        </p:spPr>
      </p:pic>
      <p:sp>
        <p:nvSpPr>
          <p:cNvPr id="11" name="Title 9"/>
          <p:cNvSpPr txBox="1">
            <a:spLocks/>
          </p:cNvSpPr>
          <p:nvPr/>
        </p:nvSpPr>
        <p:spPr>
          <a:xfrm>
            <a:off x="500034" y="714356"/>
            <a:ext cx="8229600" cy="639688"/>
          </a:xfrm>
          <a:prstGeom prst="rect">
            <a:avLst/>
          </a:prstGeom>
        </p:spPr>
        <p:txBody>
          <a:bodyPr vert="horz" lIns="91440" tIns="45720" rIns="91440" bIns="45720" rtlCol="0" anchor="ctr">
            <a:normAutofit fontScale="25000" lnSpcReduction="20000"/>
          </a:bodyPr>
          <a:lstStyle/>
          <a:p>
            <a:pPr marL="1143000" indent="-1143000" algn="ctr">
              <a:spcBef>
                <a:spcPct val="0"/>
              </a:spcBef>
              <a:defRPr/>
            </a:pPr>
            <a:endParaRPr lang="en-GB" sz="17600" b="1" dirty="0" smtClean="0">
              <a:latin typeface="+mj-lt"/>
              <a:ea typeface="+mj-ea"/>
              <a:cs typeface="+mj-cs"/>
            </a:endParaRPr>
          </a:p>
          <a:p>
            <a:pPr marL="1143000" indent="-1143000" algn="ctr">
              <a:spcBef>
                <a:spcPct val="0"/>
              </a:spcBef>
              <a:defRPr/>
            </a:pPr>
            <a:endParaRPr lang="en-GB" sz="17600" b="1" dirty="0" smtClean="0">
              <a:latin typeface="+mj-lt"/>
              <a:ea typeface="+mj-ea"/>
              <a:cs typeface="+mj-cs"/>
            </a:endParaRPr>
          </a:p>
          <a:p>
            <a:pPr marL="1143000" indent="-1143000" algn="ctr">
              <a:spcBef>
                <a:spcPct val="0"/>
              </a:spcBef>
              <a:defRPr/>
            </a:pPr>
            <a:endParaRPr lang="en-GB" sz="17600" b="1" dirty="0" smtClean="0">
              <a:latin typeface="+mj-lt"/>
              <a:ea typeface="+mj-ea"/>
              <a:cs typeface="+mj-cs"/>
            </a:endParaRPr>
          </a:p>
          <a:p>
            <a:pPr marL="1143000" indent="-1143000" algn="ctr">
              <a:spcBef>
                <a:spcPct val="0"/>
              </a:spcBef>
              <a:defRPr/>
            </a:pPr>
            <a:endParaRPr lang="en-GB" sz="17600" b="1" dirty="0" smtClean="0">
              <a:latin typeface="+mj-lt"/>
              <a:ea typeface="+mj-ea"/>
              <a:cs typeface="+mj-cs"/>
            </a:endParaRPr>
          </a:p>
          <a:p>
            <a:pPr marL="1143000" indent="-1143000" algn="ctr">
              <a:spcBef>
                <a:spcPct val="0"/>
              </a:spcBef>
              <a:defRPr/>
            </a:pPr>
            <a:endParaRPr lang="en-GB" sz="17600" b="1" dirty="0" smtClean="0">
              <a:latin typeface="+mj-lt"/>
              <a:ea typeface="+mj-ea"/>
              <a:cs typeface="+mj-cs"/>
            </a:endParaRPr>
          </a:p>
          <a:p>
            <a:pPr marL="1143000" indent="-1143000" algn="ctr">
              <a:spcBef>
                <a:spcPct val="0"/>
              </a:spcBef>
              <a:defRPr/>
            </a:pPr>
            <a:endParaRPr lang="en-GB" sz="17600" b="1" dirty="0" smtClean="0">
              <a:latin typeface="+mj-lt"/>
              <a:ea typeface="+mj-ea"/>
              <a:cs typeface="+mj-cs"/>
            </a:endParaRPr>
          </a:p>
          <a:p>
            <a:pPr marL="1143000" lvl="0" indent="-1143000">
              <a:spcBef>
                <a:spcPct val="0"/>
              </a:spcBef>
              <a:buAutoNum type="arabicPeriod"/>
              <a:defRPr/>
            </a:pPr>
            <a:endParaRPr lang="en-GB" sz="6400" b="1" dirty="0" smtClean="0"/>
          </a:p>
          <a:p>
            <a:pPr marL="1143000" lvl="0" indent="-1143000">
              <a:spcBef>
                <a:spcPct val="0"/>
              </a:spcBef>
              <a:buAutoNum type="arabicPeriod"/>
              <a:defRPr/>
            </a:pPr>
            <a:endParaRPr lang="en-GB" sz="6400" b="1" dirty="0" smtClean="0"/>
          </a:p>
          <a:p>
            <a:pPr marL="1143000" lvl="0" indent="-1143000">
              <a:spcBef>
                <a:spcPct val="0"/>
              </a:spcBef>
              <a:buAutoNum type="arabicPeriod"/>
              <a:defRPr/>
            </a:pPr>
            <a:endParaRPr lang="en-GB" sz="6400" b="1" dirty="0" smtClean="0"/>
          </a:p>
          <a:p>
            <a:pPr marL="1143000" indent="-1143000">
              <a:spcBef>
                <a:spcPct val="0"/>
              </a:spcBef>
              <a:buFontTx/>
              <a:buAutoNum type="arabicPeriod"/>
              <a:defRPr/>
            </a:pPr>
            <a:endParaRPr lang="en-GB" sz="6400" b="1" dirty="0" smtClean="0"/>
          </a:p>
          <a:p>
            <a:pPr marL="1143000" lvl="0" indent="-1143000">
              <a:spcBef>
                <a:spcPct val="0"/>
              </a:spcBef>
              <a:buAutoNum type="arabicPeriod"/>
              <a:defRPr/>
            </a:pPr>
            <a:endParaRPr lang="en-GB" sz="6400" b="1" dirty="0" smtClean="0"/>
          </a:p>
          <a:p>
            <a:pPr marL="1143000" lvl="0" indent="-1143000">
              <a:spcBef>
                <a:spcPct val="0"/>
              </a:spcBef>
              <a:buAutoNum type="arabicPeriod"/>
              <a:defRPr/>
            </a:pPr>
            <a:endParaRPr lang="en-GB" sz="6400" b="1" dirty="0" smtClean="0"/>
          </a:p>
          <a:p>
            <a:pPr lvl="0">
              <a:spcBef>
                <a:spcPct val="0"/>
              </a:spcBef>
              <a:defRPr/>
            </a:pPr>
            <a:endParaRPr kumimoji="0" lang="en-GB" sz="6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5"/>
          <p:cNvSpPr/>
          <p:nvPr/>
        </p:nvSpPr>
        <p:spPr>
          <a:xfrm>
            <a:off x="395536" y="1500174"/>
            <a:ext cx="8208912" cy="3970318"/>
          </a:xfrm>
          <a:prstGeom prst="rect">
            <a:avLst/>
          </a:prstGeom>
        </p:spPr>
        <p:txBody>
          <a:bodyPr wrap="square">
            <a:spAutoFit/>
          </a:bodyPr>
          <a:lstStyle/>
          <a:p>
            <a:pPr marL="1143000" lvl="0" indent="-1143000">
              <a:spcBef>
                <a:spcPct val="0"/>
              </a:spcBef>
              <a:buAutoNum type="arabicPeriod"/>
              <a:defRPr/>
            </a:pPr>
            <a:r>
              <a:rPr lang="en-GB" b="1" dirty="0" smtClean="0">
                <a:latin typeface="Arial" pitchFamily="34" charset="0"/>
                <a:cs typeface="Arial" pitchFamily="34" charset="0"/>
              </a:rPr>
              <a:t>A  final vote in Parliament on the deal but Minister will have new increased powers in the Repeal Bill</a:t>
            </a:r>
          </a:p>
          <a:p>
            <a:pPr marL="1143000" lvl="0" indent="-1143000">
              <a:spcBef>
                <a:spcPct val="0"/>
              </a:spcBef>
              <a:buAutoNum type="arabicPeriod"/>
              <a:defRPr/>
            </a:pPr>
            <a:r>
              <a:rPr lang="en-GB" b="1" dirty="0" smtClean="0">
                <a:latin typeface="Arial" pitchFamily="34" charset="0"/>
                <a:cs typeface="Arial" pitchFamily="34" charset="0"/>
              </a:rPr>
              <a:t>Control of our own laws – End ECJ Jurisdiction</a:t>
            </a:r>
          </a:p>
          <a:p>
            <a:pPr marL="1143000" indent="-1143000">
              <a:spcBef>
                <a:spcPct val="0"/>
              </a:spcBef>
              <a:buFontTx/>
              <a:buAutoNum type="arabicPeriod"/>
              <a:defRPr/>
            </a:pPr>
            <a:r>
              <a:rPr lang="en-GB" b="1" dirty="0" smtClean="0">
                <a:latin typeface="Arial" pitchFamily="34" charset="0"/>
                <a:cs typeface="Arial" pitchFamily="34" charset="0"/>
              </a:rPr>
              <a:t>Prevent a hard border with Ireland</a:t>
            </a:r>
          </a:p>
          <a:p>
            <a:pPr marL="1143000" indent="-1143000">
              <a:spcBef>
                <a:spcPct val="0"/>
              </a:spcBef>
              <a:buFontTx/>
              <a:buAutoNum type="arabicPeriod"/>
              <a:defRPr/>
            </a:pPr>
            <a:r>
              <a:rPr lang="en-GB" b="1" dirty="0" smtClean="0">
                <a:latin typeface="Arial" pitchFamily="34" charset="0"/>
                <a:cs typeface="Arial" pitchFamily="34" charset="0"/>
              </a:rPr>
              <a:t>Control migration – No Freedom of movement</a:t>
            </a:r>
          </a:p>
          <a:p>
            <a:pPr marL="1143000" indent="-1143000">
              <a:spcBef>
                <a:spcPct val="0"/>
              </a:spcBef>
              <a:buFontTx/>
              <a:buAutoNum type="arabicPeriod"/>
              <a:defRPr/>
            </a:pPr>
            <a:r>
              <a:rPr lang="en-GB" b="1" dirty="0" smtClean="0">
                <a:latin typeface="Arial" pitchFamily="34" charset="0"/>
                <a:cs typeface="Arial" pitchFamily="34" charset="0"/>
              </a:rPr>
              <a:t>No article Rights for EU nationals in UK, and UK nationals in the EU </a:t>
            </a:r>
          </a:p>
          <a:p>
            <a:pPr marL="1143000" indent="-1143000">
              <a:spcBef>
                <a:spcPct val="0"/>
              </a:spcBef>
              <a:buFontTx/>
              <a:buAutoNum type="arabicPeriod"/>
              <a:defRPr/>
            </a:pPr>
            <a:r>
              <a:rPr lang="en-GB" b="1" dirty="0" smtClean="0">
                <a:latin typeface="Arial" pitchFamily="34" charset="0"/>
                <a:cs typeface="Arial" pitchFamily="34" charset="0"/>
              </a:rPr>
              <a:t>Protect workers' rights</a:t>
            </a:r>
          </a:p>
          <a:p>
            <a:pPr marL="1143000" indent="-1143000">
              <a:spcBef>
                <a:spcPct val="0"/>
              </a:spcBef>
              <a:buFontTx/>
              <a:buAutoNum type="arabicPeriod"/>
              <a:defRPr/>
            </a:pPr>
            <a:r>
              <a:rPr lang="en-GB" b="1" dirty="0" smtClean="0">
                <a:latin typeface="Arial" pitchFamily="34" charset="0"/>
                <a:cs typeface="Arial" pitchFamily="34" charset="0"/>
              </a:rPr>
              <a:t>Free trade with European market – no single market or full customs union membership</a:t>
            </a:r>
          </a:p>
          <a:p>
            <a:pPr marL="1143000" indent="-1143000">
              <a:spcBef>
                <a:spcPct val="0"/>
              </a:spcBef>
              <a:buFontTx/>
              <a:buAutoNum type="arabicPeriod"/>
              <a:defRPr/>
            </a:pPr>
            <a:r>
              <a:rPr lang="en-GB" b="1" dirty="0" smtClean="0">
                <a:latin typeface="Arial" pitchFamily="34" charset="0"/>
                <a:cs typeface="Arial" pitchFamily="34" charset="0"/>
              </a:rPr>
              <a:t>Negotiate new trade agreements with other countries</a:t>
            </a:r>
          </a:p>
          <a:p>
            <a:pPr marL="1143000" indent="-1143000">
              <a:spcBef>
                <a:spcPct val="0"/>
              </a:spcBef>
              <a:buFontTx/>
              <a:buAutoNum type="arabicPeriod"/>
              <a:defRPr/>
            </a:pPr>
            <a:r>
              <a:rPr lang="en-GB" b="1" dirty="0" smtClean="0">
                <a:latin typeface="Arial" pitchFamily="34" charset="0"/>
                <a:cs typeface="Arial" pitchFamily="34" charset="0"/>
              </a:rPr>
              <a:t>A deal for science and technology</a:t>
            </a:r>
          </a:p>
          <a:p>
            <a:pPr marL="1143000" indent="-1143000">
              <a:spcBef>
                <a:spcPct val="0"/>
              </a:spcBef>
              <a:buFontTx/>
              <a:buAutoNum type="arabicPeriod"/>
              <a:defRPr/>
            </a:pPr>
            <a:r>
              <a:rPr lang="en-GB" b="1" dirty="0" smtClean="0">
                <a:latin typeface="Arial" pitchFamily="34" charset="0"/>
                <a:cs typeface="Arial" pitchFamily="34" charset="0"/>
              </a:rPr>
              <a:t>Co-operation on fighting crime</a:t>
            </a:r>
          </a:p>
          <a:p>
            <a:pPr marL="1143000" indent="-1143000">
              <a:spcBef>
                <a:spcPct val="0"/>
              </a:spcBef>
              <a:buFontTx/>
              <a:buAutoNum type="arabicPeriod"/>
              <a:defRPr/>
            </a:pPr>
            <a:r>
              <a:rPr lang="en-GB" b="1" dirty="0" smtClean="0">
                <a:latin typeface="Arial" pitchFamily="34" charset="0"/>
                <a:cs typeface="Arial" pitchFamily="34" charset="0"/>
              </a:rPr>
              <a:t>Protect the financial world role of the city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rmAutofit/>
          </a:bodyPr>
          <a:lstStyle/>
          <a:p>
            <a:r>
              <a:rPr lang="en-GB" b="1" dirty="0" smtClean="0"/>
              <a:t>EU take on the negotiations </a:t>
            </a:r>
            <a:endParaRPr lang="en-GB" b="1" dirty="0"/>
          </a:p>
        </p:txBody>
      </p:sp>
      <p:pic>
        <p:nvPicPr>
          <p:cNvPr id="4" name="Content Placeholder 3" descr="UNISON logo.jpg"/>
          <p:cNvPicPr>
            <a:picLocks noGrp="1" noChangeAspect="1"/>
          </p:cNvPicPr>
          <p:nvPr>
            <p:ph idx="1"/>
          </p:nvPr>
        </p:nvPicPr>
        <p:blipFill>
          <a:blip r:embed="rId2" cstate="print"/>
          <a:stretch>
            <a:fillRect/>
          </a:stretch>
        </p:blipFill>
        <p:spPr>
          <a:xfrm>
            <a:off x="2483768" y="6021288"/>
            <a:ext cx="4572000" cy="504056"/>
          </a:xfrm>
          <a:prstGeom prst="rect">
            <a:avLst/>
          </a:prstGeom>
        </p:spPr>
      </p:pic>
      <p:sp>
        <p:nvSpPr>
          <p:cNvPr id="5" name="Subtitle 2"/>
          <p:cNvSpPr txBox="1">
            <a:spLocks/>
          </p:cNvSpPr>
          <p:nvPr/>
        </p:nvSpPr>
        <p:spPr>
          <a:xfrm>
            <a:off x="1371600" y="1700808"/>
            <a:ext cx="6400800" cy="33123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4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500034" y="1357298"/>
            <a:ext cx="8136904" cy="5386090"/>
          </a:xfrm>
          <a:prstGeom prst="rect">
            <a:avLst/>
          </a:prstGeom>
        </p:spPr>
        <p:txBody>
          <a:bodyPr wrap="square">
            <a:spAutoFit/>
          </a:bodyPr>
          <a:lstStyle/>
          <a:p>
            <a:r>
              <a:rPr lang="en-GB" sz="2800" b="1" dirty="0" smtClean="0"/>
              <a:t>Phase One : Not enough progress </a:t>
            </a:r>
            <a:r>
              <a:rPr lang="en-GB" sz="2800" b="1" dirty="0" smtClean="0"/>
              <a:t>yet for </a:t>
            </a:r>
            <a:r>
              <a:rPr lang="en-GB" sz="2800" b="1" dirty="0" smtClean="0"/>
              <a:t>Phase two</a:t>
            </a:r>
          </a:p>
          <a:p>
            <a:endParaRPr lang="en-GB" sz="2800" b="1" dirty="0" smtClean="0"/>
          </a:p>
          <a:p>
            <a:pPr>
              <a:buFont typeface="Arial" pitchFamily="34" charset="0"/>
              <a:buChar char="•"/>
            </a:pPr>
            <a:r>
              <a:rPr lang="en-GB" sz="3600" b="1" dirty="0" smtClean="0"/>
              <a:t>The divorce Bill – between £20bn and £</a:t>
            </a:r>
            <a:r>
              <a:rPr lang="en-GB" sz="3600" b="1" dirty="0" smtClean="0"/>
              <a:t>60bn – agreed up to 90bn?</a:t>
            </a:r>
            <a:endParaRPr lang="en-GB" sz="3600" b="1" dirty="0" smtClean="0"/>
          </a:p>
          <a:p>
            <a:pPr>
              <a:buFont typeface="Arial" pitchFamily="34" charset="0"/>
              <a:buChar char="•"/>
            </a:pPr>
            <a:r>
              <a:rPr lang="en-GB" sz="3600" b="1" dirty="0" smtClean="0"/>
              <a:t>The rights of EU citizens and UK citizens in Europe</a:t>
            </a:r>
          </a:p>
          <a:p>
            <a:pPr>
              <a:buFont typeface="Arial" pitchFamily="34" charset="0"/>
              <a:buChar char="•"/>
            </a:pPr>
            <a:r>
              <a:rPr lang="en-GB" sz="3600" b="1" dirty="0" smtClean="0"/>
              <a:t>Resolving the open border of Northern Ireland and Republic of Ireland</a:t>
            </a:r>
          </a:p>
          <a:p>
            <a:endParaRPr lang="en-GB" b="1" dirty="0" smtClean="0"/>
          </a:p>
          <a:p>
            <a:pPr marL="1143000" indent="-1143000">
              <a:spcBef>
                <a:spcPct val="0"/>
              </a:spcBef>
              <a:buFont typeface="Arial" pitchFamily="34" charset="0"/>
              <a:buChar char="•"/>
              <a:defRPr/>
            </a:pPr>
            <a:endParaRPr lang="en-GB" dirty="0" smtClean="0">
              <a:latin typeface="Arial" pitchFamily="34" charset="0"/>
              <a:cs typeface="Arial" pitchFamily="34" charset="0"/>
            </a:endParaRPr>
          </a:p>
          <a:p>
            <a:pPr marL="1143000" indent="-1143000">
              <a:spcBef>
                <a:spcPct val="0"/>
              </a:spcBef>
              <a:defRPr/>
            </a:pPr>
            <a:endParaRPr lang="en-GB" dirty="0" smtClean="0"/>
          </a:p>
          <a:p>
            <a:pPr marL="1143000" indent="-1143000">
              <a:spcBef>
                <a:spcPct val="0"/>
              </a:spcBef>
              <a:buFont typeface="Arial" pitchFamily="34" charset="0"/>
              <a:buChar char="•"/>
              <a:defRPr/>
            </a:pPr>
            <a:endParaRPr lang="en-GB"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Why </a:t>
            </a:r>
            <a:r>
              <a:rPr lang="en-GB" b="1" dirty="0" err="1" smtClean="0"/>
              <a:t>Brexit</a:t>
            </a:r>
            <a:r>
              <a:rPr lang="en-GB" b="1" dirty="0" smtClean="0"/>
              <a:t> is important for UNISON members ?</a:t>
            </a:r>
            <a:endParaRPr lang="en-GB" b="1" dirty="0"/>
          </a:p>
        </p:txBody>
      </p:sp>
      <p:sp>
        <p:nvSpPr>
          <p:cNvPr id="3" name="Content Placeholder 2"/>
          <p:cNvSpPr>
            <a:spLocks noGrp="1"/>
          </p:cNvSpPr>
          <p:nvPr>
            <p:ph idx="1"/>
          </p:nvPr>
        </p:nvSpPr>
        <p:spPr/>
        <p:txBody>
          <a:bodyPr>
            <a:normAutofit lnSpcReduction="10000"/>
          </a:bodyPr>
          <a:lstStyle/>
          <a:p>
            <a:pPr algn="ctr">
              <a:buNone/>
            </a:pPr>
            <a:r>
              <a:rPr lang="en-GB" b="1" dirty="0" smtClean="0"/>
              <a:t>4 key issues in UNISONs </a:t>
            </a:r>
            <a:r>
              <a:rPr lang="en-GB" b="1" dirty="0" err="1" smtClean="0"/>
              <a:t>Brexit</a:t>
            </a:r>
            <a:r>
              <a:rPr lang="en-GB" b="1" dirty="0" smtClean="0"/>
              <a:t> campaign</a:t>
            </a:r>
          </a:p>
          <a:p>
            <a:pPr algn="ctr">
              <a:buNone/>
            </a:pPr>
            <a:r>
              <a:rPr lang="en-GB" dirty="0" smtClean="0"/>
              <a:t>1. Workers must not pay for </a:t>
            </a:r>
            <a:r>
              <a:rPr lang="en-GB" dirty="0" err="1" smtClean="0"/>
              <a:t>Brexit</a:t>
            </a:r>
            <a:r>
              <a:rPr lang="en-GB" dirty="0" smtClean="0"/>
              <a:t> - Protect Employment and Trade unions workers rights</a:t>
            </a:r>
          </a:p>
          <a:p>
            <a:pPr algn="ctr"/>
            <a:r>
              <a:rPr lang="en-GB" dirty="0" smtClean="0"/>
              <a:t> Health and Safety, Working Time Rights, Equal Pay, maternity, Equality Pay, Consultation on collective redundancies, TUPE, Protections for migrant and posted workers</a:t>
            </a:r>
          </a:p>
          <a:p>
            <a:pPr algn="ctr"/>
            <a:r>
              <a:rPr lang="en-GB" dirty="0" smtClean="0"/>
              <a:t>Landmark Victory on scrapping the governments Employment Tribunal Fees </a:t>
            </a:r>
            <a:endParaRPr lang="en-GB" dirty="0"/>
          </a:p>
        </p:txBody>
      </p:sp>
      <p:pic>
        <p:nvPicPr>
          <p:cNvPr id="4" name="Content Placeholder 3" descr="UNISON logo.jpg"/>
          <p:cNvPicPr>
            <a:picLocks noChangeAspect="1"/>
          </p:cNvPicPr>
          <p:nvPr/>
        </p:nvPicPr>
        <p:blipFill>
          <a:blip r:embed="rId2" cstate="print"/>
          <a:stretch>
            <a:fillRect/>
          </a:stretch>
        </p:blipFill>
        <p:spPr>
          <a:xfrm>
            <a:off x="2483768" y="5949280"/>
            <a:ext cx="4572000" cy="5760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a:t>
            </a:r>
            <a:r>
              <a:rPr lang="en-GB" b="1" dirty="0" smtClean="0"/>
              <a:t>Equality, Citizen and Human Rights</a:t>
            </a:r>
            <a:endParaRPr lang="en-GB" b="1" dirty="0"/>
          </a:p>
        </p:txBody>
      </p:sp>
      <p:sp>
        <p:nvSpPr>
          <p:cNvPr id="3" name="Content Placeholder 2"/>
          <p:cNvSpPr>
            <a:spLocks noGrp="1"/>
          </p:cNvSpPr>
          <p:nvPr>
            <p:ph idx="1"/>
          </p:nvPr>
        </p:nvSpPr>
        <p:spPr/>
        <p:txBody>
          <a:bodyPr>
            <a:normAutofit/>
          </a:bodyPr>
          <a:lstStyle/>
          <a:p>
            <a:r>
              <a:rPr lang="en-GB" dirty="0" smtClean="0"/>
              <a:t>No non- dilution of Equality and Human rights laws </a:t>
            </a:r>
          </a:p>
          <a:p>
            <a:r>
              <a:rPr lang="en-GB" dirty="0" smtClean="0"/>
              <a:t>A new constitution of Rights to Equality to incorporate and retain the EU charter of Fundamental Rights</a:t>
            </a:r>
          </a:p>
          <a:p>
            <a:r>
              <a:rPr lang="en-GB" dirty="0" smtClean="0"/>
              <a:t>Maintain Rights of EU citizens in the UK and UK citizens in the EU</a:t>
            </a:r>
            <a:endParaRPr lang="en-GB" dirty="0"/>
          </a:p>
        </p:txBody>
      </p:sp>
      <p:pic>
        <p:nvPicPr>
          <p:cNvPr id="4" name="Content Placeholder 3" descr="UNISON logo.jpg"/>
          <p:cNvPicPr>
            <a:picLocks noChangeAspect="1"/>
          </p:cNvPicPr>
          <p:nvPr/>
        </p:nvPicPr>
        <p:blipFill>
          <a:blip r:embed="rId2" cstate="print"/>
          <a:stretch>
            <a:fillRect/>
          </a:stretch>
        </p:blipFill>
        <p:spPr>
          <a:xfrm>
            <a:off x="2483768" y="5949280"/>
            <a:ext cx="4572000" cy="5760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GB" sz="4000" dirty="0" smtClean="0"/>
              <a:t>3.    Protect and fund Public services  </a:t>
            </a:r>
            <a:endParaRPr lang="en-GB" sz="4000" dirty="0"/>
          </a:p>
        </p:txBody>
      </p:sp>
      <p:sp>
        <p:nvSpPr>
          <p:cNvPr id="3" name="Content Placeholder 2"/>
          <p:cNvSpPr>
            <a:spLocks noGrp="1"/>
          </p:cNvSpPr>
          <p:nvPr>
            <p:ph idx="1"/>
          </p:nvPr>
        </p:nvSpPr>
        <p:spPr>
          <a:xfrm>
            <a:off x="457200" y="1071546"/>
            <a:ext cx="8229600" cy="5054617"/>
          </a:xfrm>
        </p:spPr>
        <p:txBody>
          <a:bodyPr>
            <a:normAutofit fontScale="92500" lnSpcReduction="20000"/>
          </a:bodyPr>
          <a:lstStyle/>
          <a:p>
            <a:r>
              <a:rPr lang="en-GB" sz="2400" dirty="0" smtClean="0"/>
              <a:t>End austerity and increase funding - vital for health and social care services</a:t>
            </a:r>
          </a:p>
          <a:p>
            <a:r>
              <a:rPr lang="en-GB" sz="2400" dirty="0" smtClean="0"/>
              <a:t>Cavendish Coalition – 30 Health and Social care employers and employee organisations campaigning for the vital continued need of EU workers in these public services:</a:t>
            </a:r>
          </a:p>
          <a:p>
            <a:r>
              <a:rPr lang="en-GB" sz="2400" dirty="0" smtClean="0"/>
              <a:t>55,000 in the NHS and 90,000 in social care</a:t>
            </a:r>
          </a:p>
          <a:p>
            <a:r>
              <a:rPr lang="en-GB" sz="2400" dirty="0" smtClean="0"/>
              <a:t>UNISON has 80,00 EU members to support in the workplace </a:t>
            </a:r>
          </a:p>
          <a:p>
            <a:pPr marL="514350" indent="-514350">
              <a:buAutoNum type="arabicPeriod"/>
            </a:pPr>
            <a:r>
              <a:rPr lang="en-GB" sz="2400" dirty="0" smtClean="0"/>
              <a:t>No ending of freedom of movement for EU workers  in health and social care during the transitional arrangements</a:t>
            </a:r>
          </a:p>
          <a:p>
            <a:pPr marL="514350" indent="-514350">
              <a:buAutoNum type="arabicPeriod"/>
            </a:pPr>
            <a:r>
              <a:rPr lang="en-GB" sz="2400" dirty="0" smtClean="0"/>
              <a:t>Give unilateral rights now to end uncertainty to EU workers and families</a:t>
            </a:r>
          </a:p>
          <a:p>
            <a:pPr marL="514350" indent="-514350">
              <a:buAutoNum type="arabicPeriod"/>
            </a:pPr>
            <a:r>
              <a:rPr lang="en-GB" sz="2400" dirty="0" smtClean="0"/>
              <a:t>Make any new migration system easy for employers and migrants</a:t>
            </a:r>
          </a:p>
          <a:p>
            <a:pPr marL="514350" indent="-514350">
              <a:buAutoNum type="arabicPeriod"/>
            </a:pPr>
            <a:r>
              <a:rPr lang="en-GB" sz="2400" dirty="0" smtClean="0"/>
              <a:t>Recruit, train and retain the health and social care domestic workforce – unless more funding then will always need migrant workers</a:t>
            </a:r>
          </a:p>
          <a:p>
            <a:pPr marL="514350" indent="-514350">
              <a:buAutoNum type="arabicPeriod"/>
            </a:pPr>
            <a:r>
              <a:rPr lang="en-GB" sz="2400" b="1" dirty="0" smtClean="0"/>
              <a:t>Pay up Now </a:t>
            </a:r>
          </a:p>
          <a:p>
            <a:pPr marL="514350" indent="-514350">
              <a:buAutoNum type="arabicPeriod"/>
            </a:pPr>
            <a:endParaRPr lang="en-GB" sz="2400" dirty="0" smtClean="0"/>
          </a:p>
          <a:p>
            <a:pPr marL="514350" indent="-514350">
              <a:buAutoNum type="arabicPeriod"/>
            </a:pPr>
            <a:endParaRPr lang="en-GB" dirty="0" smtClean="0"/>
          </a:p>
          <a:p>
            <a:pPr marL="514350" indent="-514350">
              <a:buAutoNum type="arabicPeriod"/>
            </a:pPr>
            <a:endParaRPr lang="en-GB" dirty="0" smtClean="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4. Protect public services, standards and labour rights in new trade deals</a:t>
            </a:r>
            <a:endParaRPr lang="en-GB" dirty="0"/>
          </a:p>
        </p:txBody>
      </p:sp>
      <p:sp>
        <p:nvSpPr>
          <p:cNvPr id="3" name="Content Placeholder 2"/>
          <p:cNvSpPr>
            <a:spLocks noGrp="1"/>
          </p:cNvSpPr>
          <p:nvPr>
            <p:ph idx="1"/>
          </p:nvPr>
        </p:nvSpPr>
        <p:spPr>
          <a:xfrm>
            <a:off x="457200" y="1412776"/>
            <a:ext cx="8229600" cy="4713387"/>
          </a:xfrm>
        </p:spPr>
        <p:txBody>
          <a:bodyPr>
            <a:normAutofit lnSpcReduction="10000"/>
          </a:bodyPr>
          <a:lstStyle/>
          <a:p>
            <a:r>
              <a:rPr lang="en-GB" sz="2400" dirty="0" smtClean="0"/>
              <a:t>Already seen how the new trade deals - TTIP, CETA, TISA undermine public services, rights and standards</a:t>
            </a:r>
          </a:p>
          <a:p>
            <a:r>
              <a:rPr lang="en-GB" sz="2400" dirty="0" smtClean="0"/>
              <a:t>Lowering of Food standards, Environment standards, Chemical standards or keeping Energy prices high all need to be protected against.  Fight clauses in trade deals which put investor interests first through legal and court protections against democratic interests</a:t>
            </a:r>
          </a:p>
          <a:p>
            <a:r>
              <a:rPr lang="en-GB" sz="2400" dirty="0" smtClean="0"/>
              <a:t>Prevent liberalisation of public services by omitting them from trade deals to stop privatisation and the race to the bottom</a:t>
            </a:r>
          </a:p>
          <a:p>
            <a:r>
              <a:rPr lang="en-GB" sz="2400" dirty="0" smtClean="0"/>
              <a:t>Protect public services through maintaining  current  EU public procurement rules which allow some social provisions </a:t>
            </a:r>
          </a:p>
          <a:p>
            <a:r>
              <a:rPr lang="en-GB" sz="2400" dirty="0" smtClean="0"/>
              <a:t>Strengthen compliance and sanctions for companies that break employment laws and other  standards</a:t>
            </a:r>
            <a:endParaRPr lang="en-GB" sz="2400" dirty="0"/>
          </a:p>
        </p:txBody>
      </p:sp>
      <p:pic>
        <p:nvPicPr>
          <p:cNvPr id="4" name="Content Placeholder 3" descr="UNISON logo.jpg"/>
          <p:cNvPicPr>
            <a:picLocks noChangeAspect="1"/>
          </p:cNvPicPr>
          <p:nvPr/>
        </p:nvPicPr>
        <p:blipFill>
          <a:blip r:embed="rId2" cstate="print"/>
          <a:stretch>
            <a:fillRect/>
          </a:stretch>
        </p:blipFill>
        <p:spPr>
          <a:xfrm>
            <a:off x="2483768" y="5949280"/>
            <a:ext cx="4572000" cy="5760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8229600" cy="778098"/>
          </a:xfrm>
        </p:spPr>
        <p:txBody>
          <a:bodyPr>
            <a:normAutofit/>
          </a:bodyPr>
          <a:lstStyle/>
          <a:p>
            <a:r>
              <a:rPr lang="en-GB" dirty="0" err="1" smtClean="0"/>
              <a:t>Brexit</a:t>
            </a:r>
            <a:r>
              <a:rPr lang="en-GB" dirty="0" smtClean="0"/>
              <a:t> Campaign landscape</a:t>
            </a:r>
            <a:endParaRPr lang="en-GB" dirty="0"/>
          </a:p>
        </p:txBody>
      </p:sp>
      <p:pic>
        <p:nvPicPr>
          <p:cNvPr id="6" name="Content Placeholder 5" descr="UNISON logo.jpg"/>
          <p:cNvPicPr>
            <a:picLocks noGrp="1" noChangeAspect="1"/>
          </p:cNvPicPr>
          <p:nvPr>
            <p:ph idx="1"/>
          </p:nvPr>
        </p:nvPicPr>
        <p:blipFill>
          <a:blip r:embed="rId2" cstate="print"/>
          <a:stretch>
            <a:fillRect/>
          </a:stretch>
        </p:blipFill>
        <p:spPr>
          <a:xfrm>
            <a:off x="2714612" y="5733256"/>
            <a:ext cx="3786214" cy="720080"/>
          </a:xfrm>
          <a:prstGeom prst="rect">
            <a:avLst/>
          </a:prstGeom>
        </p:spPr>
      </p:pic>
      <p:sp>
        <p:nvSpPr>
          <p:cNvPr id="7" name="Content Placeholder 2"/>
          <p:cNvSpPr txBox="1">
            <a:spLocks/>
          </p:cNvSpPr>
          <p:nvPr/>
        </p:nvSpPr>
        <p:spPr>
          <a:xfrm>
            <a:off x="467544" y="1124744"/>
            <a:ext cx="8229600" cy="5073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800" dirty="0" smtClean="0"/>
          </a:p>
        </p:txBody>
      </p:sp>
      <p:sp>
        <p:nvSpPr>
          <p:cNvPr id="8" name="Rectangle 7"/>
          <p:cNvSpPr/>
          <p:nvPr/>
        </p:nvSpPr>
        <p:spPr>
          <a:xfrm>
            <a:off x="755576" y="908721"/>
            <a:ext cx="7344817" cy="5816977"/>
          </a:xfrm>
          <a:prstGeom prst="rect">
            <a:avLst/>
          </a:prstGeom>
        </p:spPr>
        <p:txBody>
          <a:bodyPr wrap="square">
            <a:spAutoFit/>
          </a:bodyPr>
          <a:lstStyle/>
          <a:p>
            <a:pPr fontAlgn="base">
              <a:spcBef>
                <a:spcPct val="0"/>
              </a:spcBef>
              <a:spcAft>
                <a:spcPct val="0"/>
              </a:spcAft>
              <a:buFont typeface="Arial" pitchFamily="34" charset="0"/>
              <a:buChar char="•"/>
            </a:pPr>
            <a:r>
              <a:rPr lang="en-GB" sz="2800" dirty="0" smtClean="0">
                <a:solidFill>
                  <a:srgbClr val="000000"/>
                </a:solidFill>
                <a:latin typeface="Arial" pitchFamily="34" charset="0"/>
                <a:ea typeface="Times New Roman" pitchFamily="18" charset="0"/>
                <a:cs typeface="Times New Roman" pitchFamily="18" charset="0"/>
              </a:rPr>
              <a:t> </a:t>
            </a:r>
            <a:r>
              <a:rPr lang="en-GB" sz="2400" dirty="0" smtClean="0">
                <a:solidFill>
                  <a:srgbClr val="000000"/>
                </a:solidFill>
                <a:latin typeface="Arial" pitchFamily="34" charset="0"/>
                <a:ea typeface="Times New Roman" pitchFamily="18" charset="0"/>
                <a:cs typeface="Times New Roman" pitchFamily="18" charset="0"/>
              </a:rPr>
              <a:t>Joint </a:t>
            </a:r>
            <a:r>
              <a:rPr lang="en-GB" sz="2400" dirty="0" smtClean="0">
                <a:solidFill>
                  <a:srgbClr val="000000"/>
                </a:solidFill>
                <a:latin typeface="Arial" pitchFamily="34" charset="0"/>
                <a:ea typeface="Times New Roman" pitchFamily="18" charset="0"/>
                <a:cs typeface="Times New Roman" pitchFamily="18" charset="0"/>
              </a:rPr>
              <a:t>work with TUC, ETUC, EPSU</a:t>
            </a:r>
            <a:endParaRPr lang="en-GB" sz="24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pPr>
            <a:r>
              <a:rPr lang="en-GB" sz="2400" dirty="0" smtClean="0">
                <a:solidFill>
                  <a:prstClr val="black"/>
                </a:solidFill>
                <a:latin typeface="Arial" pitchFamily="34" charset="0"/>
                <a:ea typeface="Times New Roman" pitchFamily="18" charset="0"/>
                <a:cs typeface="Arial" pitchFamily="34" charset="0"/>
              </a:rPr>
              <a:t> Working </a:t>
            </a:r>
            <a:r>
              <a:rPr lang="en-GB" sz="2400" dirty="0" smtClean="0">
                <a:solidFill>
                  <a:prstClr val="black"/>
                </a:solidFill>
                <a:latin typeface="Arial" pitchFamily="34" charset="0"/>
                <a:ea typeface="Times New Roman" pitchFamily="18" charset="0"/>
                <a:cs typeface="Arial" pitchFamily="34" charset="0"/>
              </a:rPr>
              <a:t>with </a:t>
            </a:r>
            <a:r>
              <a:rPr lang="en-GB" sz="2400" dirty="0" smtClean="0">
                <a:solidFill>
                  <a:prstClr val="black"/>
                </a:solidFill>
                <a:latin typeface="Arial" pitchFamily="34" charset="0"/>
                <a:ea typeface="Times New Roman" pitchFamily="18" charset="0"/>
                <a:cs typeface="Arial" pitchFamily="34" charset="0"/>
              </a:rPr>
              <a:t>LP Shadow </a:t>
            </a:r>
            <a:r>
              <a:rPr lang="en-GB" sz="2400" dirty="0" smtClean="0">
                <a:solidFill>
                  <a:prstClr val="black"/>
                </a:solidFill>
                <a:latin typeface="Arial" pitchFamily="34" charset="0"/>
                <a:ea typeface="Times New Roman" pitchFamily="18" charset="0"/>
                <a:cs typeface="Arial" pitchFamily="34" charset="0"/>
              </a:rPr>
              <a:t>Cabinet, MEPs and MPs and Peers – cross </a:t>
            </a:r>
            <a:r>
              <a:rPr lang="en-GB" sz="2400" dirty="0" smtClean="0">
                <a:solidFill>
                  <a:prstClr val="black"/>
                </a:solidFill>
                <a:latin typeface="Arial" pitchFamily="34" charset="0"/>
                <a:ea typeface="Times New Roman" pitchFamily="18" charset="0"/>
                <a:cs typeface="Arial" pitchFamily="34" charset="0"/>
              </a:rPr>
              <a:t>party </a:t>
            </a:r>
            <a:endParaRPr lang="en-GB" sz="2400" dirty="0" smtClean="0">
              <a:solidFill>
                <a:prstClr val="black"/>
              </a:solidFill>
              <a:latin typeface="Arial" pitchFamily="34" charset="0"/>
              <a:ea typeface="Times New Roman" pitchFamily="18" charset="0"/>
              <a:cs typeface="Arial" pitchFamily="34" charset="0"/>
            </a:endParaRPr>
          </a:p>
          <a:p>
            <a:pPr fontAlgn="base">
              <a:spcBef>
                <a:spcPct val="0"/>
              </a:spcBef>
              <a:spcAft>
                <a:spcPct val="0"/>
              </a:spcAft>
              <a:buFont typeface="Arial" pitchFamily="34" charset="0"/>
              <a:buChar char="•"/>
            </a:pPr>
            <a:r>
              <a:rPr lang="en-GB" sz="2400" dirty="0" smtClean="0">
                <a:solidFill>
                  <a:prstClr val="black"/>
                </a:solidFill>
                <a:latin typeface="Arial" pitchFamily="34" charset="0"/>
                <a:ea typeface="Times New Roman" pitchFamily="18" charset="0"/>
                <a:cs typeface="Arial" pitchFamily="34" charset="0"/>
              </a:rPr>
              <a:t> Meeting </a:t>
            </a:r>
            <a:r>
              <a:rPr lang="en-GB" sz="2400" dirty="0" smtClean="0">
                <a:solidFill>
                  <a:prstClr val="black"/>
                </a:solidFill>
                <a:latin typeface="Arial" pitchFamily="34" charset="0"/>
                <a:ea typeface="Times New Roman" pitchFamily="18" charset="0"/>
                <a:cs typeface="Arial" pitchFamily="34" charset="0"/>
              </a:rPr>
              <a:t>with civil servants - </a:t>
            </a:r>
            <a:r>
              <a:rPr lang="en-GB" sz="2400" dirty="0" smtClean="0">
                <a:solidFill>
                  <a:srgbClr val="000000"/>
                </a:solidFill>
                <a:latin typeface="Arial" pitchFamily="34" charset="0"/>
                <a:ea typeface="Times New Roman" pitchFamily="18" charset="0"/>
                <a:cs typeface="Times New Roman" pitchFamily="18" charset="0"/>
              </a:rPr>
              <a:t>DTI on trade deals – Home office on migration</a:t>
            </a:r>
            <a:endParaRPr lang="en-GB" sz="2400" dirty="0" smtClean="0">
              <a:solidFill>
                <a:prstClr val="black"/>
              </a:solidFill>
              <a:latin typeface="Arial" pitchFamily="34" charset="0"/>
              <a:cs typeface="Arial" pitchFamily="34" charset="0"/>
            </a:endParaRPr>
          </a:p>
          <a:p>
            <a:pPr lvl="0" eaLnBrk="0" fontAlgn="base" hangingPunct="0">
              <a:spcBef>
                <a:spcPct val="0"/>
              </a:spcBef>
              <a:spcAft>
                <a:spcPct val="0"/>
              </a:spcAft>
              <a:buFontTx/>
              <a:buChar char="•"/>
            </a:pPr>
            <a:r>
              <a:rPr lang="en-GB" sz="2400" dirty="0" smtClean="0">
                <a:solidFill>
                  <a:srgbClr val="000000"/>
                </a:solidFill>
                <a:latin typeface="Arial" pitchFamily="34" charset="0"/>
                <a:ea typeface="Times New Roman" pitchFamily="18" charset="0"/>
                <a:cs typeface="Times New Roman" pitchFamily="18" charset="0"/>
              </a:rPr>
              <a:t> Repeal Bill Alliance – 70 civil organisations </a:t>
            </a:r>
          </a:p>
          <a:p>
            <a:pPr lvl="0" eaLnBrk="0" fontAlgn="base" hangingPunct="0">
              <a:spcBef>
                <a:spcPct val="0"/>
              </a:spcBef>
              <a:spcAft>
                <a:spcPct val="0"/>
              </a:spcAft>
              <a:buFontTx/>
              <a:buChar char="•"/>
            </a:pPr>
            <a:r>
              <a:rPr lang="en-GB" sz="2400" dirty="0" smtClean="0">
                <a:solidFill>
                  <a:srgbClr val="000000"/>
                </a:solidFill>
                <a:latin typeface="Arial" pitchFamily="34" charset="0"/>
                <a:ea typeface="Times New Roman" pitchFamily="18" charset="0"/>
                <a:cs typeface="Times New Roman" pitchFamily="18" charset="0"/>
              </a:rPr>
              <a:t> 3millions and British in Europe </a:t>
            </a:r>
          </a:p>
          <a:p>
            <a:pPr lvl="0" eaLnBrk="0" fontAlgn="base" hangingPunct="0">
              <a:spcBef>
                <a:spcPct val="0"/>
              </a:spcBef>
              <a:spcAft>
                <a:spcPct val="0"/>
              </a:spcAft>
              <a:buFontTx/>
              <a:buChar char="•"/>
            </a:pPr>
            <a:r>
              <a:rPr lang="en-GB" sz="2400" dirty="0" smtClean="0">
                <a:solidFill>
                  <a:srgbClr val="000000"/>
                </a:solidFill>
                <a:latin typeface="Arial" pitchFamily="34" charset="0"/>
                <a:ea typeface="Times New Roman" pitchFamily="18" charset="0"/>
                <a:cs typeface="Times New Roman" pitchFamily="18" charset="0"/>
              </a:rPr>
              <a:t>Cavendish </a:t>
            </a:r>
            <a:r>
              <a:rPr lang="en-GB" sz="2400" dirty="0" smtClean="0">
                <a:solidFill>
                  <a:srgbClr val="000000"/>
                </a:solidFill>
                <a:latin typeface="Arial" pitchFamily="34" charset="0"/>
                <a:ea typeface="Times New Roman" pitchFamily="18" charset="0"/>
                <a:cs typeface="Times New Roman" pitchFamily="18" charset="0"/>
              </a:rPr>
              <a:t>Coalition – 37 organisations in health and social care (employers and trade unions)</a:t>
            </a:r>
            <a:endParaRPr lang="en-GB" sz="2400" dirty="0" smtClean="0">
              <a:solidFill>
                <a:srgbClr val="000000"/>
              </a:solidFill>
              <a:latin typeface="Arial"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en-GB" sz="2400" dirty="0" smtClean="0">
                <a:solidFill>
                  <a:srgbClr val="000000"/>
                </a:solidFill>
                <a:latin typeface="Arial" pitchFamily="34" charset="0"/>
                <a:ea typeface="Times New Roman" pitchFamily="18" charset="0"/>
                <a:cs typeface="Times New Roman" pitchFamily="18" charset="0"/>
              </a:rPr>
              <a:t> The3millions, British in Europe, Human </a:t>
            </a:r>
            <a:r>
              <a:rPr lang="en-GB" sz="2400" dirty="0" smtClean="0">
                <a:solidFill>
                  <a:srgbClr val="000000"/>
                </a:solidFill>
                <a:latin typeface="Arial" pitchFamily="34" charset="0"/>
                <a:ea typeface="Times New Roman" pitchFamily="18" charset="0"/>
                <a:cs typeface="Times New Roman" pitchFamily="18" charset="0"/>
              </a:rPr>
              <a:t>Rights </a:t>
            </a:r>
            <a:r>
              <a:rPr lang="en-GB" sz="2400" dirty="0" smtClean="0">
                <a:solidFill>
                  <a:srgbClr val="000000"/>
                </a:solidFill>
                <a:latin typeface="Arial" pitchFamily="34" charset="0"/>
                <a:ea typeface="Times New Roman" pitchFamily="18" charset="0"/>
                <a:cs typeface="Times New Roman" pitchFamily="18" charset="0"/>
              </a:rPr>
              <a:t>Alliance, Freedom of Movement Alliance, Equality </a:t>
            </a:r>
            <a:r>
              <a:rPr lang="en-GB" sz="2400" dirty="0" smtClean="0">
                <a:solidFill>
                  <a:srgbClr val="000000"/>
                </a:solidFill>
                <a:latin typeface="Arial" pitchFamily="34" charset="0"/>
                <a:ea typeface="Times New Roman" pitchFamily="18" charset="0"/>
                <a:cs typeface="Times New Roman" pitchFamily="18" charset="0"/>
              </a:rPr>
              <a:t>Diversity </a:t>
            </a:r>
            <a:r>
              <a:rPr lang="en-GB" sz="2400" dirty="0" smtClean="0">
                <a:solidFill>
                  <a:srgbClr val="000000"/>
                </a:solidFill>
                <a:latin typeface="Arial" pitchFamily="34" charset="0"/>
                <a:ea typeface="Times New Roman" pitchFamily="18" charset="0"/>
                <a:cs typeface="Times New Roman" pitchFamily="18" charset="0"/>
              </a:rPr>
              <a:t>Forum on defending EU citizens rights and equality and human rights</a:t>
            </a:r>
            <a:endParaRPr lang="en-GB" sz="2400" dirty="0" smtClean="0">
              <a:solidFill>
                <a:srgbClr val="000000"/>
              </a:solidFill>
              <a:latin typeface="Arial" pitchFamily="34" charset="0"/>
              <a:ea typeface="Times New Roman" pitchFamily="18" charset="0"/>
              <a:cs typeface="Times New Roman" pitchFamily="18" charset="0"/>
            </a:endParaRPr>
          </a:p>
          <a:p>
            <a:pPr lvl="0" eaLnBrk="0" fontAlgn="base" hangingPunct="0">
              <a:spcBef>
                <a:spcPct val="0"/>
              </a:spcBef>
              <a:spcAft>
                <a:spcPct val="0"/>
              </a:spcAft>
              <a:buFontTx/>
              <a:buChar char="•"/>
            </a:pPr>
            <a:endParaRPr lang="en-GB" sz="2800" dirty="0" smtClean="0">
              <a:solidFill>
                <a:srgbClr val="000000"/>
              </a:solidFill>
              <a:latin typeface="Arial" pitchFamily="34" charset="0"/>
              <a:ea typeface="Times New Roman" pitchFamily="18" charset="0"/>
              <a:cs typeface="Times New Roman" pitchFamily="18" charset="0"/>
            </a:endParaRPr>
          </a:p>
          <a:p>
            <a:pPr lvl="0" eaLnBrk="0" fontAlgn="base" hangingPunct="0">
              <a:spcBef>
                <a:spcPct val="0"/>
              </a:spcBef>
              <a:spcAft>
                <a:spcPct val="0"/>
              </a:spcAft>
            </a:pPr>
            <a:endParaRPr lang="en-GB" sz="2800" dirty="0" smtClean="0">
              <a:solidFill>
                <a:prstClr val="black"/>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987</TotalTime>
  <Words>743</Words>
  <Application>Microsoft Office PowerPoint</Application>
  <PresentationFormat>On-screen Show (4:3)</PresentationFormat>
  <Paragraphs>86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Exiting the EU</vt:lpstr>
      <vt:lpstr>Exiting the EU Time line</vt:lpstr>
      <vt:lpstr>    Governments negotiating plans      </vt:lpstr>
      <vt:lpstr>EU take on the negotiations </vt:lpstr>
      <vt:lpstr>Why Brexit is important for UNISON members ?</vt:lpstr>
      <vt:lpstr>2. Equality, Citizen and Human Rights</vt:lpstr>
      <vt:lpstr>3.    Protect and fund Public services  </vt:lpstr>
      <vt:lpstr>4. Protect public services, standards and labour rights in new trade deals</vt:lpstr>
      <vt:lpstr>Brexit Campaign landscape</vt:lpstr>
      <vt:lpstr>For more information contact </vt:lpstr>
    </vt:vector>
  </TitlesOfParts>
  <Company>UNISON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Exiting the EU</dc:title>
  <dc:creator>NONE</dc:creator>
  <cp:lastModifiedBy>NONE</cp:lastModifiedBy>
  <cp:revision>871</cp:revision>
  <dcterms:created xsi:type="dcterms:W3CDTF">2017-01-23T11:31:05Z</dcterms:created>
  <dcterms:modified xsi:type="dcterms:W3CDTF">2017-11-29T12:08:59Z</dcterms:modified>
</cp:coreProperties>
</file>