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60" r:id="rId5"/>
    <p:sldId id="261" r:id="rId6"/>
    <p:sldId id="264" r:id="rId7"/>
    <p:sldId id="269" r:id="rId8"/>
    <p:sldId id="270" r:id="rId9"/>
    <p:sldId id="271"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212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11"/>
          </p:nvPr>
        </p:nvSpPr>
        <p:spPr>
          <a:xfrm>
            <a:off x="1174044" y="5357592"/>
            <a:ext cx="5034845" cy="365125"/>
          </a:xfrm>
        </p:spPr>
        <p:txBody>
          <a:bodyPr/>
          <a:lstStyle/>
          <a:p>
            <a:endParaRPr lang="en-GB"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0BE7E97-8C05-47E8-89E9-AA34479571FD}" type="slidenum">
              <a:rPr lang="en-GB" smtClean="0"/>
              <a:pPr/>
              <a:t>‹#›</a:t>
            </a:fld>
            <a:endParaRPr lang="en-GB"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0BE7E97-8C05-47E8-89E9-AA34479571FD}" type="slidenum">
              <a:rPr lang="en-GB" smtClean="0"/>
              <a:pPr/>
              <a:t>‹#›</a:t>
            </a:fld>
            <a:endParaRPr lang="en-GB"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194C1-4E33-4C46-9892-DCC80F004750}" type="datetimeFigureOut">
              <a:rPr lang="en-GB" smtClean="0"/>
              <a:pPr/>
              <a:t>13/03/2017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92B194C1-4E33-4C46-9892-DCC80F004750}" type="datetimeFigureOut">
              <a:rPr lang="en-GB" smtClean="0"/>
              <a:pPr/>
              <a:t>13/03/2017</a:t>
            </a:fld>
            <a:endParaRPr lang="en-GB" dirty="0"/>
          </a:p>
        </p:txBody>
      </p:sp>
      <p:sp>
        <p:nvSpPr>
          <p:cNvPr id="6" name="Footer Placeholder 5"/>
          <p:cNvSpPr>
            <a:spLocks noGrp="1"/>
          </p:cNvSpPr>
          <p:nvPr>
            <p:ph type="ftr" sz="quarter" idx="11"/>
          </p:nvPr>
        </p:nvSpPr>
        <p:spPr>
          <a:xfrm rot="-60000">
            <a:off x="914554" y="5829261"/>
            <a:ext cx="3522607" cy="365125"/>
          </a:xfrm>
        </p:spPr>
        <p:txBody>
          <a:bodyPr/>
          <a:lstStyle/>
          <a:p>
            <a:endParaRPr lang="en-GB" dirty="0"/>
          </a:p>
        </p:txBody>
      </p:sp>
      <p:sp>
        <p:nvSpPr>
          <p:cNvPr id="7" name="Slide Number Placeholder 6"/>
          <p:cNvSpPr>
            <a:spLocks noGrp="1"/>
          </p:cNvSpPr>
          <p:nvPr>
            <p:ph type="sldNum" sz="quarter" idx="12"/>
          </p:nvPr>
        </p:nvSpPr>
        <p:spPr>
          <a:xfrm rot="60000">
            <a:off x="7557313" y="5896961"/>
            <a:ext cx="554023" cy="365125"/>
          </a:xfrm>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92B194C1-4E33-4C46-9892-DCC80F004750}" type="datetimeFigureOut">
              <a:rPr lang="en-GB" smtClean="0"/>
              <a:pPr/>
              <a:t>13/03/2017</a:t>
            </a:fld>
            <a:endParaRPr lang="en-GB" dirty="0"/>
          </a:p>
        </p:txBody>
      </p:sp>
      <p:sp>
        <p:nvSpPr>
          <p:cNvPr id="6" name="Footer Placeholder 5"/>
          <p:cNvSpPr>
            <a:spLocks noGrp="1"/>
          </p:cNvSpPr>
          <p:nvPr>
            <p:ph type="ftr" sz="quarter" idx="11"/>
          </p:nvPr>
        </p:nvSpPr>
        <p:spPr>
          <a:xfrm rot="-60000">
            <a:off x="914569" y="5831037"/>
            <a:ext cx="3319043" cy="365125"/>
          </a:xfrm>
        </p:spPr>
        <p:txBody>
          <a:bodyPr/>
          <a:lstStyle/>
          <a:p>
            <a:endParaRPr lang="en-GB" dirty="0"/>
          </a:p>
        </p:txBody>
      </p:sp>
      <p:sp>
        <p:nvSpPr>
          <p:cNvPr id="7" name="Slide Number Placeholder 6"/>
          <p:cNvSpPr>
            <a:spLocks noGrp="1"/>
          </p:cNvSpPr>
          <p:nvPr>
            <p:ph type="sldNum" sz="quarter" idx="12"/>
          </p:nvPr>
        </p:nvSpPr>
        <p:spPr>
          <a:xfrm rot="60000">
            <a:off x="7562089" y="5900026"/>
            <a:ext cx="554023" cy="365125"/>
          </a:xfrm>
        </p:spPr>
        <p:txBody>
          <a:bodyPr/>
          <a:lstStyle/>
          <a:p>
            <a:fld id="{30BE7E97-8C05-47E8-89E9-AA34479571FD}" type="slidenum">
              <a:rPr lang="en-GB" smtClean="0"/>
              <a:pPr/>
              <a:t>‹#›</a:t>
            </a:fld>
            <a:endParaRPr lang="en-GB"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2B194C1-4E33-4C46-9892-DCC80F004750}" type="datetimeFigureOut">
              <a:rPr lang="en-GB" smtClean="0"/>
              <a:pPr/>
              <a:t>13/03/2017</a:t>
            </a:fld>
            <a:endParaRPr lang="en-GB"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GB"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0BE7E97-8C05-47E8-89E9-AA34479571F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Irregular Migrants and the Doctrine of Illegality:</a:t>
            </a:r>
            <a:br>
              <a:rPr lang="en-GB" dirty="0" smtClean="0"/>
            </a:br>
            <a:r>
              <a:rPr lang="en-GB" dirty="0" smtClean="0"/>
              <a:t>Life after Patel v Mirza</a:t>
            </a:r>
            <a:endParaRPr lang="en-GB" dirty="0"/>
          </a:p>
        </p:txBody>
      </p:sp>
      <p:sp>
        <p:nvSpPr>
          <p:cNvPr id="3" name="Subtitle 2"/>
          <p:cNvSpPr>
            <a:spLocks noGrp="1"/>
          </p:cNvSpPr>
          <p:nvPr>
            <p:ph type="subTitle" idx="1"/>
          </p:nvPr>
        </p:nvSpPr>
        <p:spPr/>
        <p:txBody>
          <a:bodyPr/>
          <a:lstStyle/>
          <a:p>
            <a:r>
              <a:rPr lang="en-GB" dirty="0" smtClean="0"/>
              <a:t>Professor Alan L Bogg, </a:t>
            </a:r>
          </a:p>
          <a:p>
            <a:r>
              <a:rPr lang="en-GB" dirty="0" smtClean="0"/>
              <a:t>Hertford College and Faculty of Law, University of Oxford</a:t>
            </a:r>
            <a:endParaRPr lang="en-GB" dirty="0"/>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impact of Patel v Mirza on employment law</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How broad is the holding in </a:t>
            </a:r>
            <a:r>
              <a:rPr lang="en-GB" i="1" dirty="0" smtClean="0"/>
              <a:t>Patel</a:t>
            </a:r>
            <a:r>
              <a:rPr lang="en-GB" dirty="0" smtClean="0"/>
              <a:t>? Is it confined to contract and unjust enrichment claims or does it extend to other areas of the law such as tort?</a:t>
            </a:r>
          </a:p>
          <a:p>
            <a:pPr marL="0" indent="0">
              <a:buNone/>
            </a:pPr>
            <a:endParaRPr lang="en-GB" dirty="0" smtClean="0"/>
          </a:p>
          <a:p>
            <a:r>
              <a:rPr lang="en-GB" dirty="0" smtClean="0"/>
              <a:t>The judgment seems to approve the general approach of the courts in </a:t>
            </a:r>
            <a:r>
              <a:rPr lang="en-GB" i="1" dirty="0" smtClean="0"/>
              <a:t>Hall</a:t>
            </a:r>
            <a:r>
              <a:rPr lang="en-GB" dirty="0" smtClean="0"/>
              <a:t> and </a:t>
            </a:r>
            <a:r>
              <a:rPr lang="en-GB" i="1" dirty="0" smtClean="0"/>
              <a:t>Hounga</a:t>
            </a:r>
            <a:r>
              <a:rPr lang="en-GB" dirty="0" smtClean="0"/>
              <a:t>.</a:t>
            </a:r>
          </a:p>
          <a:p>
            <a:pPr marL="0" indent="0">
              <a:buNone/>
            </a:pPr>
            <a:endParaRPr lang="en-GB" dirty="0" smtClean="0"/>
          </a:p>
          <a:p>
            <a:r>
              <a:rPr lang="en-GB" dirty="0" smtClean="0"/>
              <a:t>Lord Toulson notes at para 23 that the approach to illegality in employment claims has sometimes been ‘unduly harsh’</a:t>
            </a:r>
          </a:p>
          <a:p>
            <a:pPr marL="0" indent="0">
              <a:buNone/>
            </a:pPr>
            <a:endParaRPr lang="en-GB" dirty="0" smtClean="0"/>
          </a:p>
          <a:p>
            <a:r>
              <a:rPr lang="en-GB" dirty="0" smtClean="0"/>
              <a:t>Lord Toulson also observes that it was ‘unfortunate’ that Miss Hounga’s claim for </a:t>
            </a:r>
            <a:r>
              <a:rPr lang="en-GB" i="1" dirty="0" smtClean="0"/>
              <a:t>quantum meruit </a:t>
            </a:r>
            <a:r>
              <a:rPr lang="en-GB" dirty="0" smtClean="0"/>
              <a:t>was not considered (remuneration for services provided)</a:t>
            </a:r>
          </a:p>
          <a:p>
            <a:pPr marL="0" indent="0">
              <a:buNone/>
            </a:pPr>
            <a:endParaRPr lang="en-GB" dirty="0" smtClean="0"/>
          </a:p>
          <a:p>
            <a:r>
              <a:rPr lang="en-GB" dirty="0" smtClean="0"/>
              <a:t>A uniform balancing test might iron out some of the inconsistencies generated by having different legal tests for contract and tort claims (e.g. equal pay and sex discrimination)</a:t>
            </a:r>
            <a:endParaRPr lang="en-GB" dirty="0"/>
          </a:p>
        </p:txBody>
      </p:sp>
    </p:spTree>
    <p:extLst>
      <p:ext uri="{BB962C8B-B14F-4D97-AF65-F5344CB8AC3E}">
        <p14:creationId xmlns:p14="http://schemas.microsoft.com/office/powerpoint/2010/main" val="415312024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Patel v Mirza</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How will quantum meruit claims interact with the new criminal offence in s 34 of the Immigration Act 2016 (‘illegal working’)?</a:t>
            </a:r>
          </a:p>
          <a:p>
            <a:pPr marL="0" indent="0">
              <a:buNone/>
            </a:pPr>
            <a:endParaRPr lang="en-GB" dirty="0" smtClean="0"/>
          </a:p>
          <a:p>
            <a:r>
              <a:rPr lang="en-GB" dirty="0" smtClean="0"/>
              <a:t>Does a ‘balancing’ approach insulate employment tribunals from appellate oversight? What if </a:t>
            </a:r>
            <a:r>
              <a:rPr lang="en-GB" i="1" dirty="0" smtClean="0"/>
              <a:t>Hounga</a:t>
            </a:r>
            <a:r>
              <a:rPr lang="en-GB" dirty="0" smtClean="0"/>
              <a:t> were decided in the opposite way by a tribunal that approached the balancing differently to the Supreme Court? Is that permissible?</a:t>
            </a:r>
          </a:p>
          <a:p>
            <a:pPr marL="0" indent="0">
              <a:buNone/>
            </a:pPr>
            <a:endParaRPr lang="en-GB" dirty="0" smtClean="0"/>
          </a:p>
          <a:p>
            <a:r>
              <a:rPr lang="en-GB" dirty="0" smtClean="0"/>
              <a:t>Lots of remaining puzzles: non-exhaustive list of public policy factors, and uncertainties about the future of existing common law authorities in employment law</a:t>
            </a:r>
          </a:p>
          <a:p>
            <a:pPr marL="0" indent="0">
              <a:buNone/>
            </a:pPr>
            <a:endParaRPr lang="en-GB" dirty="0" smtClean="0"/>
          </a:p>
          <a:p>
            <a:r>
              <a:rPr lang="en-GB" dirty="0" smtClean="0"/>
              <a:t>Will there be any impact on cases where the contract is treated as impliedly prohibited by statute, as in </a:t>
            </a:r>
            <a:r>
              <a:rPr lang="en-GB" i="1" dirty="0" smtClean="0"/>
              <a:t>Zarkasi</a:t>
            </a:r>
            <a:r>
              <a:rPr lang="en-GB" dirty="0" smtClean="0"/>
              <a:t>?</a:t>
            </a:r>
          </a:p>
          <a:p>
            <a:pPr marL="0" indent="0">
              <a:buNone/>
            </a:pPr>
            <a:endParaRPr lang="en-GB" dirty="0" smtClean="0"/>
          </a:p>
          <a:p>
            <a:r>
              <a:rPr lang="en-GB" dirty="0" smtClean="0"/>
              <a:t>Post-Brexit: EU law as an independent constraint on common law illegality?</a:t>
            </a:r>
          </a:p>
          <a:p>
            <a:endParaRPr lang="en-GB" dirty="0" smtClean="0"/>
          </a:p>
          <a:p>
            <a:endParaRPr lang="en-GB" dirty="0"/>
          </a:p>
        </p:txBody>
      </p:sp>
    </p:spTree>
    <p:extLst>
      <p:ext uri="{BB962C8B-B14F-4D97-AF65-F5344CB8AC3E}">
        <p14:creationId xmlns:p14="http://schemas.microsoft.com/office/powerpoint/2010/main" val="302807459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structure of the argument</a:t>
            </a:r>
            <a:endParaRPr lang="en-GB" dirty="0"/>
          </a:p>
        </p:txBody>
      </p:sp>
      <p:sp>
        <p:nvSpPr>
          <p:cNvPr id="3" name="Content Placeholder 2"/>
          <p:cNvSpPr>
            <a:spLocks noGrp="1"/>
          </p:cNvSpPr>
          <p:nvPr>
            <p:ph idx="1"/>
          </p:nvPr>
        </p:nvSpPr>
        <p:spPr/>
        <p:txBody>
          <a:bodyPr>
            <a:normAutofit/>
          </a:bodyPr>
          <a:lstStyle/>
          <a:p>
            <a:r>
              <a:rPr lang="en-GB" dirty="0" smtClean="0"/>
              <a:t>What is the illegality doctrine?</a:t>
            </a:r>
          </a:p>
          <a:p>
            <a:pPr>
              <a:buNone/>
            </a:pPr>
            <a:endParaRPr lang="en-GB" dirty="0" smtClean="0"/>
          </a:p>
          <a:p>
            <a:r>
              <a:rPr lang="en-GB" dirty="0" smtClean="0"/>
              <a:t>How does it operate within the context of irregular migrant workers’ statutory claims?</a:t>
            </a:r>
          </a:p>
          <a:p>
            <a:endParaRPr lang="en-GB" dirty="0" smtClean="0"/>
          </a:p>
          <a:p>
            <a:r>
              <a:rPr lang="en-GB" dirty="0" smtClean="0"/>
              <a:t>What is the potential impact of </a:t>
            </a:r>
            <a:r>
              <a:rPr lang="en-GB" i="1" dirty="0" smtClean="0"/>
              <a:t>Patel v Mirza</a:t>
            </a:r>
            <a:r>
              <a:rPr lang="en-GB" dirty="0" smtClean="0"/>
              <a:t>? What are the problems likely to be?</a:t>
            </a:r>
            <a:endParaRPr lang="en-GB" dirty="0"/>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Illegality Doctrine I</a:t>
            </a:r>
            <a:endParaRPr lang="en-GB" dirty="0"/>
          </a:p>
        </p:txBody>
      </p:sp>
      <p:sp>
        <p:nvSpPr>
          <p:cNvPr id="3" name="Content Placeholder 2"/>
          <p:cNvSpPr>
            <a:spLocks noGrp="1"/>
          </p:cNvSpPr>
          <p:nvPr>
            <p:ph idx="1"/>
          </p:nvPr>
        </p:nvSpPr>
        <p:spPr/>
        <p:txBody>
          <a:bodyPr>
            <a:normAutofit fontScale="55000" lnSpcReduction="20000"/>
          </a:bodyPr>
          <a:lstStyle/>
          <a:p>
            <a:pPr marL="0" indent="0" algn="ctr">
              <a:buNone/>
            </a:pPr>
            <a:endParaRPr lang="en-GB" b="1" dirty="0" smtClean="0"/>
          </a:p>
          <a:p>
            <a:pPr marL="0" indent="0" algn="ctr">
              <a:buNone/>
            </a:pPr>
            <a:r>
              <a:rPr lang="en-GB" dirty="0" smtClean="0"/>
              <a:t>"The objection, that a contract is immoral or illegal as between plaintiff and defendant, sounds at all times very ill in the mouth of the defendant. It is not for his sake, however, that the objection is ever allowed; but it is founded in general principles of policy, which the defendant has the advantage of, contrary to the real justice, as between him and the plaintiff, by accident, if I may so say. The principle of public policy is this; ex dolo malo non oritur actio. No court will lend its aid to a man who founds his cause of action upon an immoral or an illegal act. If, from the plaintiffs' own stating or otherwise, the cause of action appears to arise ex turpi causa, or the transgression of a positive law of this country, there the court says he has no right to be assisted. It is upon that ground the court goes; not for the sake of the defendant, but because they will not lend their aid to such a plaintiff. So if the plaintiff and defendant were to change sides, and the defendant was to bring his action against the plaintiff, the latter would then have the advantage of it; for where both are equally in fault, potior est conditio defendentis.“</a:t>
            </a:r>
          </a:p>
          <a:p>
            <a:endParaRPr lang="en-GB" b="1" dirty="0"/>
          </a:p>
          <a:p>
            <a:pPr marL="0" indent="0" algn="r">
              <a:buNone/>
            </a:pPr>
            <a:r>
              <a:rPr lang="en-GB" dirty="0" smtClean="0"/>
              <a:t>Lord Mansfield CJ in </a:t>
            </a:r>
            <a:r>
              <a:rPr lang="en-GB" b="1" u="sng" dirty="0" smtClean="0"/>
              <a:t>Holman v Johnson</a:t>
            </a:r>
            <a:r>
              <a:rPr lang="en-GB" dirty="0" smtClean="0"/>
              <a:t> [1775] 1 COWP 341 at 343</a:t>
            </a:r>
            <a:endParaRPr lang="en-GB" dirty="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t>Illegality and the employment rights of irregular migrants: general structure of enquiry</a:t>
            </a:r>
            <a:endParaRPr lang="en-GB" sz="3200" dirty="0"/>
          </a:p>
        </p:txBody>
      </p:sp>
      <p:sp>
        <p:nvSpPr>
          <p:cNvPr id="3" name="Content Placeholder 2"/>
          <p:cNvSpPr>
            <a:spLocks noGrp="1"/>
          </p:cNvSpPr>
          <p:nvPr>
            <p:ph idx="1"/>
          </p:nvPr>
        </p:nvSpPr>
        <p:spPr/>
        <p:txBody>
          <a:bodyPr>
            <a:normAutofit fontScale="70000" lnSpcReduction="20000"/>
          </a:bodyPr>
          <a:lstStyle/>
          <a:p>
            <a:pPr>
              <a:buNone/>
            </a:pPr>
            <a:r>
              <a:rPr lang="en-GB" b="1" dirty="0" smtClean="0"/>
              <a:t>Step 1: Characterisation of the statutory right as either ‘contractual’ or ‘tortious’ in nature</a:t>
            </a:r>
          </a:p>
          <a:p>
            <a:pPr>
              <a:buNone/>
            </a:pPr>
            <a:r>
              <a:rPr lang="en-GB" dirty="0" smtClean="0"/>
              <a:t>Statutory rights characterised as contractual: unfair dismissal; redundancy protection; minimum wage</a:t>
            </a:r>
          </a:p>
          <a:p>
            <a:pPr>
              <a:buNone/>
            </a:pPr>
            <a:r>
              <a:rPr lang="en-GB" dirty="0" smtClean="0"/>
              <a:t>Statutory rights characterised as torts: right not to be discriminated against because of protected characteristics; harassment</a:t>
            </a:r>
          </a:p>
          <a:p>
            <a:pPr>
              <a:buNone/>
            </a:pPr>
            <a:endParaRPr lang="en-GB" dirty="0" smtClean="0"/>
          </a:p>
          <a:p>
            <a:pPr>
              <a:buNone/>
            </a:pPr>
            <a:r>
              <a:rPr lang="en-GB" b="1" dirty="0" smtClean="0"/>
              <a:t>Step 2: Applying the relevant legal test</a:t>
            </a:r>
          </a:p>
          <a:p>
            <a:pPr>
              <a:buFontTx/>
              <a:buChar char="-"/>
            </a:pPr>
            <a:r>
              <a:rPr lang="en-GB" dirty="0" smtClean="0"/>
              <a:t>Contract: the tripartite classification of contractual illegality in </a:t>
            </a:r>
            <a:r>
              <a:rPr lang="en-GB" i="1" dirty="0" smtClean="0"/>
              <a:t>Hall v Woolston Hall Leisure Ltd </a:t>
            </a:r>
            <a:r>
              <a:rPr lang="en-GB" dirty="0" smtClean="0"/>
              <a:t>[2001] ICR 99</a:t>
            </a:r>
          </a:p>
          <a:p>
            <a:pPr marL="0" indent="0">
              <a:buNone/>
            </a:pPr>
            <a:endParaRPr lang="en-GB" dirty="0" smtClean="0"/>
          </a:p>
          <a:p>
            <a:pPr marL="0" lvl="0" indent="0">
              <a:buClr>
                <a:srgbClr val="AA2B1E"/>
              </a:buClr>
              <a:buNone/>
            </a:pPr>
            <a:r>
              <a:rPr lang="en-GB" dirty="0" smtClean="0"/>
              <a:t>-   Tort: balancing the public policy reasons in favour of illegality against the public policy reasons in favour of upholding the claim: </a:t>
            </a:r>
            <a:r>
              <a:rPr lang="en-GB" sz="2100" i="1" dirty="0">
                <a:solidFill>
                  <a:prstClr val="black"/>
                </a:solidFill>
              </a:rPr>
              <a:t>Hounga v Allen </a:t>
            </a:r>
            <a:r>
              <a:rPr lang="en-GB" sz="2100" dirty="0">
                <a:solidFill>
                  <a:prstClr val="black"/>
                </a:solidFill>
              </a:rPr>
              <a:t> [2014] UKSC 47</a:t>
            </a:r>
          </a:p>
          <a:p>
            <a:pPr>
              <a:buFontTx/>
              <a:buChar char="-"/>
            </a:pPr>
            <a:endParaRPr lang="en-GB" dirty="0"/>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Irregular Migrants and Contractual Statutory Rights I</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Two main categories:</a:t>
            </a:r>
          </a:p>
          <a:p>
            <a:pPr marL="0" indent="0">
              <a:buNone/>
            </a:pPr>
            <a:endParaRPr lang="en-US" dirty="0" smtClean="0"/>
          </a:p>
          <a:p>
            <a:pPr marL="0" indent="0">
              <a:buNone/>
            </a:pPr>
            <a:r>
              <a:rPr lang="en-US" dirty="0" smtClean="0"/>
              <a:t>(i) Where the contract is expressly or implicitly prohibited by statute (see Zarkasi </a:t>
            </a:r>
            <a:r>
              <a:rPr lang="en-US" i="1" dirty="0" smtClean="0"/>
              <a:t>v </a:t>
            </a:r>
            <a:r>
              <a:rPr lang="en-US" i="1" dirty="0"/>
              <a:t>Anindita </a:t>
            </a:r>
            <a:r>
              <a:rPr lang="en-US" dirty="0" smtClean="0"/>
              <a:t>UKEAT/400/11)</a:t>
            </a:r>
            <a:endParaRPr lang="en-US" dirty="0"/>
          </a:p>
          <a:p>
            <a:pPr marL="0" indent="0">
              <a:buNone/>
            </a:pPr>
            <a:endParaRPr lang="en-US" dirty="0" smtClean="0"/>
          </a:p>
          <a:p>
            <a:pPr marL="0" indent="0">
              <a:buNone/>
            </a:pPr>
            <a:r>
              <a:rPr lang="en-US" dirty="0" smtClean="0"/>
              <a:t>(ii) Where a contract, lawful when made, is illegally performed and the claimant knowingly participated in that illegal performance (</a:t>
            </a:r>
            <a:r>
              <a:rPr lang="en-GB" dirty="0"/>
              <a:t>Standard contractual criteria</a:t>
            </a:r>
            <a:r>
              <a:rPr lang="en-GB" dirty="0" smtClean="0"/>
              <a:t>: </a:t>
            </a:r>
            <a:r>
              <a:rPr lang="en-US" dirty="0" smtClean="0"/>
              <a:t>(</a:t>
            </a:r>
            <a:r>
              <a:rPr lang="en-US" dirty="0"/>
              <a:t>i) knowledge of the </a:t>
            </a:r>
            <a:r>
              <a:rPr lang="en-US" dirty="0" smtClean="0"/>
              <a:t>illegality; (ii</a:t>
            </a:r>
            <a:r>
              <a:rPr lang="en-US" dirty="0"/>
              <a:t>) active participation in the illegality (</a:t>
            </a:r>
            <a:r>
              <a:rPr lang="en-US" i="1" dirty="0"/>
              <a:t>Ashmore, Benson Ltd v Dawson Ltd </a:t>
            </a:r>
            <a:r>
              <a:rPr lang="en-US" dirty="0"/>
              <a:t>[1973] 1 WLR 828</a:t>
            </a:r>
            <a:r>
              <a:rPr lang="en-US" i="1" dirty="0"/>
              <a:t>, </a:t>
            </a:r>
            <a:r>
              <a:rPr lang="en-US" dirty="0"/>
              <a:t>per Lord Denning MR)</a:t>
            </a:r>
          </a:p>
          <a:p>
            <a:pPr marL="0" indent="0">
              <a:buNone/>
            </a:pPr>
            <a:endParaRPr lang="en-US" dirty="0"/>
          </a:p>
        </p:txBody>
      </p:sp>
    </p:spTree>
    <p:extLst>
      <p:ext uri="{BB962C8B-B14F-4D97-AF65-F5344CB8AC3E}">
        <p14:creationId xmlns:p14="http://schemas.microsoft.com/office/powerpoint/2010/main" val="82191062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Irregular Migrants and Tortious Statutory Rights</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smtClean="0"/>
              <a:t>Hall v Woolston Leisure Ltd</a:t>
            </a:r>
            <a:endParaRPr lang="en-US" dirty="0" smtClean="0"/>
          </a:p>
          <a:p>
            <a:pPr marL="0" indent="0">
              <a:buFontTx/>
              <a:buChar char="-"/>
            </a:pPr>
            <a:r>
              <a:rPr lang="en-US" dirty="0" smtClean="0"/>
              <a:t>‘a causal link between the illegality in which the claimant was implicated and the loss of which he is now complaining’ (Peter Gibson LJ, para 41), hence requiring ‘quite extreme circumstances before the test will exclude a tort claim’ (Mance LJ, para 79)</a:t>
            </a:r>
          </a:p>
          <a:p>
            <a:pPr marL="0" indent="0">
              <a:buNone/>
            </a:pPr>
            <a:endParaRPr lang="en-US" dirty="0" smtClean="0"/>
          </a:p>
          <a:p>
            <a:r>
              <a:rPr lang="en-GB" b="1" i="1" dirty="0" smtClean="0"/>
              <a:t>Hounga v Allen </a:t>
            </a:r>
            <a:r>
              <a:rPr lang="en-GB" b="1" dirty="0" smtClean="0"/>
              <a:t> </a:t>
            </a:r>
            <a:r>
              <a:rPr lang="en-GB" b="1" dirty="0"/>
              <a:t>[2014] UKSC </a:t>
            </a:r>
            <a:r>
              <a:rPr lang="en-GB" b="1" dirty="0" smtClean="0"/>
              <a:t>47</a:t>
            </a:r>
          </a:p>
          <a:p>
            <a:pPr marL="0" indent="0">
              <a:buNone/>
            </a:pPr>
            <a:endParaRPr lang="en-GB" b="1" dirty="0" smtClean="0"/>
          </a:p>
          <a:p>
            <a:pPr>
              <a:buFontTx/>
              <a:buChar char="-"/>
            </a:pPr>
            <a:r>
              <a:rPr lang="en-GB" dirty="0" smtClean="0"/>
              <a:t>Compare the different approaches of Lord Wilson and Lord Hughes</a:t>
            </a:r>
          </a:p>
          <a:p>
            <a:pPr>
              <a:buFontTx/>
              <a:buChar char="-"/>
            </a:pPr>
            <a:endParaRPr lang="en-GB" dirty="0" smtClean="0"/>
          </a:p>
          <a:p>
            <a:pPr>
              <a:buFontTx/>
              <a:buChar char="-"/>
            </a:pPr>
            <a:r>
              <a:rPr lang="en-GB" dirty="0" smtClean="0"/>
              <a:t>Lord Wilson proposed a balancing approach: what were the public policy reasons in favour of denying the claim? What were the public policy reasons in favour of upholding the claim?</a:t>
            </a:r>
          </a:p>
          <a:p>
            <a:pPr marL="0" indent="0">
              <a:buNone/>
            </a:pPr>
            <a:endParaRPr lang="en-GB" dirty="0" smtClean="0"/>
          </a:p>
          <a:p>
            <a:pPr>
              <a:buFontTx/>
              <a:buChar char="-"/>
            </a:pPr>
            <a:r>
              <a:rPr lang="en-GB" dirty="0" smtClean="0"/>
              <a:t>The public policy of protecting trafficked migrant workers in accordance with international law was strongly engaged on the facts in Hounga</a:t>
            </a:r>
            <a:endParaRPr lang="en-GB" dirty="0"/>
          </a:p>
          <a:p>
            <a:pPr marL="0" indent="0">
              <a:buNone/>
            </a:pPr>
            <a:endParaRPr lang="en-GB" dirty="0" smtClean="0"/>
          </a:p>
          <a:p>
            <a:pPr marL="0" indent="0">
              <a:buFontTx/>
              <a:buChar char="-"/>
            </a:pPr>
            <a:endParaRPr lang="en-GB" dirty="0"/>
          </a:p>
          <a:p>
            <a:pPr marL="0" indent="0">
              <a:buFontTx/>
              <a:buChar char="-"/>
            </a:pPr>
            <a:endParaRPr lang="en-US" dirty="0" smtClean="0"/>
          </a:p>
          <a:p>
            <a:pPr marL="0" indent="0">
              <a:buNone/>
            </a:pPr>
            <a:endParaRPr lang="en-US" dirty="0"/>
          </a:p>
        </p:txBody>
      </p:sp>
    </p:spTree>
    <p:extLst>
      <p:ext uri="{BB962C8B-B14F-4D97-AF65-F5344CB8AC3E}">
        <p14:creationId xmlns:p14="http://schemas.microsoft.com/office/powerpoint/2010/main" val="51501600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Patel v Mirza</a:t>
            </a:r>
            <a:endParaRPr lang="en-GB" dirty="0"/>
          </a:p>
        </p:txBody>
      </p:sp>
      <p:sp>
        <p:nvSpPr>
          <p:cNvPr id="3" name="Content Placeholder 2"/>
          <p:cNvSpPr>
            <a:spLocks noGrp="1"/>
          </p:cNvSpPr>
          <p:nvPr>
            <p:ph idx="1"/>
          </p:nvPr>
        </p:nvSpPr>
        <p:spPr/>
        <p:txBody>
          <a:bodyPr>
            <a:normAutofit lnSpcReduction="10000"/>
          </a:bodyPr>
          <a:lstStyle/>
          <a:p>
            <a:r>
              <a:rPr lang="en-GB" dirty="0" smtClean="0"/>
              <a:t>A nine Panel sitting of the Supreme Court given the conflicts between different decisions of the Supreme Court on illegality</a:t>
            </a:r>
          </a:p>
          <a:p>
            <a:r>
              <a:rPr lang="en-GB" dirty="0" smtClean="0"/>
              <a:t>The factual context: could Mr Patel bring a claim against Mr Mirza to get back £620,000 which had been paid over as part of a criminal conspiracy to engage in insider trading?</a:t>
            </a:r>
          </a:p>
          <a:p>
            <a:r>
              <a:rPr lang="en-GB" dirty="0" smtClean="0"/>
              <a:t>The UK Supreme Court allowed Mr Patel’s claim in unjust enrichment.</a:t>
            </a:r>
            <a:endParaRPr lang="en-GB" dirty="0"/>
          </a:p>
        </p:txBody>
      </p:sp>
    </p:spTree>
    <p:extLst>
      <p:ext uri="{BB962C8B-B14F-4D97-AF65-F5344CB8AC3E}">
        <p14:creationId xmlns:p14="http://schemas.microsoft.com/office/powerpoint/2010/main" val="167683509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Patel v Mirza decided I</a:t>
            </a:r>
            <a:endParaRPr lang="en-GB" dirty="0"/>
          </a:p>
        </p:txBody>
      </p:sp>
      <p:sp>
        <p:nvSpPr>
          <p:cNvPr id="3" name="Content Placeholder 2"/>
          <p:cNvSpPr>
            <a:spLocks noGrp="1"/>
          </p:cNvSpPr>
          <p:nvPr>
            <p:ph idx="1"/>
          </p:nvPr>
        </p:nvSpPr>
        <p:spPr/>
        <p:txBody>
          <a:bodyPr/>
          <a:lstStyle/>
          <a:p>
            <a:r>
              <a:rPr lang="en-GB" dirty="0" smtClean="0"/>
              <a:t>A choice between a rule based approach (the ‘reliance’ test) and a discretionary balancing approach</a:t>
            </a:r>
          </a:p>
          <a:p>
            <a:r>
              <a:rPr lang="en-GB" dirty="0" smtClean="0"/>
              <a:t>The majority (led by Lord Toulson) favoured a discretionary balancing approach</a:t>
            </a:r>
          </a:p>
          <a:p>
            <a:r>
              <a:rPr lang="en-GB" dirty="0" smtClean="0"/>
              <a:t>The ‘essential rationale’ of illegality is ‘the integrity of the legal system’</a:t>
            </a:r>
          </a:p>
          <a:p>
            <a:r>
              <a:rPr lang="en-GB" dirty="0" smtClean="0"/>
              <a:t>This envisages a three stage test</a:t>
            </a:r>
            <a:endParaRPr lang="en-GB" dirty="0"/>
          </a:p>
        </p:txBody>
      </p:sp>
    </p:spTree>
    <p:extLst>
      <p:ext uri="{BB962C8B-B14F-4D97-AF65-F5344CB8AC3E}">
        <p14:creationId xmlns:p14="http://schemas.microsoft.com/office/powerpoint/2010/main" val="371328971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solidFill>
                  <a:prstClr val="black"/>
                </a:solidFill>
              </a:rPr>
              <a:t>What Patel v Mirza decided </a:t>
            </a:r>
            <a:r>
              <a:rPr lang="en-GB" sz="4000" dirty="0" smtClean="0">
                <a:solidFill>
                  <a:prstClr val="black"/>
                </a:solidFill>
              </a:rPr>
              <a:t>II</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 three stage balancing test</a:t>
            </a:r>
          </a:p>
          <a:p>
            <a:pPr>
              <a:buFontTx/>
              <a:buChar char="-"/>
            </a:pPr>
            <a:r>
              <a:rPr lang="en-GB" dirty="0" smtClean="0"/>
              <a:t>To consider the underlying purpose of the prohibition which has been transgressed and whether that purpose will be enhanced by denial of the claim</a:t>
            </a:r>
          </a:p>
          <a:p>
            <a:pPr>
              <a:buFontTx/>
              <a:buChar char="-"/>
            </a:pPr>
            <a:r>
              <a:rPr lang="en-GB" dirty="0" smtClean="0"/>
              <a:t>To consider any other relevant public policy on which the denial of the claim may have an impact (i.e. protection of trafficked migrants as in Hounga)</a:t>
            </a:r>
          </a:p>
          <a:p>
            <a:pPr>
              <a:buFontTx/>
              <a:buChar char="-"/>
            </a:pPr>
            <a:r>
              <a:rPr lang="en-GB" dirty="0" smtClean="0"/>
              <a:t>To consider whether denial of the claim would be a proportionate response to the illegality, bearing in mind that punishment is a matter for the criminal courts</a:t>
            </a:r>
            <a:endParaRPr lang="en-GB" dirty="0"/>
          </a:p>
        </p:txBody>
      </p:sp>
    </p:spTree>
    <p:extLst>
      <p:ext uri="{BB962C8B-B14F-4D97-AF65-F5344CB8AC3E}">
        <p14:creationId xmlns:p14="http://schemas.microsoft.com/office/powerpoint/2010/main" val="2605497945"/>
      </p:ext>
    </p:extLst>
  </p:cSld>
  <p:clrMapOvr>
    <a:masterClrMapping/>
  </p:clrMapOvr>
  <p:transition spd="slow">
    <p:push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581</TotalTime>
  <Words>1169</Words>
  <Application>Microsoft Office PowerPoint</Application>
  <PresentationFormat>On-screen Show (4:3)</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Pushpin</vt:lpstr>
      <vt:lpstr>Irregular Migrants and the Doctrine of Illegality: Life after Patel v Mirza</vt:lpstr>
      <vt:lpstr>The structure of the argument</vt:lpstr>
      <vt:lpstr>The Illegality Doctrine I</vt:lpstr>
      <vt:lpstr>Illegality and the employment rights of irregular migrants: general structure of enquiry</vt:lpstr>
      <vt:lpstr>Irregular Migrants and Contractual Statutory Rights I</vt:lpstr>
      <vt:lpstr>Irregular Migrants and Tortious Statutory Rights</vt:lpstr>
      <vt:lpstr>Patel v Mirza</vt:lpstr>
      <vt:lpstr>What Patel v Mirza decided I</vt:lpstr>
      <vt:lpstr>What Patel v Mirza decided II</vt:lpstr>
      <vt:lpstr>The impact of Patel v Mirza on employment law</vt:lpstr>
      <vt:lpstr>Problems with Patel v Mirza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Alan Bogg</dc:creator>
  <cp:lastModifiedBy>alan bogg</cp:lastModifiedBy>
  <cp:revision>58</cp:revision>
  <dcterms:created xsi:type="dcterms:W3CDTF">2013-04-18T08:26:35Z</dcterms:created>
  <dcterms:modified xsi:type="dcterms:W3CDTF">2017-03-13T12:54:38Z</dcterms:modified>
</cp:coreProperties>
</file>