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6" r:id="rId1"/>
  </p:sldMasterIdLst>
  <p:sldIdLst>
    <p:sldId id="256" r:id="rId2"/>
    <p:sldId id="264" r:id="rId3"/>
    <p:sldId id="257" r:id="rId4"/>
    <p:sldId id="258" r:id="rId5"/>
    <p:sldId id="259" r:id="rId6"/>
    <p:sldId id="260" r:id="rId7"/>
    <p:sldId id="261" r:id="rId8"/>
    <p:sldId id="262" r:id="rId9"/>
    <p:sldId id="263"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8"/>
    <p:restoredTop sz="94630"/>
  </p:normalViewPr>
  <p:slideViewPr>
    <p:cSldViewPr>
      <p:cViewPr varScale="1">
        <p:scale>
          <a:sx n="92" d="100"/>
          <a:sy n="92" d="100"/>
        </p:scale>
        <p:origin x="1664" y="16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presProps" Target="presProps.xml"/><Relationship Id="rId12" Type="http://schemas.openxmlformats.org/officeDocument/2006/relationships/viewProps" Target="viewProps.xml"/><Relationship Id="rId13" Type="http://schemas.openxmlformats.org/officeDocument/2006/relationships/theme" Target="theme/theme1.xml"/><Relationship Id="rId14"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png"/><Relationship Id="rId3" Type="http://schemas.openxmlformats.org/officeDocument/2006/relationships/image" Target="../media/image6.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8" name="Group 17"/>
          <p:cNvGrpSpPr/>
          <p:nvPr/>
        </p:nvGrpSpPr>
        <p:grpSpPr>
          <a:xfrm>
            <a:off x="0" y="0"/>
            <a:ext cx="9144677" cy="6858000"/>
            <a:chOff x="0" y="0"/>
            <a:chExt cx="9144677" cy="6858000"/>
          </a:xfrm>
        </p:grpSpPr>
        <p:pic>
          <p:nvPicPr>
            <p:cNvPr id="8" name="Picture 7" descr="SD-PanelTitle-R1.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1" name="Rectangle 10"/>
            <p:cNvSpPr/>
            <p:nvPr/>
          </p:nvSpPr>
          <p:spPr>
            <a:xfrm>
              <a:off x="1515532" y="1520422"/>
              <a:ext cx="6112935" cy="3818468"/>
            </a:xfrm>
            <a:prstGeom prst="rect">
              <a:avLst/>
            </a:prstGeom>
            <a:noFill/>
            <a:ln w="15875" cap="flat">
              <a:miter lim="800000"/>
            </a:ln>
          </p:spPr>
          <p:style>
            <a:lnRef idx="1">
              <a:schemeClr val="accent1"/>
            </a:lnRef>
            <a:fillRef idx="3">
              <a:schemeClr val="accent1"/>
            </a:fillRef>
            <a:effectRef idx="2">
              <a:schemeClr val="accent1"/>
            </a:effectRef>
            <a:fontRef idx="minor">
              <a:schemeClr val="lt1"/>
            </a:fontRef>
          </p:style>
        </p:sp>
        <p:pic>
          <p:nvPicPr>
            <p:cNvPr id="12" name="Picture 11" descr="HDRibbonTitle-UniformTrim.png"/>
            <p:cNvPicPr>
              <a:picLocks noChangeAspect="1"/>
            </p:cNvPicPr>
            <p:nvPr/>
          </p:nvPicPr>
          <p:blipFill rotWithShape="1">
            <a:blip r:embed="rId3">
              <a:extLst>
                <a:ext uri="{28A0092B-C50C-407E-A947-70E740481C1C}">
                  <a14:useLocalDpi xmlns:a14="http://schemas.microsoft.com/office/drawing/2010/main" val="0"/>
                </a:ext>
              </a:extLst>
            </a:blip>
            <a:srcRect l="-2" r="47959"/>
            <a:stretch/>
          </p:blipFill>
          <p:spPr>
            <a:xfrm>
              <a:off x="0" y="3128434"/>
              <a:ext cx="1664208" cy="612648"/>
            </a:xfrm>
            <a:prstGeom prst="rect">
              <a:avLst/>
            </a:prstGeom>
          </p:spPr>
        </p:pic>
        <p:pic>
          <p:nvPicPr>
            <p:cNvPr id="13" name="Picture 12" descr="HDRibbonTitle-UniformTrim.png"/>
            <p:cNvPicPr>
              <a:picLocks noChangeAspect="1"/>
            </p:cNvPicPr>
            <p:nvPr/>
          </p:nvPicPr>
          <p:blipFill rotWithShape="1">
            <a:blip r:embed="rId3">
              <a:extLst>
                <a:ext uri="{28A0092B-C50C-407E-A947-70E740481C1C}">
                  <a14:useLocalDpi xmlns:a14="http://schemas.microsoft.com/office/drawing/2010/main" val="0"/>
                </a:ext>
              </a:extLst>
            </a:blip>
            <a:srcRect l="-2" r="47959"/>
            <a:stretch/>
          </p:blipFill>
          <p:spPr>
            <a:xfrm>
              <a:off x="7480469" y="3128434"/>
              <a:ext cx="1664208" cy="612648"/>
            </a:xfrm>
            <a:prstGeom prst="rect">
              <a:avLst/>
            </a:prstGeom>
          </p:spPr>
        </p:pic>
      </p:grpSp>
      <p:sp>
        <p:nvSpPr>
          <p:cNvPr id="2" name="Title 1"/>
          <p:cNvSpPr>
            <a:spLocks noGrp="1"/>
          </p:cNvSpPr>
          <p:nvPr>
            <p:ph type="ctrTitle"/>
          </p:nvPr>
        </p:nvSpPr>
        <p:spPr>
          <a:xfrm>
            <a:off x="1921934" y="1811863"/>
            <a:ext cx="5308866" cy="1515533"/>
          </a:xfrm>
        </p:spPr>
        <p:txBody>
          <a:bodyPr anchor="b">
            <a:noAutofit/>
          </a:bodyPr>
          <a:lstStyle>
            <a:lvl1pPr algn="ctr">
              <a:defRPr sz="48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1921934" y="3598327"/>
            <a:ext cx="5308866" cy="1377651"/>
          </a:xfrm>
        </p:spPr>
        <p:txBody>
          <a:bodyPr anchor="t">
            <a:normAutofit/>
          </a:bodyPr>
          <a:lstStyle>
            <a:lvl1pPr marL="0" indent="0" algn="ctr">
              <a:buNone/>
              <a:defRPr sz="20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6065417" y="5054602"/>
            <a:ext cx="673276" cy="279400"/>
          </a:xfrm>
        </p:spPr>
        <p:txBody>
          <a:bodyPr/>
          <a:lstStyle/>
          <a:p>
            <a:fld id="{CEFABF2A-C779-403D-B9AA-510E393FFD9C}" type="datetimeFigureOut">
              <a:rPr lang="en-GB" smtClean="0"/>
              <a:t>08/11/2016</a:t>
            </a:fld>
            <a:endParaRPr lang="en-GB"/>
          </a:p>
        </p:txBody>
      </p:sp>
      <p:sp>
        <p:nvSpPr>
          <p:cNvPr id="5" name="Footer Placeholder 4"/>
          <p:cNvSpPr>
            <a:spLocks noGrp="1"/>
          </p:cNvSpPr>
          <p:nvPr>
            <p:ph type="ftr" sz="quarter" idx="11"/>
          </p:nvPr>
        </p:nvSpPr>
        <p:spPr>
          <a:xfrm>
            <a:off x="1921934" y="5054602"/>
            <a:ext cx="4064860" cy="279400"/>
          </a:xfrm>
        </p:spPr>
        <p:txBody>
          <a:bodyPr/>
          <a:lstStyle/>
          <a:p>
            <a:endParaRPr lang="en-GB"/>
          </a:p>
        </p:txBody>
      </p:sp>
      <p:sp>
        <p:nvSpPr>
          <p:cNvPr id="6" name="Slide Number Placeholder 5"/>
          <p:cNvSpPr>
            <a:spLocks noGrp="1"/>
          </p:cNvSpPr>
          <p:nvPr>
            <p:ph type="sldNum" sz="quarter" idx="12"/>
          </p:nvPr>
        </p:nvSpPr>
        <p:spPr>
          <a:xfrm>
            <a:off x="6817317" y="5054602"/>
            <a:ext cx="413483" cy="279400"/>
          </a:xfrm>
        </p:spPr>
        <p:txBody>
          <a:bodyPr/>
          <a:lstStyle/>
          <a:p>
            <a:fld id="{02E7530C-8A3D-4543-87D4-5788917F80EF}" type="slidenum">
              <a:rPr lang="en-GB" smtClean="0"/>
              <a:t>‹#›</a:t>
            </a:fld>
            <a:endParaRPr lang="en-GB"/>
          </a:p>
        </p:txBody>
      </p:sp>
      <p:cxnSp>
        <p:nvCxnSpPr>
          <p:cNvPr id="15" name="Straight Connector 14"/>
          <p:cNvCxnSpPr/>
          <p:nvPr/>
        </p:nvCxnSpPr>
        <p:spPr>
          <a:xfrm>
            <a:off x="2019825" y="3471329"/>
            <a:ext cx="5113083"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950279781"/>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drape"/>
      </p:transition>
    </mc:Choice>
    <mc:Fallback>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76866" y="4815415"/>
            <a:ext cx="6798734" cy="566738"/>
          </a:xfrm>
        </p:spPr>
        <p:txBody>
          <a:bodyPr anchor="b">
            <a:normAutofit/>
          </a:bodyPr>
          <a:lstStyle>
            <a:lvl1pPr algn="ctr">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026260" y="1032933"/>
            <a:ext cx="7091482" cy="3361269"/>
          </a:xfrm>
          <a:prstGeom prst="roundRect">
            <a:avLst>
              <a:gd name="adj" fmla="val 0"/>
            </a:avLst>
          </a:prstGeom>
          <a:ln w="57150" cmpd="thickThin">
            <a:solidFill>
              <a:schemeClr val="tx1">
                <a:lumMod val="50000"/>
                <a:lumOff val="5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76866" y="5382153"/>
            <a:ext cx="6798734" cy="493712"/>
          </a:xfrm>
        </p:spPr>
        <p:txBody>
          <a:bodyPr anchor="t">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EFABF2A-C779-403D-B9AA-510E393FFD9C}" type="datetimeFigureOut">
              <a:rPr lang="en-GB" smtClean="0"/>
              <a:t>08/11/2016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2E7530C-8A3D-4543-87D4-5788917F80EF}" type="slidenum">
              <a:rPr lang="en-GB" smtClean="0"/>
              <a:t>‹#›</a:t>
            </a:fld>
            <a:endParaRPr lang="en-GB"/>
          </a:p>
        </p:txBody>
      </p:sp>
    </p:spTree>
    <p:extLst>
      <p:ext uri="{BB962C8B-B14F-4D97-AF65-F5344CB8AC3E}">
        <p14:creationId xmlns:p14="http://schemas.microsoft.com/office/powerpoint/2010/main" val="3720278952"/>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drape"/>
      </p:transition>
    </mc:Choice>
    <mc:Fallback>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76866" y="906873"/>
            <a:ext cx="6798734" cy="3097860"/>
          </a:xfrm>
        </p:spPr>
        <p:txBody>
          <a:bodyPr anchor="ctr">
            <a:normAutofit/>
          </a:bodyPr>
          <a:lstStyle>
            <a:lvl1pPr algn="ctr">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76865" y="4275666"/>
            <a:ext cx="6798736" cy="1600202"/>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EFABF2A-C779-403D-B9AA-510E393FFD9C}" type="datetimeFigureOut">
              <a:rPr lang="en-GB" smtClean="0"/>
              <a:t>08/11/2016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2E7530C-8A3D-4543-87D4-5788917F80EF}" type="slidenum">
              <a:rPr lang="en-GB" smtClean="0"/>
              <a:t>‹#›</a:t>
            </a:fld>
            <a:endParaRPr lang="en-GB"/>
          </a:p>
        </p:txBody>
      </p:sp>
      <p:cxnSp>
        <p:nvCxnSpPr>
          <p:cNvPr id="15" name="Straight Connector 14"/>
          <p:cNvCxnSpPr/>
          <p:nvPr/>
        </p:nvCxnSpPr>
        <p:spPr>
          <a:xfrm>
            <a:off x="1278465" y="4140199"/>
            <a:ext cx="6606425"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70671665"/>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drape"/>
      </p:transition>
    </mc:Choice>
    <mc:Fallback>
      <p:transition spd="slow">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34333" y="982132"/>
            <a:ext cx="6400250" cy="2370668"/>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600200" y="3352799"/>
            <a:ext cx="5892798" cy="651933"/>
          </a:xfrm>
        </p:spPr>
        <p:txBody>
          <a:bodyPr anchor="ctr">
            <a:normAutofit/>
          </a:bodyPr>
          <a:lstStyle>
            <a:lvl1pPr marL="0" indent="0" algn="r">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1176863" y="4343400"/>
            <a:ext cx="6798738" cy="1532467"/>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EFABF2A-C779-403D-B9AA-510E393FFD9C}" type="datetimeFigureOut">
              <a:rPr lang="en-GB" smtClean="0"/>
              <a:t>08/11/2016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2E7530C-8A3D-4543-87D4-5788917F80EF}" type="slidenum">
              <a:rPr lang="en-GB" smtClean="0"/>
              <a:t>‹#›</a:t>
            </a:fld>
            <a:endParaRPr lang="en-GB"/>
          </a:p>
        </p:txBody>
      </p:sp>
      <p:sp>
        <p:nvSpPr>
          <p:cNvPr id="14" name="TextBox 13"/>
          <p:cNvSpPr txBox="1"/>
          <p:nvPr/>
        </p:nvSpPr>
        <p:spPr>
          <a:xfrm>
            <a:off x="849969" y="905362"/>
            <a:ext cx="457319" cy="584776"/>
          </a:xfrm>
          <a:prstGeom prst="rect">
            <a:avLst/>
          </a:prstGeom>
        </p:spPr>
        <p:txBody>
          <a:bodyPr vert="horz" lIns="91440" tIns="45720" rIns="91440" bIns="45720" rtlCol="0" anchor="ctr">
            <a:noAutofit/>
          </a:bodyPr>
          <a:lstStyle/>
          <a:p>
            <a:pPr lvl="0"/>
            <a:r>
              <a:rPr lang="en-US" sz="7200" dirty="0">
                <a:solidFill>
                  <a:schemeClr val="tx1"/>
                </a:solidFill>
                <a:effectLst/>
              </a:rPr>
              <a:t>“</a:t>
            </a:r>
          </a:p>
        </p:txBody>
      </p:sp>
      <p:sp>
        <p:nvSpPr>
          <p:cNvPr id="15" name="TextBox 14"/>
          <p:cNvSpPr txBox="1"/>
          <p:nvPr/>
        </p:nvSpPr>
        <p:spPr>
          <a:xfrm>
            <a:off x="7633503" y="2827870"/>
            <a:ext cx="457319" cy="584776"/>
          </a:xfrm>
          <a:prstGeom prst="rect">
            <a:avLst/>
          </a:prstGeom>
        </p:spPr>
        <p:txBody>
          <a:bodyPr vert="horz" lIns="91440" tIns="45720" rIns="91440" bIns="45720" rtlCol="0" anchor="ctr">
            <a:noAutofit/>
          </a:bodyPr>
          <a:lstStyle/>
          <a:p>
            <a:pPr lvl="0" algn="r"/>
            <a:r>
              <a:rPr lang="en-US" sz="7200" dirty="0">
                <a:solidFill>
                  <a:schemeClr val="tx1"/>
                </a:solidFill>
                <a:effectLst/>
              </a:rPr>
              <a:t>”</a:t>
            </a:r>
          </a:p>
        </p:txBody>
      </p:sp>
      <p:cxnSp>
        <p:nvCxnSpPr>
          <p:cNvPr id="19" name="Straight Connector 18"/>
          <p:cNvCxnSpPr/>
          <p:nvPr/>
        </p:nvCxnSpPr>
        <p:spPr>
          <a:xfrm>
            <a:off x="1278466" y="4140199"/>
            <a:ext cx="6595534"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956063820"/>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drape"/>
      </p:transition>
    </mc:Choice>
    <mc:Fallback>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76869" y="3308581"/>
            <a:ext cx="6798728" cy="1468800"/>
          </a:xfrm>
        </p:spPr>
        <p:txBody>
          <a:bodyPr anchor="b">
            <a:normAutofit/>
          </a:bodyPr>
          <a:lstStyle>
            <a:lvl1pPr algn="l">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76868" y="4777381"/>
            <a:ext cx="6798730" cy="8604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EFABF2A-C779-403D-B9AA-510E393FFD9C}" type="datetimeFigureOut">
              <a:rPr lang="en-GB" smtClean="0"/>
              <a:t>08/11/2016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2E7530C-8A3D-4543-87D4-5788917F80EF}" type="slidenum">
              <a:rPr lang="en-GB" smtClean="0"/>
              <a:t>‹#›</a:t>
            </a:fld>
            <a:endParaRPr lang="en-GB"/>
          </a:p>
        </p:txBody>
      </p:sp>
    </p:spTree>
    <p:extLst>
      <p:ext uri="{BB962C8B-B14F-4D97-AF65-F5344CB8AC3E}">
        <p14:creationId xmlns:p14="http://schemas.microsoft.com/office/powerpoint/2010/main" val="1981150369"/>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drape"/>
      </p:transition>
    </mc:Choice>
    <mc:Fallback>
      <p:transition spd="slow">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409416" y="982132"/>
            <a:ext cx="6325168" cy="2243668"/>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8" name="Text Placeholder 2"/>
          <p:cNvSpPr>
            <a:spLocks noGrp="1"/>
          </p:cNvSpPr>
          <p:nvPr>
            <p:ph type="body" idx="13"/>
          </p:nvPr>
        </p:nvSpPr>
        <p:spPr>
          <a:xfrm>
            <a:off x="1176868" y="3639312"/>
            <a:ext cx="6798730" cy="886968"/>
          </a:xfrm>
        </p:spPr>
        <p:txBody>
          <a:bodyPr anchor="b">
            <a:normAutofit/>
          </a:bodyPr>
          <a:lstStyle>
            <a:lvl1pPr marL="0" indent="0" algn="l">
              <a:spcBef>
                <a:spcPts val="0"/>
              </a:spcBef>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3" name="Text Placeholder 2"/>
          <p:cNvSpPr>
            <a:spLocks noGrp="1"/>
          </p:cNvSpPr>
          <p:nvPr>
            <p:ph type="body" idx="1"/>
          </p:nvPr>
        </p:nvSpPr>
        <p:spPr>
          <a:xfrm>
            <a:off x="1176865" y="4529667"/>
            <a:ext cx="6798736" cy="1346200"/>
          </a:xfrm>
        </p:spPr>
        <p:txBody>
          <a:bodyPr anchor="t">
            <a:normAutofit/>
          </a:bodyPr>
          <a:lstStyle>
            <a:lvl1pPr marL="0" indent="0" algn="l">
              <a:buNone/>
              <a:defRPr sz="1600">
                <a:solidFill>
                  <a:schemeClr val="tx1"/>
                </a:solidFill>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EFABF2A-C779-403D-B9AA-510E393FFD9C}" type="datetimeFigureOut">
              <a:rPr lang="en-GB" smtClean="0"/>
              <a:t>08/11/2016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2E7530C-8A3D-4543-87D4-5788917F80EF}" type="slidenum">
              <a:rPr lang="en-GB" smtClean="0"/>
              <a:t>‹#›</a:t>
            </a:fld>
            <a:endParaRPr lang="en-GB"/>
          </a:p>
        </p:txBody>
      </p:sp>
      <p:sp>
        <p:nvSpPr>
          <p:cNvPr id="12" name="TextBox 11"/>
          <p:cNvSpPr txBox="1"/>
          <p:nvPr/>
        </p:nvSpPr>
        <p:spPr>
          <a:xfrm>
            <a:off x="878060" y="896895"/>
            <a:ext cx="457319"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3" name="TextBox 12"/>
          <p:cNvSpPr txBox="1"/>
          <p:nvPr/>
        </p:nvSpPr>
        <p:spPr>
          <a:xfrm>
            <a:off x="7649796" y="2607728"/>
            <a:ext cx="457319"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cxnSp>
        <p:nvCxnSpPr>
          <p:cNvPr id="26" name="Straight Connector 25"/>
          <p:cNvCxnSpPr/>
          <p:nvPr/>
        </p:nvCxnSpPr>
        <p:spPr>
          <a:xfrm>
            <a:off x="1278466" y="3429000"/>
            <a:ext cx="6595534"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595341286"/>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drape"/>
      </p:transition>
    </mc:Choice>
    <mc:Fallback>
      <p:transition spd="slow">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176865" y="982131"/>
            <a:ext cx="6798734" cy="2294467"/>
          </a:xfrm>
        </p:spPr>
        <p:txBody>
          <a:bodyPr vert="horz" lIns="91440" tIns="45720" rIns="91440" bIns="45720" rtlCol="0" anchor="ctr">
            <a:normAutofit/>
          </a:bodyPr>
          <a:lstStyle>
            <a:lvl1pPr>
              <a:defRPr lang="en-US" sz="3200" b="0" dirty="0"/>
            </a:lvl1pPr>
          </a:lstStyle>
          <a:p>
            <a:pPr marL="0" lvl="0"/>
            <a:r>
              <a:rPr lang="en-US" smtClean="0"/>
              <a:t>Click to edit Master title style</a:t>
            </a:r>
            <a:endParaRPr lang="en-US" dirty="0"/>
          </a:p>
        </p:txBody>
      </p:sp>
      <p:sp>
        <p:nvSpPr>
          <p:cNvPr id="14" name="Text Placeholder 2"/>
          <p:cNvSpPr>
            <a:spLocks noGrp="1"/>
          </p:cNvSpPr>
          <p:nvPr>
            <p:ph type="body" idx="13"/>
          </p:nvPr>
        </p:nvSpPr>
        <p:spPr>
          <a:xfrm>
            <a:off x="1176868" y="3566160"/>
            <a:ext cx="6798730" cy="905256"/>
          </a:xfrm>
        </p:spPr>
        <p:txBody>
          <a:bodyPr anchor="b">
            <a:normAutofit/>
          </a:bodyPr>
          <a:lstStyle>
            <a:lvl1pPr marL="0" indent="0" algn="l">
              <a:spcBef>
                <a:spcPts val="0"/>
              </a:spcBef>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3" name="Text Placeholder 2"/>
          <p:cNvSpPr>
            <a:spLocks noGrp="1"/>
          </p:cNvSpPr>
          <p:nvPr>
            <p:ph type="body" idx="1"/>
          </p:nvPr>
        </p:nvSpPr>
        <p:spPr>
          <a:xfrm>
            <a:off x="1176866" y="4470400"/>
            <a:ext cx="6798734" cy="1405467"/>
          </a:xfrm>
        </p:spPr>
        <p:txBody>
          <a:bodyPr anchor="t">
            <a:normAutofit/>
          </a:bodyPr>
          <a:lstStyle>
            <a:lvl1pPr marL="0" indent="0" algn="l">
              <a:buNone/>
              <a:defRPr sz="1600">
                <a:solidFill>
                  <a:schemeClr val="tx1"/>
                </a:solidFill>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EFABF2A-C779-403D-B9AA-510E393FFD9C}" type="datetimeFigureOut">
              <a:rPr lang="en-GB" smtClean="0"/>
              <a:t>08/11/2016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2E7530C-8A3D-4543-87D4-5788917F80EF}" type="slidenum">
              <a:rPr lang="en-GB" smtClean="0"/>
              <a:t>‹#›</a:t>
            </a:fld>
            <a:endParaRPr lang="en-GB"/>
          </a:p>
        </p:txBody>
      </p:sp>
      <p:cxnSp>
        <p:nvCxnSpPr>
          <p:cNvPr id="15" name="Straight Connector 14"/>
          <p:cNvCxnSpPr/>
          <p:nvPr/>
        </p:nvCxnSpPr>
        <p:spPr>
          <a:xfrm>
            <a:off x="1278469" y="3429000"/>
            <a:ext cx="6606421"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123407122"/>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drape"/>
      </p:transition>
    </mc:Choice>
    <mc:Fallback>
      <p:transition spd="slow">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76865" y="2490135"/>
            <a:ext cx="6798736" cy="3385733"/>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EFABF2A-C779-403D-B9AA-510E393FFD9C}" type="datetimeFigureOut">
              <a:rPr lang="en-GB" smtClean="0"/>
              <a:t>08/11/2016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2E7530C-8A3D-4543-87D4-5788917F80EF}" type="slidenum">
              <a:rPr lang="en-GB" smtClean="0"/>
              <a:t>‹#›</a:t>
            </a:fld>
            <a:endParaRPr lang="en-GB"/>
          </a:p>
        </p:txBody>
      </p:sp>
      <p:cxnSp>
        <p:nvCxnSpPr>
          <p:cNvPr id="14" name="Straight Connector 13"/>
          <p:cNvCxnSpPr/>
          <p:nvPr/>
        </p:nvCxnSpPr>
        <p:spPr>
          <a:xfrm>
            <a:off x="1278466" y="2354670"/>
            <a:ext cx="6606424"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73922671"/>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drape"/>
      </p:transition>
    </mc:Choice>
    <mc:Fallback>
      <p:transition spd="slow">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356667" y="906873"/>
            <a:ext cx="1618930" cy="496899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76867" y="906873"/>
            <a:ext cx="4915509" cy="4968993"/>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EFABF2A-C779-403D-B9AA-510E393FFD9C}" type="datetimeFigureOut">
              <a:rPr lang="en-GB" smtClean="0"/>
              <a:t>08/11/2016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2E7530C-8A3D-4543-87D4-5788917F80EF}" type="slidenum">
              <a:rPr lang="en-GB" smtClean="0"/>
              <a:t>‹#›</a:t>
            </a:fld>
            <a:endParaRPr lang="en-GB"/>
          </a:p>
        </p:txBody>
      </p:sp>
      <p:cxnSp>
        <p:nvCxnSpPr>
          <p:cNvPr id="14" name="Straight Connector 13"/>
          <p:cNvCxnSpPr/>
          <p:nvPr/>
        </p:nvCxnSpPr>
        <p:spPr>
          <a:xfrm>
            <a:off x="6245512" y="906873"/>
            <a:ext cx="0" cy="4968993"/>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680607746"/>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drape"/>
      </p:transition>
    </mc:Choice>
    <mc:Fallback>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cxnSp>
        <p:nvCxnSpPr>
          <p:cNvPr id="7" name="Straight Connector 6"/>
          <p:cNvCxnSpPr/>
          <p:nvPr/>
        </p:nvCxnSpPr>
        <p:spPr>
          <a:xfrm>
            <a:off x="1278465" y="2356260"/>
            <a:ext cx="6595534" cy="0"/>
          </a:xfrm>
          <a:prstGeom prst="line">
            <a:avLst/>
          </a:prstGeom>
          <a:ln w="15875"/>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EFABF2A-C779-403D-B9AA-510E393FFD9C}" type="datetimeFigureOut">
              <a:rPr lang="en-GB" smtClean="0"/>
              <a:t>08/11/2016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2E7530C-8A3D-4543-87D4-5788917F80EF}" type="slidenum">
              <a:rPr lang="en-GB" smtClean="0"/>
              <a:t>‹#›</a:t>
            </a:fld>
            <a:endParaRPr lang="en-GB"/>
          </a:p>
        </p:txBody>
      </p:sp>
    </p:spTree>
    <p:extLst>
      <p:ext uri="{BB962C8B-B14F-4D97-AF65-F5344CB8AC3E}">
        <p14:creationId xmlns:p14="http://schemas.microsoft.com/office/powerpoint/2010/main" val="3193037330"/>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drape"/>
      </p:transition>
    </mc:Choice>
    <mc:Fallback>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78465" y="1641413"/>
            <a:ext cx="6595534" cy="1822514"/>
          </a:xfrm>
        </p:spPr>
        <p:txBody>
          <a:bodyPr anchor="b">
            <a:normAutofit/>
          </a:bodyPr>
          <a:lstStyle>
            <a:lvl1pPr algn="ctr">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278465" y="3734859"/>
            <a:ext cx="6595534" cy="1090015"/>
          </a:xfrm>
        </p:spPr>
        <p:txBody>
          <a:bodyPr anchor="t">
            <a:normAutofit/>
          </a:bodyPr>
          <a:lstStyle>
            <a:lvl1pPr marL="0" indent="0" algn="ctr">
              <a:buNone/>
              <a:defRPr sz="24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EFABF2A-C779-403D-B9AA-510E393FFD9C}" type="datetimeFigureOut">
              <a:rPr lang="en-GB" smtClean="0"/>
              <a:t>08/11/2016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2E7530C-8A3D-4543-87D4-5788917F80EF}" type="slidenum">
              <a:rPr lang="en-GB" smtClean="0"/>
              <a:t>‹#›</a:t>
            </a:fld>
            <a:endParaRPr lang="en-GB"/>
          </a:p>
        </p:txBody>
      </p:sp>
      <p:cxnSp>
        <p:nvCxnSpPr>
          <p:cNvPr id="31" name="Straight Connector 30"/>
          <p:cNvCxnSpPr/>
          <p:nvPr/>
        </p:nvCxnSpPr>
        <p:spPr>
          <a:xfrm>
            <a:off x="1278466" y="3599392"/>
            <a:ext cx="6595533"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4204618003"/>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drape"/>
      </p:transition>
    </mc:Choice>
    <mc:Fallback>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cxnSp>
        <p:nvCxnSpPr>
          <p:cNvPr id="8" name="Straight Connector 7"/>
          <p:cNvCxnSpPr/>
          <p:nvPr/>
        </p:nvCxnSpPr>
        <p:spPr>
          <a:xfrm>
            <a:off x="1278465" y="2356260"/>
            <a:ext cx="6595534" cy="0"/>
          </a:xfrm>
          <a:prstGeom prst="line">
            <a:avLst/>
          </a:prstGeom>
          <a:ln w="15875"/>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1176866" y="915337"/>
            <a:ext cx="6798734" cy="130386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76866" y="2487168"/>
            <a:ext cx="3337560" cy="3447288"/>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5152" y="2487168"/>
            <a:ext cx="3337560" cy="3447288"/>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EFABF2A-C779-403D-B9AA-510E393FFD9C}" type="datetimeFigureOut">
              <a:rPr lang="en-GB" smtClean="0"/>
              <a:t>08/11/2016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2E7530C-8A3D-4543-87D4-5788917F80EF}" type="slidenum">
              <a:rPr lang="en-GB" smtClean="0"/>
              <a:t>‹#›</a:t>
            </a:fld>
            <a:endParaRPr lang="en-GB"/>
          </a:p>
        </p:txBody>
      </p:sp>
    </p:spTree>
    <p:extLst>
      <p:ext uri="{BB962C8B-B14F-4D97-AF65-F5344CB8AC3E}">
        <p14:creationId xmlns:p14="http://schemas.microsoft.com/office/powerpoint/2010/main" val="1195475154"/>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drape"/>
      </p:transition>
    </mc:Choice>
    <mc:Fallback>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76868" y="2658533"/>
            <a:ext cx="333756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76868" y="3243263"/>
            <a:ext cx="3337560" cy="2706624"/>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1832" y="2658533"/>
            <a:ext cx="333756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1832" y="3243263"/>
            <a:ext cx="3337560" cy="2706624"/>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EFABF2A-C779-403D-B9AA-510E393FFD9C}" type="datetimeFigureOut">
              <a:rPr lang="en-GB" smtClean="0"/>
              <a:t>08/11/2016</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02E7530C-8A3D-4543-87D4-5788917F80EF}" type="slidenum">
              <a:rPr lang="en-GB" smtClean="0"/>
              <a:t>‹#›</a:t>
            </a:fld>
            <a:endParaRPr lang="en-GB"/>
          </a:p>
        </p:txBody>
      </p:sp>
      <p:cxnSp>
        <p:nvCxnSpPr>
          <p:cNvPr id="41" name="Straight Connector 40"/>
          <p:cNvCxnSpPr/>
          <p:nvPr/>
        </p:nvCxnSpPr>
        <p:spPr>
          <a:xfrm>
            <a:off x="1278466" y="2354670"/>
            <a:ext cx="6595534"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489381705"/>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drape"/>
      </p:transition>
    </mc:Choice>
    <mc:Fallback>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176865" y="915337"/>
            <a:ext cx="6798735" cy="1303867"/>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EFABF2A-C779-403D-B9AA-510E393FFD9C}" type="datetimeFigureOut">
              <a:rPr lang="en-GB" smtClean="0"/>
              <a:t>08/11/2016</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02E7530C-8A3D-4543-87D4-5788917F80EF}" type="slidenum">
              <a:rPr lang="en-GB" smtClean="0"/>
              <a:t>‹#›</a:t>
            </a:fld>
            <a:endParaRPr lang="en-GB"/>
          </a:p>
        </p:txBody>
      </p:sp>
      <p:cxnSp>
        <p:nvCxnSpPr>
          <p:cNvPr id="14" name="Straight Connector 13"/>
          <p:cNvCxnSpPr/>
          <p:nvPr/>
        </p:nvCxnSpPr>
        <p:spPr>
          <a:xfrm>
            <a:off x="1278466" y="2354670"/>
            <a:ext cx="6595534"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612250509"/>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drape"/>
      </p:transition>
    </mc:Choice>
    <mc:Fallback>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EFABF2A-C779-403D-B9AA-510E393FFD9C}" type="datetimeFigureOut">
              <a:rPr lang="en-GB" smtClean="0"/>
              <a:t>08/11/2016</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02E7530C-8A3D-4543-87D4-5788917F80EF}" type="slidenum">
              <a:rPr lang="en-GB" smtClean="0"/>
              <a:t>‹#›</a:t>
            </a:fld>
            <a:endParaRPr lang="en-GB"/>
          </a:p>
        </p:txBody>
      </p:sp>
    </p:spTree>
    <p:extLst>
      <p:ext uri="{BB962C8B-B14F-4D97-AF65-F5344CB8AC3E}">
        <p14:creationId xmlns:p14="http://schemas.microsoft.com/office/powerpoint/2010/main" val="2578203665"/>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drape"/>
      </p:transition>
    </mc:Choice>
    <mc:Fallback>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76865" y="1388534"/>
            <a:ext cx="2536798" cy="1371600"/>
          </a:xfrm>
        </p:spPr>
        <p:txBody>
          <a:bodyPr anchor="b">
            <a:normAutofit/>
          </a:bodyPr>
          <a:lstStyle>
            <a:lvl1pPr algn="ctr">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120062" y="982132"/>
            <a:ext cx="3855539" cy="4893735"/>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76865" y="3031065"/>
            <a:ext cx="2536798" cy="2438404"/>
          </a:xfrm>
        </p:spPr>
        <p:txBody>
          <a:bodyPr anchor="t">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EFABF2A-C779-403D-B9AA-510E393FFD9C}" type="datetimeFigureOut">
              <a:rPr lang="en-GB" smtClean="0"/>
              <a:t>08/11/2016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2E7530C-8A3D-4543-87D4-5788917F80EF}" type="slidenum">
              <a:rPr lang="en-GB" smtClean="0"/>
              <a:t>‹#›</a:t>
            </a:fld>
            <a:endParaRPr lang="en-GB"/>
          </a:p>
        </p:txBody>
      </p:sp>
      <p:cxnSp>
        <p:nvCxnSpPr>
          <p:cNvPr id="16" name="Straight Connector 15"/>
          <p:cNvCxnSpPr/>
          <p:nvPr/>
        </p:nvCxnSpPr>
        <p:spPr>
          <a:xfrm>
            <a:off x="1278466" y="2912533"/>
            <a:ext cx="2333594"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738117749"/>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drape"/>
      </p:transition>
    </mc:Choice>
    <mc:Fallback>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76865" y="1883832"/>
            <a:ext cx="3632202" cy="1371600"/>
          </a:xfrm>
        </p:spPr>
        <p:txBody>
          <a:bodyPr anchor="b">
            <a:normAutofit/>
          </a:bodyPr>
          <a:lstStyle>
            <a:lvl1pPr algn="ctr">
              <a:defRPr sz="2400" b="0"/>
            </a:lvl1pPr>
          </a:lstStyle>
          <a:p>
            <a:r>
              <a:rPr lang="en-US" smtClean="0"/>
              <a:t>Click to edit Master title style</a:t>
            </a:r>
            <a:endParaRPr lang="en-US" dirty="0"/>
          </a:p>
        </p:txBody>
      </p:sp>
      <p:sp>
        <p:nvSpPr>
          <p:cNvPr id="17" name="Picture Placeholder 2"/>
          <p:cNvSpPr>
            <a:spLocks noGrp="1" noChangeAspect="1"/>
          </p:cNvSpPr>
          <p:nvPr>
            <p:ph type="pic" idx="1"/>
          </p:nvPr>
        </p:nvSpPr>
        <p:spPr>
          <a:xfrm>
            <a:off x="5183069" y="1032933"/>
            <a:ext cx="2929463" cy="4792136"/>
          </a:xfrm>
          <a:prstGeom prst="roundRect">
            <a:avLst>
              <a:gd name="adj" fmla="val 0"/>
            </a:avLst>
          </a:prstGeom>
          <a:ln w="57150" cmpd="thickThin">
            <a:solidFill>
              <a:schemeClr val="tx1">
                <a:lumMod val="50000"/>
                <a:lumOff val="5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76865" y="3255432"/>
            <a:ext cx="3632201" cy="1828800"/>
          </a:xfrm>
        </p:spPr>
        <p:txBody>
          <a:bodyPr anchor="t">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EFABF2A-C779-403D-B9AA-510E393FFD9C}" type="datetimeFigureOut">
              <a:rPr lang="en-GB" smtClean="0"/>
              <a:t>08/11/2016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2E7530C-8A3D-4543-87D4-5788917F80EF}" type="slidenum">
              <a:rPr lang="en-GB" smtClean="0"/>
              <a:t>‹#›</a:t>
            </a:fld>
            <a:endParaRPr lang="en-GB"/>
          </a:p>
        </p:txBody>
      </p:sp>
    </p:spTree>
    <p:extLst>
      <p:ext uri="{BB962C8B-B14F-4D97-AF65-F5344CB8AC3E}">
        <p14:creationId xmlns:p14="http://schemas.microsoft.com/office/powerpoint/2010/main" val="4195388454"/>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drape"/>
      </p:transition>
    </mc:Choice>
    <mc:Fallback>
      <p:transition spd="slow">
        <p:fade/>
      </p:transition>
    </mc:Fallback>
  </mc:AlternateContent>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20" Type="http://schemas.openxmlformats.org/officeDocument/2006/relationships/image" Target="../media/image4.png"/><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theme" Target="../theme/theme1.xml"/><Relationship Id="rId19" Type="http://schemas.openxmlformats.org/officeDocument/2006/relationships/image" Target="../media/image3.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grpSp>
        <p:nvGrpSpPr>
          <p:cNvPr id="7" name="Group 6"/>
          <p:cNvGrpSpPr/>
          <p:nvPr/>
        </p:nvGrpSpPr>
        <p:grpSpPr>
          <a:xfrm>
            <a:off x="0" y="0"/>
            <a:ext cx="9152467" cy="6858000"/>
            <a:chOff x="0" y="0"/>
            <a:chExt cx="9152467" cy="6858000"/>
          </a:xfrm>
        </p:grpSpPr>
        <p:pic>
          <p:nvPicPr>
            <p:cNvPr id="8" name="Picture 7" descr="SD-PanelContent.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9" name="Rectangle 8"/>
            <p:cNvSpPr/>
            <p:nvPr/>
          </p:nvSpPr>
          <p:spPr>
            <a:xfrm>
              <a:off x="553888" y="542807"/>
              <a:ext cx="8039776" cy="5756392"/>
            </a:xfrm>
            <a:prstGeom prst="rect">
              <a:avLst/>
            </a:prstGeom>
            <a:noFill/>
            <a:ln w="15875" cap="flat">
              <a:miter lim="800000"/>
            </a:ln>
          </p:spPr>
          <p:style>
            <a:lnRef idx="1">
              <a:schemeClr val="accent1"/>
            </a:lnRef>
            <a:fillRef idx="3">
              <a:schemeClr val="accent1"/>
            </a:fillRef>
            <a:effectRef idx="2">
              <a:schemeClr val="accent1"/>
            </a:effectRef>
            <a:fontRef idx="minor">
              <a:schemeClr val="lt1"/>
            </a:fontRef>
          </p:style>
        </p:sp>
        <p:pic>
          <p:nvPicPr>
            <p:cNvPr id="10" name="Picture 9" descr="HDRibbonContent-UniformTrim.png"/>
            <p:cNvPicPr>
              <a:picLocks noChangeAspect="1"/>
            </p:cNvPicPr>
            <p:nvPr/>
          </p:nvPicPr>
          <p:blipFill rotWithShape="1">
            <a:blip r:embed="rId20">
              <a:extLst>
                <a:ext uri="{28A0092B-C50C-407E-A947-70E740481C1C}">
                  <a14:useLocalDpi xmlns:a14="http://schemas.microsoft.com/office/drawing/2010/main" val="0"/>
                </a:ext>
              </a:extLst>
            </a:blip>
            <a:srcRect l="1" r="14240"/>
            <a:stretch/>
          </p:blipFill>
          <p:spPr>
            <a:xfrm>
              <a:off x="0" y="3128434"/>
              <a:ext cx="685800" cy="606425"/>
            </a:xfrm>
            <a:prstGeom prst="rect">
              <a:avLst/>
            </a:prstGeom>
          </p:spPr>
        </p:pic>
        <p:pic>
          <p:nvPicPr>
            <p:cNvPr id="11" name="Picture 10" descr="HDRibbonContent-UniformTrim.png"/>
            <p:cNvPicPr>
              <a:picLocks noChangeAspect="1"/>
            </p:cNvPicPr>
            <p:nvPr/>
          </p:nvPicPr>
          <p:blipFill rotWithShape="1">
            <a:blip r:embed="rId20">
              <a:extLst>
                <a:ext uri="{28A0092B-C50C-407E-A947-70E740481C1C}">
                  <a14:useLocalDpi xmlns:a14="http://schemas.microsoft.com/office/drawing/2010/main" val="0"/>
                </a:ext>
              </a:extLst>
            </a:blip>
            <a:srcRect l="1" r="14240"/>
            <a:stretch/>
          </p:blipFill>
          <p:spPr>
            <a:xfrm>
              <a:off x="8466667" y="3128434"/>
              <a:ext cx="685800" cy="606425"/>
            </a:xfrm>
            <a:prstGeom prst="rect">
              <a:avLst/>
            </a:prstGeom>
          </p:spPr>
        </p:pic>
      </p:grpSp>
      <p:sp>
        <p:nvSpPr>
          <p:cNvPr id="2" name="Title Placeholder 1"/>
          <p:cNvSpPr>
            <a:spLocks noGrp="1"/>
          </p:cNvSpPr>
          <p:nvPr>
            <p:ph type="title"/>
          </p:nvPr>
        </p:nvSpPr>
        <p:spPr>
          <a:xfrm>
            <a:off x="1176866" y="915337"/>
            <a:ext cx="6798734" cy="1303867"/>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176865" y="2490135"/>
            <a:ext cx="6798736" cy="3444997"/>
          </a:xfrm>
          <a:prstGeom prst="rect">
            <a:avLst/>
          </a:prstGeom>
        </p:spPr>
        <p:txBody>
          <a:bodyPr vert="horz" lIns="91440" tIns="45720" rIns="91440" bIns="45720" rtlCol="0"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356670" y="5960533"/>
            <a:ext cx="1148283" cy="279400"/>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CEFABF2A-C779-403D-B9AA-510E393FFD9C}" type="datetimeFigureOut">
              <a:rPr lang="en-GB" smtClean="0"/>
              <a:t>08/11/2016</a:t>
            </a:fld>
            <a:endParaRPr lang="en-GB"/>
          </a:p>
        </p:txBody>
      </p:sp>
      <p:sp>
        <p:nvSpPr>
          <p:cNvPr id="5" name="Footer Placeholder 4"/>
          <p:cNvSpPr>
            <a:spLocks noGrp="1"/>
          </p:cNvSpPr>
          <p:nvPr>
            <p:ph type="ftr" sz="quarter" idx="3"/>
          </p:nvPr>
        </p:nvSpPr>
        <p:spPr>
          <a:xfrm>
            <a:off x="1176865" y="5960533"/>
            <a:ext cx="5104667" cy="279400"/>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GB"/>
          </a:p>
        </p:txBody>
      </p:sp>
      <p:sp>
        <p:nvSpPr>
          <p:cNvPr id="6" name="Slide Number Placeholder 5"/>
          <p:cNvSpPr>
            <a:spLocks noGrp="1"/>
          </p:cNvSpPr>
          <p:nvPr>
            <p:ph type="sldNum" sz="quarter" idx="4"/>
          </p:nvPr>
        </p:nvSpPr>
        <p:spPr>
          <a:xfrm>
            <a:off x="7580091" y="5960533"/>
            <a:ext cx="395510" cy="279400"/>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02E7530C-8A3D-4543-87D4-5788917F80EF}" type="slidenum">
              <a:rPr lang="en-GB" smtClean="0"/>
              <a:t>‹#›</a:t>
            </a:fld>
            <a:endParaRPr lang="en-GB"/>
          </a:p>
        </p:txBody>
      </p:sp>
    </p:spTree>
    <p:extLst>
      <p:ext uri="{BB962C8B-B14F-4D97-AF65-F5344CB8AC3E}">
        <p14:creationId xmlns:p14="http://schemas.microsoft.com/office/powerpoint/2010/main" val="503620555"/>
      </p:ext>
    </p:extLst>
  </p:cSld>
  <p:clrMap bg1="lt1" tx1="dk1" bg2="lt2" tx2="dk2" accent1="accent1" accent2="accent2" accent3="accent3" accent4="accent4" accent5="accent5" accent6="accent6" hlink="hlink" folHlink="folHlink"/>
  <p:sldLayoutIdLst>
    <p:sldLayoutId id="2147483707" r:id="rId1"/>
    <p:sldLayoutId id="2147483708" r:id="rId2"/>
    <p:sldLayoutId id="2147483709" r:id="rId3"/>
    <p:sldLayoutId id="2147483710" r:id="rId4"/>
    <p:sldLayoutId id="2147483711" r:id="rId5"/>
    <p:sldLayoutId id="2147483712" r:id="rId6"/>
    <p:sldLayoutId id="2147483713" r:id="rId7"/>
    <p:sldLayoutId id="2147483714" r:id="rId8"/>
    <p:sldLayoutId id="2147483715" r:id="rId9"/>
    <p:sldLayoutId id="2147483716" r:id="rId10"/>
    <p:sldLayoutId id="2147483717" r:id="rId11"/>
    <p:sldLayoutId id="2147483718" r:id="rId12"/>
    <p:sldLayoutId id="2147483719" r:id="rId13"/>
    <p:sldLayoutId id="2147483720" r:id="rId14"/>
    <p:sldLayoutId id="2147483721" r:id="rId15"/>
    <p:sldLayoutId id="2147483722" r:id="rId16"/>
    <p:sldLayoutId id="2147483723" r:id="rId17"/>
  </p:sldLayoutIdLst>
  <mc:AlternateContent xmlns:mc="http://schemas.openxmlformats.org/markup-compatibility/2006">
    <mc:Choice xmlns:p15="http://schemas.microsoft.com/office/powerpoint/2012/main" Requires="p15">
      <p:transition xmlns:p14="http://schemas.microsoft.com/office/powerpoint/2010/main" spd="slow" p14:dur="2000">
        <p15:prstTrans prst="drape"/>
      </p:transition>
    </mc:Choice>
    <mc:Fallback>
      <p:transition spd="slow">
        <p:fade/>
      </p:transition>
    </mc:Fallback>
  </mc:AlternateContent>
  <p:txStyles>
    <p:titleStyle>
      <a:lvl1pPr algn="ctr" defTabSz="457200" rtl="0" eaLnBrk="1" latinLnBrk="0" hangingPunct="1">
        <a:spcBef>
          <a:spcPct val="0"/>
        </a:spcBef>
        <a:buNone/>
        <a:defRPr sz="4000" kern="1200" cap="none">
          <a:ln w="3175" cmpd="sng">
            <a:noFill/>
          </a:ln>
          <a:solidFill>
            <a:schemeClr val="tx1">
              <a:lumMod val="85000"/>
              <a:lumOff val="15000"/>
            </a:schemeClr>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buClr>
        <a:buSzPct val="115000"/>
        <a:buFont typeface="Arial"/>
        <a:buChar char="•"/>
        <a:defRPr sz="2400" kern="1200" cap="none">
          <a:solidFill>
            <a:schemeClr val="tx1">
              <a:lumMod val="85000"/>
              <a:lumOff val="1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buClr>
        <a:buSzPct val="115000"/>
        <a:buFont typeface="Arial"/>
        <a:buChar char="•"/>
        <a:defRPr sz="2000" kern="1200" cap="none">
          <a:solidFill>
            <a:schemeClr val="tx1">
              <a:lumMod val="85000"/>
              <a:lumOff val="1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buClr>
        <a:buSzPct val="115000"/>
        <a:buFont typeface="Arial"/>
        <a:buChar char="•"/>
        <a:defRPr sz="1800" kern="1200" cap="none">
          <a:solidFill>
            <a:schemeClr val="tx1">
              <a:lumMod val="85000"/>
              <a:lumOff val="1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buClr>
        <a:buSzPct val="115000"/>
        <a:buFont typeface="Arial"/>
        <a:buChar char="•"/>
        <a:defRPr sz="1600" kern="1200" cap="none">
          <a:solidFill>
            <a:schemeClr val="tx1">
              <a:lumMod val="85000"/>
              <a:lumOff val="1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GB" dirty="0" smtClean="0"/>
              <a:t/>
            </a:r>
            <a:br>
              <a:rPr lang="en-GB" dirty="0" smtClean="0"/>
            </a:br>
            <a:r>
              <a:rPr lang="en-GB" sz="4000" dirty="0" smtClean="0"/>
              <a:t>The </a:t>
            </a:r>
            <a:r>
              <a:rPr lang="en-GB" sz="4000" dirty="0" smtClean="0"/>
              <a:t>Trade </a:t>
            </a:r>
            <a:r>
              <a:rPr lang="en-GB" sz="4000" dirty="0" smtClean="0"/>
              <a:t>Union Act </a:t>
            </a:r>
            <a:r>
              <a:rPr lang="en-GB" sz="4000" dirty="0" smtClean="0"/>
              <a:t>2016 and the Right to Strike</a:t>
            </a:r>
            <a:endParaRPr lang="en-GB" sz="4000" dirty="0"/>
          </a:p>
        </p:txBody>
      </p:sp>
      <p:sp>
        <p:nvSpPr>
          <p:cNvPr id="3" name="Subtitle 2"/>
          <p:cNvSpPr>
            <a:spLocks noGrp="1"/>
          </p:cNvSpPr>
          <p:nvPr>
            <p:ph type="subTitle" idx="1"/>
          </p:nvPr>
        </p:nvSpPr>
        <p:spPr/>
        <p:txBody>
          <a:bodyPr/>
          <a:lstStyle/>
          <a:p>
            <a:r>
              <a:rPr lang="en-GB" dirty="0" smtClean="0"/>
              <a:t>Professor Alan Bogg</a:t>
            </a:r>
          </a:p>
          <a:p>
            <a:r>
              <a:rPr lang="en-GB" dirty="0" smtClean="0"/>
              <a:t>University of Oxford</a:t>
            </a:r>
            <a:endParaRPr lang="en-GB" dirty="0"/>
          </a:p>
        </p:txBody>
      </p:sp>
    </p:spTree>
    <p:extLst>
      <p:ext uri="{BB962C8B-B14F-4D97-AF65-F5344CB8AC3E}">
        <p14:creationId xmlns:p14="http://schemas.microsoft.com/office/powerpoint/2010/main" val="3950282280"/>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drape"/>
      </p:transition>
    </mc:Choice>
    <mc:Fallback>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Overview of the Presentation</a:t>
            </a:r>
            <a:endParaRPr lang="en-GB" dirty="0"/>
          </a:p>
        </p:txBody>
      </p:sp>
      <p:sp>
        <p:nvSpPr>
          <p:cNvPr id="3" name="Content Placeholder 2"/>
          <p:cNvSpPr>
            <a:spLocks noGrp="1"/>
          </p:cNvSpPr>
          <p:nvPr>
            <p:ph idx="1"/>
          </p:nvPr>
        </p:nvSpPr>
        <p:spPr/>
        <p:txBody>
          <a:bodyPr>
            <a:normAutofit fontScale="77500" lnSpcReduction="20000"/>
          </a:bodyPr>
          <a:lstStyle/>
          <a:p>
            <a:r>
              <a:rPr lang="en-GB" dirty="0" smtClean="0"/>
              <a:t>Set out the main provisions of the Trade Union Act 2016.</a:t>
            </a:r>
          </a:p>
          <a:p>
            <a:pPr marL="0" indent="0">
              <a:buNone/>
            </a:pPr>
            <a:endParaRPr lang="en-GB" dirty="0" smtClean="0"/>
          </a:p>
          <a:p>
            <a:r>
              <a:rPr lang="en-GB" dirty="0" smtClean="0"/>
              <a:t>Examine the four main areas restricting the right to strike: ballot thresholds; informational duties; notice requirements; picketing and protest.</a:t>
            </a:r>
          </a:p>
          <a:p>
            <a:pPr marL="0" indent="0">
              <a:buNone/>
            </a:pPr>
            <a:endParaRPr lang="en-GB" dirty="0" smtClean="0"/>
          </a:p>
          <a:p>
            <a:r>
              <a:rPr lang="en-GB" dirty="0" smtClean="0"/>
              <a:t>Identify strategies for countering the political attack on the right to strike.</a:t>
            </a:r>
          </a:p>
          <a:p>
            <a:pPr marL="0" indent="0">
              <a:buNone/>
            </a:pPr>
            <a:endParaRPr lang="en-GB" dirty="0" smtClean="0"/>
          </a:p>
          <a:p>
            <a:r>
              <a:rPr lang="en-GB" dirty="0" smtClean="0"/>
              <a:t>Set out potential future directions of authoritarian state restriction of right to strike.</a:t>
            </a:r>
            <a:endParaRPr lang="en-GB" dirty="0"/>
          </a:p>
        </p:txBody>
      </p:sp>
    </p:spTree>
    <p:extLst>
      <p:ext uri="{BB962C8B-B14F-4D97-AF65-F5344CB8AC3E}">
        <p14:creationId xmlns:p14="http://schemas.microsoft.com/office/powerpoint/2010/main" val="1055481098"/>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drape"/>
      </p:transition>
    </mc:Choice>
    <mc:Fallback>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The main provisions of the </a:t>
            </a:r>
            <a:br>
              <a:rPr lang="en-GB" dirty="0" smtClean="0"/>
            </a:br>
            <a:r>
              <a:rPr lang="en-GB" dirty="0" smtClean="0"/>
              <a:t>Trade Union Act</a:t>
            </a:r>
            <a:endParaRPr lang="en-GB" dirty="0"/>
          </a:p>
        </p:txBody>
      </p:sp>
      <p:sp>
        <p:nvSpPr>
          <p:cNvPr id="3" name="Content Placeholder 2"/>
          <p:cNvSpPr>
            <a:spLocks noGrp="1"/>
          </p:cNvSpPr>
          <p:nvPr>
            <p:ph idx="1"/>
          </p:nvPr>
        </p:nvSpPr>
        <p:spPr/>
        <p:txBody>
          <a:bodyPr>
            <a:noAutofit/>
          </a:bodyPr>
          <a:lstStyle/>
          <a:p>
            <a:pPr>
              <a:buFontTx/>
              <a:buChar char="-"/>
            </a:pPr>
            <a:r>
              <a:rPr lang="en-GB" sz="1400" dirty="0" smtClean="0"/>
              <a:t>Restrictions on the right to strike, especially in relation to new ballot thresholds and notice requirements</a:t>
            </a:r>
          </a:p>
          <a:p>
            <a:pPr marL="0" indent="0">
              <a:buNone/>
            </a:pPr>
            <a:endParaRPr lang="en-GB" sz="1400" dirty="0" smtClean="0"/>
          </a:p>
          <a:p>
            <a:pPr>
              <a:buFontTx/>
              <a:buChar char="-"/>
            </a:pPr>
            <a:r>
              <a:rPr lang="en-GB" sz="1400" dirty="0" smtClean="0"/>
              <a:t>Tightening the law on picketing and protest</a:t>
            </a:r>
          </a:p>
          <a:p>
            <a:pPr marL="0" indent="0">
              <a:buNone/>
            </a:pPr>
            <a:endParaRPr lang="en-GB" sz="1400" dirty="0" smtClean="0"/>
          </a:p>
          <a:p>
            <a:pPr>
              <a:buFontTx/>
              <a:buChar char="-"/>
            </a:pPr>
            <a:r>
              <a:rPr lang="en-GB" sz="1400" dirty="0" smtClean="0"/>
              <a:t>Restricting the political voice of trade unions by switching to an ‘opt-in’ scheme applicable to new members</a:t>
            </a:r>
          </a:p>
          <a:p>
            <a:pPr marL="0" indent="0">
              <a:buNone/>
            </a:pPr>
            <a:endParaRPr lang="en-GB" sz="1400" dirty="0" smtClean="0"/>
          </a:p>
          <a:p>
            <a:pPr>
              <a:buFontTx/>
              <a:buChar char="-"/>
            </a:pPr>
            <a:r>
              <a:rPr lang="en-GB" sz="1400" dirty="0" smtClean="0"/>
              <a:t>New investigative powers for the Certification Officer, including powers to impose quasi-criminal penalties in certain circumstances</a:t>
            </a:r>
          </a:p>
          <a:p>
            <a:pPr marL="0" indent="0">
              <a:buNone/>
            </a:pPr>
            <a:endParaRPr lang="en-GB" sz="1400" dirty="0" smtClean="0"/>
          </a:p>
          <a:p>
            <a:pPr>
              <a:buFontTx/>
              <a:buChar char="-"/>
            </a:pPr>
            <a:r>
              <a:rPr lang="en-GB" sz="1400" dirty="0" smtClean="0"/>
              <a:t>Measures to curtail check off and facility time in the public sector</a:t>
            </a:r>
            <a:endParaRPr lang="en-GB" sz="1400" dirty="0"/>
          </a:p>
        </p:txBody>
      </p:sp>
    </p:spTree>
    <p:extLst>
      <p:ext uri="{BB962C8B-B14F-4D97-AF65-F5344CB8AC3E}">
        <p14:creationId xmlns:p14="http://schemas.microsoft.com/office/powerpoint/2010/main" val="1842681245"/>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drape"/>
      </p:transition>
    </mc:Choice>
    <mc:Fallback>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Right to Strike I</a:t>
            </a:r>
            <a:endParaRPr lang="en-GB" dirty="0"/>
          </a:p>
        </p:txBody>
      </p:sp>
      <p:sp>
        <p:nvSpPr>
          <p:cNvPr id="3" name="Content Placeholder 2"/>
          <p:cNvSpPr>
            <a:spLocks noGrp="1"/>
          </p:cNvSpPr>
          <p:nvPr>
            <p:ph idx="1"/>
          </p:nvPr>
        </p:nvSpPr>
        <p:spPr/>
        <p:txBody>
          <a:bodyPr>
            <a:normAutofit lnSpcReduction="10000"/>
          </a:bodyPr>
          <a:lstStyle/>
          <a:p>
            <a:r>
              <a:rPr lang="en-GB" dirty="0" smtClean="0"/>
              <a:t>Section 2 stipulates a requirement that 50% of those entitled to vote did so, in order for the ballot to constitute a valid authorisation of industrial action.</a:t>
            </a:r>
          </a:p>
          <a:p>
            <a:r>
              <a:rPr lang="en-GB" dirty="0" smtClean="0"/>
              <a:t>Section 3 stipulates a further requirement of 40% of those entitled to vote support the industrial action for workers normally engaged in the provision of ‘important public services’ (health services, education of the under 17s, fire services, transport, nuclear decommissioning and border security)</a:t>
            </a:r>
            <a:endParaRPr lang="en-GB" dirty="0"/>
          </a:p>
        </p:txBody>
      </p:sp>
    </p:spTree>
    <p:extLst>
      <p:ext uri="{BB962C8B-B14F-4D97-AF65-F5344CB8AC3E}">
        <p14:creationId xmlns:p14="http://schemas.microsoft.com/office/powerpoint/2010/main" val="3833136555"/>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drape"/>
      </p:transition>
    </mc:Choice>
    <mc:Fallback>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Right to Strike II</a:t>
            </a:r>
            <a:endParaRPr lang="en-GB" dirty="0"/>
          </a:p>
        </p:txBody>
      </p:sp>
      <p:sp>
        <p:nvSpPr>
          <p:cNvPr id="3" name="Content Placeholder 2"/>
          <p:cNvSpPr>
            <a:spLocks noGrp="1"/>
          </p:cNvSpPr>
          <p:nvPr>
            <p:ph idx="1"/>
          </p:nvPr>
        </p:nvSpPr>
        <p:spPr/>
        <p:txBody>
          <a:bodyPr>
            <a:normAutofit fontScale="70000" lnSpcReduction="20000"/>
          </a:bodyPr>
          <a:lstStyle/>
          <a:p>
            <a:r>
              <a:rPr lang="en-GB" dirty="0" smtClean="0"/>
              <a:t>New informational obligations on the trade union</a:t>
            </a:r>
          </a:p>
          <a:p>
            <a:pPr marL="0" indent="0">
              <a:buNone/>
            </a:pPr>
            <a:endParaRPr lang="en-GB" dirty="0" smtClean="0"/>
          </a:p>
          <a:p>
            <a:r>
              <a:rPr lang="en-GB" dirty="0" smtClean="0"/>
              <a:t>Ballot papers must include information on details of the matters in dispute, different types of envisaged industrial action short of a strike, and periods within which each type of industrial action is envisaged to occur</a:t>
            </a:r>
          </a:p>
          <a:p>
            <a:pPr marL="0" indent="0">
              <a:buNone/>
            </a:pPr>
            <a:endParaRPr lang="en-GB" dirty="0" smtClean="0"/>
          </a:p>
          <a:p>
            <a:r>
              <a:rPr lang="en-GB" dirty="0" smtClean="0"/>
              <a:t>Union must provide information after the ballot ‘as soon as is reasonably practicable’ about the numbers of individuals entitled to vote, and whether or not the relevant thresholds were met.</a:t>
            </a:r>
          </a:p>
          <a:p>
            <a:pPr marL="0" indent="0">
              <a:buNone/>
            </a:pPr>
            <a:endParaRPr lang="en-GB" dirty="0" smtClean="0"/>
          </a:p>
          <a:p>
            <a:r>
              <a:rPr lang="en-GB" dirty="0" smtClean="0"/>
              <a:t>Union required to provide information to the Certification Officer on its strike activities in the annual return</a:t>
            </a:r>
            <a:endParaRPr lang="en-GB" dirty="0"/>
          </a:p>
        </p:txBody>
      </p:sp>
    </p:spTree>
    <p:extLst>
      <p:ext uri="{BB962C8B-B14F-4D97-AF65-F5344CB8AC3E}">
        <p14:creationId xmlns:p14="http://schemas.microsoft.com/office/powerpoint/2010/main" val="931053107"/>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drape"/>
      </p:transition>
    </mc:Choice>
    <mc:Fallback>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Right to Strike III</a:t>
            </a:r>
            <a:endParaRPr lang="en-GB" dirty="0"/>
          </a:p>
        </p:txBody>
      </p:sp>
      <p:sp>
        <p:nvSpPr>
          <p:cNvPr id="3" name="Content Placeholder 2"/>
          <p:cNvSpPr>
            <a:spLocks noGrp="1"/>
          </p:cNvSpPr>
          <p:nvPr>
            <p:ph idx="1"/>
          </p:nvPr>
        </p:nvSpPr>
        <p:spPr/>
        <p:txBody>
          <a:bodyPr>
            <a:normAutofit lnSpcReduction="10000"/>
          </a:bodyPr>
          <a:lstStyle/>
          <a:p>
            <a:r>
              <a:rPr lang="en-GB" dirty="0" smtClean="0"/>
              <a:t>New provisions on notice.</a:t>
            </a:r>
          </a:p>
          <a:p>
            <a:pPr marL="0" indent="0">
              <a:buNone/>
            </a:pPr>
            <a:endParaRPr lang="en-GB" dirty="0" smtClean="0"/>
          </a:p>
          <a:p>
            <a:r>
              <a:rPr lang="en-GB" dirty="0" smtClean="0"/>
              <a:t>The default notice period of industrial action to the employer is 14 days, but can be 7 days ‘if the union and employer so agree’.</a:t>
            </a:r>
          </a:p>
          <a:p>
            <a:pPr marL="0" indent="0">
              <a:buNone/>
            </a:pPr>
            <a:endParaRPr lang="en-GB" dirty="0" smtClean="0"/>
          </a:p>
          <a:p>
            <a:r>
              <a:rPr lang="en-GB" dirty="0" smtClean="0"/>
              <a:t>The mandate period is six months, extendable to nine months if the employer and union agree</a:t>
            </a:r>
            <a:endParaRPr lang="en-GB" dirty="0"/>
          </a:p>
        </p:txBody>
      </p:sp>
    </p:spTree>
    <p:extLst>
      <p:ext uri="{BB962C8B-B14F-4D97-AF65-F5344CB8AC3E}">
        <p14:creationId xmlns:p14="http://schemas.microsoft.com/office/powerpoint/2010/main" val="1847007751"/>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drape"/>
      </p:transition>
    </mc:Choice>
    <mc:Fallback>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Right to Strike IV</a:t>
            </a:r>
            <a:endParaRPr lang="en-GB" dirty="0"/>
          </a:p>
        </p:txBody>
      </p:sp>
      <p:sp>
        <p:nvSpPr>
          <p:cNvPr id="3" name="Content Placeholder 2"/>
          <p:cNvSpPr>
            <a:spLocks noGrp="1"/>
          </p:cNvSpPr>
          <p:nvPr>
            <p:ph idx="1"/>
          </p:nvPr>
        </p:nvSpPr>
        <p:spPr/>
        <p:txBody>
          <a:bodyPr>
            <a:normAutofit fontScale="62500" lnSpcReduction="20000"/>
          </a:bodyPr>
          <a:lstStyle/>
          <a:p>
            <a:r>
              <a:rPr lang="en-GB" dirty="0" smtClean="0"/>
              <a:t>New provisions on the regulation of picketing and protest: see s 220A TULRCA 1992</a:t>
            </a:r>
          </a:p>
          <a:p>
            <a:pPr marL="0" indent="0">
              <a:buNone/>
            </a:pPr>
            <a:endParaRPr lang="en-GB" dirty="0" smtClean="0"/>
          </a:p>
          <a:p>
            <a:r>
              <a:rPr lang="en-GB" dirty="0" smtClean="0"/>
              <a:t>The presence of a ‘picket supervisor’ is necessary in order for a picket to be lawful</a:t>
            </a:r>
          </a:p>
          <a:p>
            <a:pPr marL="0" indent="0">
              <a:buNone/>
            </a:pPr>
            <a:endParaRPr lang="en-GB" dirty="0" smtClean="0"/>
          </a:p>
          <a:p>
            <a:r>
              <a:rPr lang="en-GB" dirty="0" smtClean="0"/>
              <a:t>The legislation sets out a list of very prescriptive criteria in order for a picket to be within the scope of the statutory immunity (union must take reasonable steps to tell the police the supervisor’s name; must show the letter to the employer on request; must be in attendance or readily contactable; must wear something that makes her readily identifiable)</a:t>
            </a:r>
          </a:p>
          <a:p>
            <a:pPr marL="0" indent="0">
              <a:buNone/>
            </a:pPr>
            <a:endParaRPr lang="en-GB" dirty="0" smtClean="0"/>
          </a:p>
          <a:p>
            <a:r>
              <a:rPr lang="en-GB" dirty="0" smtClean="0"/>
              <a:t>A failure to satisfy these criteria opens up liability in tort for picket organisers and potential loss of unfair dismissal protection for strikers</a:t>
            </a:r>
            <a:endParaRPr lang="en-GB" dirty="0"/>
          </a:p>
        </p:txBody>
      </p:sp>
    </p:spTree>
    <p:extLst>
      <p:ext uri="{BB962C8B-B14F-4D97-AF65-F5344CB8AC3E}">
        <p14:creationId xmlns:p14="http://schemas.microsoft.com/office/powerpoint/2010/main" val="2415223922"/>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drape"/>
      </p:transition>
    </mc:Choice>
    <mc:Fallback>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Fighting Back</a:t>
            </a:r>
            <a:endParaRPr lang="en-GB" dirty="0"/>
          </a:p>
        </p:txBody>
      </p:sp>
      <p:sp>
        <p:nvSpPr>
          <p:cNvPr id="3" name="Content Placeholder 2"/>
          <p:cNvSpPr>
            <a:spLocks noGrp="1"/>
          </p:cNvSpPr>
          <p:nvPr>
            <p:ph idx="1"/>
          </p:nvPr>
        </p:nvSpPr>
        <p:spPr/>
        <p:txBody>
          <a:bodyPr>
            <a:normAutofit fontScale="55000" lnSpcReduction="20000"/>
          </a:bodyPr>
          <a:lstStyle/>
          <a:p>
            <a:r>
              <a:rPr lang="en-GB" dirty="0" smtClean="0"/>
              <a:t>Government review into electronic balloting to be led by Sir Ken Knight, to report in December.</a:t>
            </a:r>
          </a:p>
          <a:p>
            <a:pPr marL="0" indent="0">
              <a:buNone/>
            </a:pPr>
            <a:endParaRPr lang="en-GB" dirty="0" smtClean="0"/>
          </a:p>
          <a:p>
            <a:r>
              <a:rPr lang="en-GB" dirty="0" smtClean="0"/>
              <a:t>The Joint Committee on Human Rights to revisit aspects of the balloting provisions (especially the thresholds) once the regulations have been finalised.</a:t>
            </a:r>
          </a:p>
          <a:p>
            <a:pPr marL="0" indent="0">
              <a:buNone/>
            </a:pPr>
            <a:endParaRPr lang="en-GB" dirty="0" smtClean="0"/>
          </a:p>
          <a:p>
            <a:r>
              <a:rPr lang="en-GB" dirty="0" smtClean="0"/>
              <a:t>Vigilance and challenge to the lobbying activities of right-wing think tanks (note the central role of Policy Exchange in its research note </a:t>
            </a:r>
            <a:r>
              <a:rPr lang="en-GB" i="1" dirty="0" smtClean="0"/>
              <a:t>Modernising Industrial Relations</a:t>
            </a:r>
            <a:r>
              <a:rPr lang="en-GB" dirty="0" smtClean="0"/>
              <a:t>).</a:t>
            </a:r>
          </a:p>
          <a:p>
            <a:pPr marL="0" indent="0">
              <a:buNone/>
            </a:pPr>
            <a:endParaRPr lang="en-GB" dirty="0" smtClean="0"/>
          </a:p>
          <a:p>
            <a:r>
              <a:rPr lang="en-GB" dirty="0" smtClean="0"/>
              <a:t>Devolution and litigation strategies: </a:t>
            </a:r>
            <a:r>
              <a:rPr lang="en-GB" i="1" dirty="0" smtClean="0"/>
              <a:t>Re Agricultural Sector (Wales) Bill; A-G for England and Wales v Counsel General for Wales </a:t>
            </a:r>
            <a:r>
              <a:rPr lang="en-GB" dirty="0" smtClean="0"/>
              <a:t>[2014] UKSC 43.</a:t>
            </a:r>
          </a:p>
          <a:p>
            <a:pPr marL="0" indent="0">
              <a:buNone/>
            </a:pPr>
            <a:endParaRPr lang="en-GB" dirty="0" smtClean="0"/>
          </a:p>
          <a:p>
            <a:r>
              <a:rPr lang="en-GB" dirty="0" smtClean="0"/>
              <a:t>Human rights and litigation strategies: see </a:t>
            </a:r>
            <a:r>
              <a:rPr lang="en-GB" i="1" dirty="0" smtClean="0"/>
              <a:t>RMT v UK </a:t>
            </a:r>
            <a:r>
              <a:rPr lang="en-GB" dirty="0" smtClean="0"/>
              <a:t>(2015) 60 EHRR 10 and </a:t>
            </a:r>
            <a:r>
              <a:rPr lang="en-GB" i="1" dirty="0" smtClean="0"/>
              <a:t>Unite the Union v UK </a:t>
            </a:r>
            <a:r>
              <a:rPr lang="en-GB" dirty="0" smtClean="0"/>
              <a:t>App No 65397/13, 26</a:t>
            </a:r>
            <a:r>
              <a:rPr lang="en-GB" baseline="30000" dirty="0" smtClean="0"/>
              <a:t>th</a:t>
            </a:r>
            <a:r>
              <a:rPr lang="en-GB" dirty="0" smtClean="0"/>
              <a:t> May 2016.</a:t>
            </a:r>
            <a:endParaRPr lang="en-GB" dirty="0"/>
          </a:p>
        </p:txBody>
      </p:sp>
    </p:spTree>
    <p:extLst>
      <p:ext uri="{BB962C8B-B14F-4D97-AF65-F5344CB8AC3E}">
        <p14:creationId xmlns:p14="http://schemas.microsoft.com/office/powerpoint/2010/main" val="504245240"/>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drape"/>
      </p:transition>
    </mc:Choice>
    <mc:Fallback>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next?</a:t>
            </a:r>
            <a:endParaRPr lang="en-GB" dirty="0"/>
          </a:p>
        </p:txBody>
      </p:sp>
      <p:sp>
        <p:nvSpPr>
          <p:cNvPr id="3" name="Content Placeholder 2"/>
          <p:cNvSpPr>
            <a:spLocks noGrp="1"/>
          </p:cNvSpPr>
          <p:nvPr>
            <p:ph idx="1"/>
          </p:nvPr>
        </p:nvSpPr>
        <p:spPr/>
        <p:txBody>
          <a:bodyPr>
            <a:normAutofit fontScale="55000" lnSpcReduction="20000"/>
          </a:bodyPr>
          <a:lstStyle/>
          <a:p>
            <a:r>
              <a:rPr lang="en-GB" dirty="0" smtClean="0"/>
              <a:t>The use of agency workers in strikes?</a:t>
            </a:r>
          </a:p>
          <a:p>
            <a:pPr marL="0" indent="0">
              <a:buNone/>
            </a:pPr>
            <a:endParaRPr lang="en-GB" dirty="0" smtClean="0"/>
          </a:p>
          <a:p>
            <a:r>
              <a:rPr lang="en-GB" dirty="0" smtClean="0"/>
              <a:t>Regulating and restricting the use of social media in industrial disputes, and revisions to the COP on picketing (see BIS Consultation on Intimidation of Non-Striking Workers)</a:t>
            </a:r>
          </a:p>
          <a:p>
            <a:pPr marL="0" indent="0">
              <a:buNone/>
            </a:pPr>
            <a:endParaRPr lang="en-GB" dirty="0" smtClean="0"/>
          </a:p>
          <a:p>
            <a:r>
              <a:rPr lang="en-GB" dirty="0" smtClean="0"/>
              <a:t>Repealing the unfair dismissal concept of ‘protected’ industrial action under s 238A TULRCA 1992? (see Policy Exchange, </a:t>
            </a:r>
            <a:r>
              <a:rPr lang="en-GB" i="1" dirty="0" smtClean="0"/>
              <a:t>Modernising Industrial Relations</a:t>
            </a:r>
            <a:r>
              <a:rPr lang="en-GB" dirty="0" smtClean="0"/>
              <a:t>)</a:t>
            </a:r>
          </a:p>
          <a:p>
            <a:pPr marL="0" indent="0">
              <a:buNone/>
            </a:pPr>
            <a:endParaRPr lang="en-GB" dirty="0" smtClean="0"/>
          </a:p>
          <a:p>
            <a:r>
              <a:rPr lang="en-GB" dirty="0" smtClean="0"/>
              <a:t>Banning strike action in ‘important’ public services? (see Policy Exchange, </a:t>
            </a:r>
            <a:r>
              <a:rPr lang="en-GB" i="1" dirty="0" smtClean="0"/>
              <a:t>Modernising Industrial Relations</a:t>
            </a:r>
            <a:r>
              <a:rPr lang="en-GB" dirty="0" smtClean="0"/>
              <a:t>)</a:t>
            </a:r>
          </a:p>
          <a:p>
            <a:pPr marL="0" indent="0">
              <a:buNone/>
            </a:pPr>
            <a:endParaRPr lang="en-GB" dirty="0" smtClean="0"/>
          </a:p>
          <a:p>
            <a:r>
              <a:rPr lang="en-GB" dirty="0" smtClean="0"/>
              <a:t>New criminal offences to regulate picketing and protest (‘intimidation on the picket line’)? (See BIS Consultation on Intimidation of Non-Striking Workers)</a:t>
            </a:r>
            <a:endParaRPr lang="en-GB" dirty="0"/>
          </a:p>
        </p:txBody>
      </p:sp>
    </p:spTree>
    <p:extLst>
      <p:ext uri="{BB962C8B-B14F-4D97-AF65-F5344CB8AC3E}">
        <p14:creationId xmlns:p14="http://schemas.microsoft.com/office/powerpoint/2010/main" val="2653430902"/>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drape"/>
      </p:transition>
    </mc:Choice>
    <mc:Fallback>
      <p:transition spd="slow">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Organic">
  <a:themeElements>
    <a:clrScheme name="Organic">
      <a:dk1>
        <a:sysClr val="windowText" lastClr="000000"/>
      </a:dk1>
      <a:lt1>
        <a:sysClr val="window" lastClr="FFFFFF"/>
      </a:lt1>
      <a:dk2>
        <a:srgbClr val="212121"/>
      </a:dk2>
      <a:lt2>
        <a:srgbClr val="DADADA"/>
      </a:lt2>
      <a:accent1>
        <a:srgbClr val="83992A"/>
      </a:accent1>
      <a:accent2>
        <a:srgbClr val="3C9770"/>
      </a:accent2>
      <a:accent3>
        <a:srgbClr val="44709D"/>
      </a:accent3>
      <a:accent4>
        <a:srgbClr val="A23C33"/>
      </a:accent4>
      <a:accent5>
        <a:srgbClr val="D97828"/>
      </a:accent5>
      <a:accent6>
        <a:srgbClr val="DEB340"/>
      </a:accent6>
      <a:hlink>
        <a:srgbClr val="A8BF4D"/>
      </a:hlink>
      <a:folHlink>
        <a:srgbClr val="B4CA80"/>
      </a:folHlink>
    </a:clrScheme>
    <a:fontScheme name="Organic">
      <a:majorFont>
        <a:latin typeface="Garamond" panose="02020404030301010803"/>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aramond" panose="02020404030301010803"/>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rganic">
      <a:fillStyleLst>
        <a:solidFill>
          <a:schemeClr val="phClr"/>
        </a:solidFill>
        <a:gradFill rotWithShape="1">
          <a:gsLst>
            <a:gs pos="0">
              <a:schemeClr val="phClr">
                <a:tint val="60000"/>
                <a:lumMod val="110000"/>
              </a:schemeClr>
            </a:gs>
            <a:gs pos="100000">
              <a:schemeClr val="phClr">
                <a:tint val="82000"/>
              </a:schemeClr>
            </a:gs>
          </a:gsLst>
          <a:lin ang="5400000" scaled="0"/>
        </a:gradFill>
        <a:blipFill rotWithShape="1">
          <a:blip xmlns:r="http://schemas.openxmlformats.org/officeDocument/2006/relationships" r:embed="rId1">
            <a:duotone>
              <a:schemeClr val="phClr">
                <a:shade val="74000"/>
                <a:satMod val="130000"/>
                <a:lumMod val="90000"/>
              </a:schemeClr>
              <a:schemeClr val="phClr">
                <a:tint val="94000"/>
                <a:satMod val="120000"/>
                <a:lumMod val="104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38100" dist="25400" dir="5400000" rotWithShape="0">
              <a:srgbClr val="000000">
                <a:alpha val="60000"/>
              </a:srgbClr>
            </a:outerShdw>
          </a:effectLst>
        </a:effectStyle>
      </a:effectStyleLst>
      <a:bgFillStyleLst>
        <a:solidFill>
          <a:schemeClr val="phClr"/>
        </a:solidFill>
        <a:gradFill rotWithShape="1">
          <a:gsLst>
            <a:gs pos="0">
              <a:schemeClr val="phClr">
                <a:tint val="90000"/>
                <a:lumMod val="110000"/>
              </a:schemeClr>
            </a:gs>
            <a:gs pos="100000">
              <a:schemeClr val="phClr">
                <a:shade val="88000"/>
                <a:lumMod val="98000"/>
              </a:schemeClr>
            </a:gs>
          </a:gsLst>
          <a:lin ang="5400000" scaled="0"/>
        </a:gradFill>
        <a:blipFill>
          <a:blip xmlns:r="http://schemas.openxmlformats.org/officeDocument/2006/relationships" r:embed="rId2"/>
          <a:stretch/>
        </a:blipFill>
      </a:bgFillStyleLst>
    </a:fmtScheme>
  </a:themeElements>
  <a:objectDefaults/>
  <a:extraClrSchemeLst/>
  <a:extLst>
    <a:ext uri="{05A4C25C-085E-4340-85A3-A5531E510DB2}">
      <thm15:themeFamily xmlns:thm15="http://schemas.microsoft.com/office/thememl/2012/main" name="Organic" id="{28CDC826-8792-45C0-861B-85EB3ADEDA33}" vid="{7DAC20F1-423D-49E2-BD0B-50532748BAD0}"/>
    </a:ext>
  </a:extLst>
</a:theme>
</file>

<file path=docProps/app.xml><?xml version="1.0" encoding="utf-8"?>
<Properties xmlns="http://schemas.openxmlformats.org/officeDocument/2006/extended-properties" xmlns:vt="http://schemas.openxmlformats.org/officeDocument/2006/docPropsVTypes">
  <Template>Organic</Template>
  <TotalTime>53</TotalTime>
  <Words>759</Words>
  <Application>Microsoft Macintosh PowerPoint</Application>
  <PresentationFormat>On-screen Show (4:3)</PresentationFormat>
  <Paragraphs>66</Paragraphs>
  <Slides>9</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9</vt:i4>
      </vt:variant>
    </vt:vector>
  </HeadingPairs>
  <TitlesOfParts>
    <vt:vector size="12" baseType="lpstr">
      <vt:lpstr>Arial</vt:lpstr>
      <vt:lpstr>Garamond</vt:lpstr>
      <vt:lpstr>Organic</vt:lpstr>
      <vt:lpstr> The Trade Union Act 2016 and the Right to Strike</vt:lpstr>
      <vt:lpstr>Overview of the Presentation</vt:lpstr>
      <vt:lpstr>The main provisions of the  Trade Union Act</vt:lpstr>
      <vt:lpstr>The Right to Strike I</vt:lpstr>
      <vt:lpstr>The Right to Strike II</vt:lpstr>
      <vt:lpstr>The Right to Strike III</vt:lpstr>
      <vt:lpstr>The Right to Strike IV</vt:lpstr>
      <vt:lpstr>Fighting Back</vt:lpstr>
      <vt:lpstr>What next?</vt:lpstr>
    </vt:vector>
  </TitlesOfParts>
  <LinksUpToDate>false</LinksUpToDate>
  <SharedDoc>false</SharedDoc>
  <HyperlinksChanged>false</HyperlinksChanged>
  <AppVersion>15.0023</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Trade Union 2016 and the Right to Strike</dc:title>
  <dc:creator>alan bogg</dc:creator>
  <cp:lastModifiedBy>Microsoft Office User</cp:lastModifiedBy>
  <cp:revision>7</cp:revision>
  <dcterms:created xsi:type="dcterms:W3CDTF">2016-11-08T15:16:49Z</dcterms:created>
  <dcterms:modified xsi:type="dcterms:W3CDTF">2016-11-08T18:57:36Z</dcterms:modified>
</cp:coreProperties>
</file>